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7" r:id="rId2"/>
    <p:sldId id="256" r:id="rId3"/>
    <p:sldId id="360" r:id="rId4"/>
    <p:sldId id="358" r:id="rId5"/>
    <p:sldId id="359" r:id="rId6"/>
    <p:sldId id="356" r:id="rId7"/>
    <p:sldId id="361" r:id="rId8"/>
    <p:sldId id="362" r:id="rId9"/>
    <p:sldId id="363" r:id="rId10"/>
    <p:sldId id="364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9B60"/>
    <a:srgbClr val="4F69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06" autoAdjust="0"/>
    <p:restoredTop sz="94660"/>
  </p:normalViewPr>
  <p:slideViewPr>
    <p:cSldViewPr snapToGrid="0" showGuides="1">
      <p:cViewPr varScale="1">
        <p:scale>
          <a:sx n="62" d="100"/>
          <a:sy n="62" d="100"/>
        </p:scale>
        <p:origin x="64" y="4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18" Type="http://schemas.openxmlformats.org/officeDocument/2006/relationships/customXml" Target="../customXml/item3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86DA333-F73F-E729-AFC7-B535E87251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6B08322-A605-F3DE-F4AA-04D31426F6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FA44D-4AB8-6571-5CED-AA3E1A8EC9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CF5861-A760-5692-8FBE-9BAB3B5AB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089AC23-E8B9-07F2-261D-78FD39218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55369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C264D07-C854-6FCC-918A-3929A5F21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E13FBBD2-913B-9248-E1BA-3566E313F3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E3509AB-1111-A772-2E32-3A997D8CD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76BCD2A-E3F1-80EF-523E-C2EE45A2D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8BCA71E-4B36-4FBA-C062-2FC4DAE3A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5878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56C4CB1-9146-9B48-C97C-A01616F212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3A03F339-D114-01A6-6689-336DDE5018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CF03C8-8C08-FF95-BF5F-F5D0A24D2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E944681-FB06-1176-BA2F-B888A953A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AD845A2-8587-52B5-A5B6-60AC3DE2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90612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8D10B26-360C-D242-A2E9-AF3E4836CE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>
            <a:lvl1pPr>
              <a:defRPr sz="9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r>
              <a:rPr lang="en-US" altLang="ja-JP"/>
              <a:t>© 2022 CONE inc.</a:t>
            </a:r>
            <a:endParaRPr lang="ja-JP" altLang="en-US"/>
          </a:p>
        </p:txBody>
      </p:sp>
      <p:sp>
        <p:nvSpPr>
          <p:cNvPr id="5" name="スライド番号プレースホルダー 5">
            <a:extLst>
              <a:ext uri="{FF2B5EF4-FFF2-40B4-BE49-F238E27FC236}">
                <a16:creationId xmlns:a16="http://schemas.microsoft.com/office/drawing/2014/main" id="{B1D76BD6-2A88-8641-B6CB-8B8C003A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>
            <a:lvl1pPr>
              <a:defRPr sz="1000" b="0" i="0">
                <a:latin typeface="Futura Medium" panose="020B0602020204020303" pitchFamily="34" charset="-79"/>
                <a:cs typeface="Futura Medium" panose="020B0602020204020303" pitchFamily="34" charset="-79"/>
              </a:defRPr>
            </a:lvl1pPr>
          </a:lstStyle>
          <a:p>
            <a:fld id="{E310EA0D-2252-9045-A82C-BA460C3629D0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75917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42">
          <p15:clr>
            <a:srgbClr val="FBAE40"/>
          </p15:clr>
        </p15:guide>
        <p15:guide id="2" pos="257">
          <p15:clr>
            <a:srgbClr val="FBAE40"/>
          </p15:clr>
        </p15:guide>
        <p15:guide id="3" pos="7423">
          <p15:clr>
            <a:srgbClr val="FBAE40"/>
          </p15:clr>
        </p15:guide>
        <p15:guide id="4" orient="horz" pos="731">
          <p15:clr>
            <a:srgbClr val="FBAE40"/>
          </p15:clr>
        </p15:guide>
        <p15:guide id="5" orient="horz" pos="1457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9F9872F-73C2-4ACC-8F23-1458FBFCC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72C3776-9168-997C-7917-34707F6846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D3DB1FE-C002-C6C1-CE08-9EDBB3370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7B1881A-7B00-D5FE-4E48-320FF306D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4D83DAD-CAAD-4EF0-2080-35304B33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8136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2F599AE-A981-30A2-F65D-18AD21131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5DF1535-5143-675D-8402-3A52FB59E4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04AC61E-7A43-454D-6696-6EFC8CA76E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2817EE7-3534-D62A-6F85-5A7FF3905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A234F00-0AFD-6E4F-C9ED-D2BFEB947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66852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751C679-0576-E5AA-E2A2-C6978C113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EBC157A2-14E5-D486-2A3D-B30B9469F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2A82419-C6C4-B5AF-F55E-DDB7AABAA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694BF3A0-EDFD-2F3E-F7FE-ACC447E217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EC31EA5C-DC91-C6BB-8C84-EF6D27DD0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E352B7-1AD9-01B8-D11D-58A805E34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99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ECCAE7-A13A-1321-42A3-E095501BE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5FBE6930-C390-A673-10F6-2133440ECD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9ECADF0-C07F-AFE9-5E93-3BAC490C66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F1B66039-42D2-837B-B6A7-8BABE5D310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0F51FBA-2EB8-4C49-A616-08B2505470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A98B7914-F029-1638-26E2-60CC1DC5A2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49189BB-DE83-3D14-4FDF-2759E57C3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E678A9A4-A9F1-1EF3-15A8-E14554CED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335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ADBA123-032B-1395-D00F-2E1C760FEC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A11C2630-B75E-C843-515C-B54310F0E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0EBE0348-7182-0191-B0D5-2C5DCE225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5560E11-BF07-3917-322B-C050D74B6C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93378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7BBED29E-1756-2CB2-3500-50F0AA5A4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DCC0ECF1-EAE1-660B-362F-779FAC292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E97C22-2241-6085-6063-8A74EDAD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596639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B180110-7C7B-622F-8BC6-DC287D4DA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5C68EE-A86A-B1E6-783A-2F3E3A65C4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BFBD30-49C3-DFEF-6CB3-3C50065EDD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4DCD286-217B-E234-75B1-466E8DAA55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4C047389-600D-3DB0-D75C-A3BF2423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F8FEFB0-676E-B20F-E288-C1C52B427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529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C794D63-2DAF-6BAE-D6D0-E62878CF33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5652F0DE-3B20-0CE9-03F6-CDB58CF691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D5DF94FF-8B41-F5F5-57DC-4F07113058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3B4D4BB-A28C-F80F-32E0-38EFD7B81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7D536A3-D71C-0F04-A17A-9AE0B442F9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72D94C6-40E3-33FA-B72B-B127779B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98180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278CA1B-BD25-2322-F7F9-43F91C1DE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2F4339E4-A56C-1A49-68D6-95EC9DAF56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D93DCBD-D57C-A698-A8D8-1F01B7D1801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3DCC3E-204A-4F52-AF4C-D15B0CB5D320}" type="datetimeFigureOut">
              <a:rPr kumimoji="1" lang="ja-JP" altLang="en-US" smtClean="0"/>
              <a:t>2025/6/29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A52B398-137F-1720-D129-220400ED05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A1A11D2-DB6C-EF40-D961-CB24592DF8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0F735-2F68-414D-BAB1-57555B360E5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0779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sv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350D08D-CB91-E005-180C-3D8664DA30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E0FF2D5-45FC-F601-C4BB-D61B31BC38BF}"/>
              </a:ext>
            </a:extLst>
          </p:cNvPr>
          <p:cNvSpPr/>
          <p:nvPr/>
        </p:nvSpPr>
        <p:spPr>
          <a:xfrm>
            <a:off x="0" y="352129"/>
            <a:ext cx="556591" cy="193103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F6D7717-7AF8-6049-195D-2F84FEE171C0}"/>
              </a:ext>
            </a:extLst>
          </p:cNvPr>
          <p:cNvSpPr/>
          <p:nvPr/>
        </p:nvSpPr>
        <p:spPr>
          <a:xfrm>
            <a:off x="556590" y="212981"/>
            <a:ext cx="1913993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2025</a:t>
            </a:r>
            <a:r>
              <a:rPr lang="ja-JP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年</a:t>
            </a: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6</a:t>
            </a:r>
            <a:r>
              <a:rPr lang="ja-JP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月発行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302593-9B37-1488-D22A-FA0D601BDB4B}"/>
              </a:ext>
            </a:extLst>
          </p:cNvPr>
          <p:cNvSpPr/>
          <p:nvPr/>
        </p:nvSpPr>
        <p:spPr>
          <a:xfrm>
            <a:off x="556589" y="809329"/>
            <a:ext cx="8138729" cy="11586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ja-JP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スマート圃場管理プラットフォーム</a:t>
            </a:r>
            <a:endParaRPr lang="en-US" altLang="ja-JP" sz="28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Aft>
                <a:spcPts val="600"/>
              </a:spcAft>
            </a:pPr>
            <a:r>
              <a:rPr lang="en-US" altLang="ja-JP" sz="2800" b="1" dirty="0">
                <a:solidFill>
                  <a:srgbClr val="0B9B60"/>
                </a:solidFill>
              </a:rPr>
              <a:t>『</a:t>
            </a:r>
            <a:r>
              <a:rPr lang="ja-JP" altLang="en-US" sz="2800" b="1" dirty="0">
                <a:solidFill>
                  <a:srgbClr val="0B9B60"/>
                </a:solidFill>
              </a:rPr>
              <a:t>のうマネ</a:t>
            </a:r>
            <a:r>
              <a:rPr lang="en-US" altLang="ja-JP" sz="2800" b="1" dirty="0">
                <a:solidFill>
                  <a:srgbClr val="0B9B60"/>
                </a:solidFill>
              </a:rPr>
              <a:t>』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2928C66-61AC-7706-774B-5D68AB694E49}"/>
              </a:ext>
            </a:extLst>
          </p:cNvPr>
          <p:cNvSpPr txBox="1"/>
          <p:nvPr/>
        </p:nvSpPr>
        <p:spPr>
          <a:xfrm>
            <a:off x="9960665" y="167463"/>
            <a:ext cx="21255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HATAKE</a:t>
            </a:r>
            <a:r>
              <a:rPr lang="ja-JP" altLang="ja-JP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株式会社</a:t>
            </a: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982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FDB78753-5533-CBF8-B67C-564E6379895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501E0815-D5C3-57F1-99A7-AD77FB0D8E75}"/>
              </a:ext>
            </a:extLst>
          </p:cNvPr>
          <p:cNvSpPr/>
          <p:nvPr/>
        </p:nvSpPr>
        <p:spPr>
          <a:xfrm>
            <a:off x="407988" y="511155"/>
            <a:ext cx="6129120" cy="59055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0"/>
              </a:spcBef>
            </a:pPr>
            <a:r>
              <a:rPr lang="ja-JP" altLang="en-US" sz="4800" b="1" spc="6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農業に、もっと</a:t>
            </a:r>
            <a:br>
              <a:rPr lang="en-US" altLang="ja-JP" sz="4800" b="1" spc="6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sz="4800" b="1" spc="6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“考える余白”を</a:t>
            </a:r>
            <a:endParaRPr lang="en-US" altLang="ja-JP" sz="4800" b="1" spc="600" dirty="0">
              <a:solidFill>
                <a:schemeClr val="bg1"/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spcBef>
                <a:spcPts val="3000"/>
              </a:spcBef>
            </a:pP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農業は、人の手と知恵によって成り立つ営みです。</a:t>
            </a:r>
            <a:endParaRPr lang="en-US" altLang="ja-JP" sz="1600" b="1" spc="300" dirty="0">
              <a:solidFill>
                <a:schemeClr val="bg1"/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spcBef>
                <a:spcPts val="1200"/>
              </a:spcBef>
            </a:pP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のうマネは、その“知恵”を支えるデータと仕組みを</a:t>
            </a:r>
            <a:br>
              <a:rPr lang="en-US" altLang="ja-JP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提供します。現場をもっと見えるようにし、</a:t>
            </a:r>
            <a:br>
              <a:rPr lang="en-US" altLang="ja-JP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考えやすくし、改善しやすくする。</a:t>
            </a:r>
            <a:endParaRPr lang="en-US" altLang="ja-JP" sz="1600" b="1" spc="300" dirty="0">
              <a:solidFill>
                <a:schemeClr val="bg1"/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spcBef>
                <a:spcPts val="1200"/>
              </a:spcBef>
            </a:pP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それによって、経営者は次の一手を打つ余裕を持てる。私たちは、</a:t>
            </a:r>
            <a:r>
              <a:rPr lang="en-US" altLang="ja-JP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IT</a:t>
            </a: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を“導入すること”ではなく、</a:t>
            </a:r>
            <a:br>
              <a:rPr lang="en-US" altLang="ja-JP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“使いこなしてもらうこと”にこだわり続けます。</a:t>
            </a:r>
          </a:p>
          <a:p>
            <a:pPr algn="ctr">
              <a:spcBef>
                <a:spcPts val="3000"/>
              </a:spcBef>
            </a:pP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データと人の力で、農業をもっと未来志向に。</a:t>
            </a:r>
          </a:p>
          <a:p>
            <a:pPr algn="ctr">
              <a:spcBef>
                <a:spcPts val="3000"/>
              </a:spcBef>
            </a:pP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それが、</a:t>
            </a:r>
            <a:r>
              <a:rPr lang="en-US" altLang="ja-JP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HATAKE</a:t>
            </a:r>
            <a:r>
              <a:rPr lang="ja-JP" altLang="en-US" sz="1600" b="1" spc="300" dirty="0">
                <a:solidFill>
                  <a:schemeClr val="bg1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の願いです。</a:t>
            </a:r>
          </a:p>
        </p:txBody>
      </p:sp>
      <p:sp>
        <p:nvSpPr>
          <p:cNvPr id="9" name="日付プレースホルダー 2">
            <a:extLst>
              <a:ext uri="{FF2B5EF4-FFF2-40B4-BE49-F238E27FC236}">
                <a16:creationId xmlns:a16="http://schemas.microsoft.com/office/drawing/2014/main" id="{DADA255D-A908-C337-BA98-D14FED434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ja-JP" sz="1050" dirty="0">
                <a:solidFill>
                  <a:schemeClr val="bg1"/>
                </a:solidFill>
              </a:rPr>
              <a:t>© 2025 HATAKE inc.</a:t>
            </a:r>
            <a:endParaRPr lang="ja-JP" altLang="en-US" sz="1050" dirty="0">
              <a:solidFill>
                <a:schemeClr val="bg1"/>
              </a:solidFill>
            </a:endParaRPr>
          </a:p>
        </p:txBody>
      </p:sp>
      <p:sp>
        <p:nvSpPr>
          <p:cNvPr id="10" name="スライド番号プレースホルダー 3">
            <a:extLst>
              <a:ext uri="{FF2B5EF4-FFF2-40B4-BE49-F238E27FC236}">
                <a16:creationId xmlns:a16="http://schemas.microsoft.com/office/drawing/2014/main" id="{839E1028-D547-36AB-B9EE-FCA1B0C2C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0EA0D-2252-9045-A82C-BA460C3629D0}" type="slidenum">
              <a:rPr lang="ja-JP" altLang="en-US" smtClean="0">
                <a:solidFill>
                  <a:schemeClr val="bg1"/>
                </a:solidFill>
              </a:rPr>
              <a:pPr/>
              <a:t>10</a:t>
            </a:fld>
            <a:endParaRPr lang="ja-JP" alt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336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8D516DAF-1A20-202D-60B7-B5A241521E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0"/>
            <a:ext cx="4572000" cy="6858000"/>
          </a:xfrm>
          <a:prstGeom prst="rect">
            <a:avLst/>
          </a:prstGeom>
        </p:spPr>
      </p:pic>
      <p:sp>
        <p:nvSpPr>
          <p:cNvPr id="9" name="角丸四角形 5">
            <a:extLst>
              <a:ext uri="{FF2B5EF4-FFF2-40B4-BE49-F238E27FC236}">
                <a16:creationId xmlns:a16="http://schemas.microsoft.com/office/drawing/2014/main" id="{0E1B5066-1CF3-3179-A722-18A347489C40}"/>
              </a:ext>
            </a:extLst>
          </p:cNvPr>
          <p:cNvSpPr/>
          <p:nvPr/>
        </p:nvSpPr>
        <p:spPr>
          <a:xfrm>
            <a:off x="0" y="0"/>
            <a:ext cx="7620000" cy="68579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0"/>
              </a:spcBef>
              <a:spcAft>
                <a:spcPts val="600"/>
              </a:spcAft>
            </a:pPr>
            <a:r>
              <a:rPr lang="ja-JP" altLang="en-US" sz="3600" b="1" spc="600" dirty="0">
                <a:solidFill>
                  <a:srgbClr val="0B9B60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農業を「勘と経験」から「データと判断」へ</a:t>
            </a:r>
            <a:endParaRPr lang="en-US" altLang="ja-JP" sz="3600" b="1" spc="600" dirty="0">
              <a:solidFill>
                <a:srgbClr val="0B9B60"/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lnSpc>
                <a:spcPct val="120000"/>
              </a:lnSpc>
              <a:spcBef>
                <a:spcPts val="36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気候変動や人手不足、コスト高騰など、農業経営は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かつてない変化の波に直面しています。</a:t>
            </a:r>
            <a:endParaRPr lang="en-US" altLang="ja-JP" b="1" spc="300" dirty="0">
              <a:solidFill>
                <a:schemeClr val="tx1">
                  <a:lumMod val="75000"/>
                  <a:lumOff val="25000"/>
                </a:schemeClr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これまでの“勘”や“経験”だけでは立ち行かなく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なってきた今、圃場の状態・作業記録・収穫結果を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「見える化」し、判断や改善につなげていく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“農業のアップデート”が求められています。</a:t>
            </a:r>
            <a:endParaRPr lang="en-US" altLang="ja-JP" b="1" spc="300" dirty="0">
              <a:solidFill>
                <a:schemeClr val="tx1">
                  <a:lumMod val="75000"/>
                  <a:lumOff val="25000"/>
                </a:schemeClr>
              </a:solidFill>
              <a:latin typeface="Hiragino Mincho ProN W6" panose="02020300000000000000" pitchFamily="18" charset="-128"/>
              <a:ea typeface="Hiragino Mincho ProN W6" panose="02020300000000000000" pitchFamily="18" charset="-128"/>
            </a:endParaRPr>
          </a:p>
          <a:p>
            <a:pPr algn="ctr">
              <a:lnSpc>
                <a:spcPct val="120000"/>
              </a:lnSpc>
              <a:spcBef>
                <a:spcPts val="12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私たち</a:t>
            </a:r>
            <a: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HATAKE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は、その第一歩を支える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rgbClr val="0B9B60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クラウドサービス</a:t>
            </a:r>
            <a:r>
              <a:rPr lang="en-US" altLang="ja-JP" b="1" spc="300" dirty="0">
                <a:solidFill>
                  <a:srgbClr val="0B9B60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『</a:t>
            </a:r>
            <a:r>
              <a:rPr lang="ja-JP" altLang="en-US" b="1" spc="300" dirty="0">
                <a:solidFill>
                  <a:srgbClr val="0B9B60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のうマネ</a:t>
            </a:r>
            <a:r>
              <a:rPr lang="en-US" altLang="ja-JP" b="1" spc="300" dirty="0">
                <a:solidFill>
                  <a:srgbClr val="0B9B60"/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』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を通じて、</a:t>
            </a:r>
            <a:b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</a:b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Hiragino Mincho ProN W6" panose="02020300000000000000" pitchFamily="18" charset="-128"/>
                <a:ea typeface="Hiragino Mincho ProN W6" panose="02020300000000000000" pitchFamily="18" charset="-128"/>
              </a:rPr>
              <a:t>農業法人の持続可能な成長を支援します。</a:t>
            </a:r>
          </a:p>
        </p:txBody>
      </p:sp>
      <p:sp>
        <p:nvSpPr>
          <p:cNvPr id="10" name="日付プレースホルダー 2">
            <a:extLst>
              <a:ext uri="{FF2B5EF4-FFF2-40B4-BE49-F238E27FC236}">
                <a16:creationId xmlns:a16="http://schemas.microsoft.com/office/drawing/2014/main" id="{7F876CB7-4B8B-0F34-5C1F-5CE46E5365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11" name="スライド番号プレースホルダー 3">
            <a:extLst>
              <a:ext uri="{FF2B5EF4-FFF2-40B4-BE49-F238E27FC236}">
                <a16:creationId xmlns:a16="http://schemas.microsoft.com/office/drawing/2014/main" id="{CD6B9783-8B5F-C140-EE61-8E09297C8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>
                <a:solidFill>
                  <a:schemeClr val="bg1"/>
                </a:solidFill>
              </a:rPr>
              <a:pPr/>
              <a:t>2</a:t>
            </a:fld>
            <a:endParaRPr lang="ja-JP" alt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9708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角丸四角形 5">
            <a:extLst>
              <a:ext uri="{FF2B5EF4-FFF2-40B4-BE49-F238E27FC236}">
                <a16:creationId xmlns:a16="http://schemas.microsoft.com/office/drawing/2014/main" id="{63799776-71E1-6F72-6E2B-F39EA652BDA3}"/>
              </a:ext>
            </a:extLst>
          </p:cNvPr>
          <p:cNvSpPr/>
          <p:nvPr/>
        </p:nvSpPr>
        <p:spPr>
          <a:xfrm>
            <a:off x="407987" y="1291979"/>
            <a:ext cx="3603174" cy="408083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972000" rtlCol="0" anchor="b"/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圃場ごとの対応が人によって</a:t>
            </a:r>
            <a:br>
              <a:rPr kumimoji="1"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kumimoji="1"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バラバラ。担当者が不在になると作業品質や進捗が落ちる</a:t>
            </a:r>
          </a:p>
        </p:txBody>
      </p:sp>
      <p:sp>
        <p:nvSpPr>
          <p:cNvPr id="16" name="角丸四角形 6">
            <a:extLst>
              <a:ext uri="{FF2B5EF4-FFF2-40B4-BE49-F238E27FC236}">
                <a16:creationId xmlns:a16="http://schemas.microsoft.com/office/drawing/2014/main" id="{0563F2E3-997C-CD04-4E51-7FFF60C28E72}"/>
              </a:ext>
            </a:extLst>
          </p:cNvPr>
          <p:cNvSpPr/>
          <p:nvPr/>
        </p:nvSpPr>
        <p:spPr>
          <a:xfrm>
            <a:off x="4294412" y="1291979"/>
            <a:ext cx="3603174" cy="408083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72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コストと収量の関係が把握</a:t>
            </a:r>
            <a:b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できず、儲かっているのか</a:t>
            </a:r>
            <a:b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どうかも見えにくい</a:t>
            </a:r>
          </a:p>
        </p:txBody>
      </p:sp>
      <p:sp>
        <p:nvSpPr>
          <p:cNvPr id="17" name="角丸四角形 7">
            <a:extLst>
              <a:ext uri="{FF2B5EF4-FFF2-40B4-BE49-F238E27FC236}">
                <a16:creationId xmlns:a16="http://schemas.microsoft.com/office/drawing/2014/main" id="{7E71EA39-8F4E-4181-6E77-872A97D169C5}"/>
              </a:ext>
            </a:extLst>
          </p:cNvPr>
          <p:cNvSpPr/>
          <p:nvPr/>
        </p:nvSpPr>
        <p:spPr>
          <a:xfrm>
            <a:off x="8180838" y="1291979"/>
            <a:ext cx="3603174" cy="4080832"/>
          </a:xfrm>
          <a:prstGeom prst="rect">
            <a:avLst/>
          </a:prstGeom>
          <a:solidFill>
            <a:srgbClr val="F7F7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97200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0000"/>
              </a:lnSpc>
              <a:spcBef>
                <a:spcPts val="600"/>
              </a:spcBef>
            </a:pP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過去の記録が散在し、</a:t>
            </a:r>
            <a:b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振り返りやノウハウ</a:t>
            </a:r>
            <a:br>
              <a:rPr lang="en-US" altLang="ja-JP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</a:br>
            <a:r>
              <a:rPr lang="ja-JP" alt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共有が難しい</a:t>
            </a:r>
          </a:p>
        </p:txBody>
      </p:sp>
      <p:sp>
        <p:nvSpPr>
          <p:cNvPr id="18" name="角丸四角形 8">
            <a:extLst>
              <a:ext uri="{FF2B5EF4-FFF2-40B4-BE49-F238E27FC236}">
                <a16:creationId xmlns:a16="http://schemas.microsoft.com/office/drawing/2014/main" id="{DEE9060E-7EAB-C623-1225-898745BA5B93}"/>
              </a:ext>
            </a:extLst>
          </p:cNvPr>
          <p:cNvSpPr/>
          <p:nvPr/>
        </p:nvSpPr>
        <p:spPr>
          <a:xfrm>
            <a:off x="772619" y="4619507"/>
            <a:ext cx="2873910" cy="457848"/>
          </a:xfrm>
          <a:prstGeom prst="roundRect">
            <a:avLst>
              <a:gd name="adj" fmla="val 50000"/>
            </a:avLst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作業の属人化</a:t>
            </a:r>
            <a:endParaRPr kumimoji="1" lang="en-US" altLang="ja-JP" sz="11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9" name="角丸四角形 9">
            <a:extLst>
              <a:ext uri="{FF2B5EF4-FFF2-40B4-BE49-F238E27FC236}">
                <a16:creationId xmlns:a16="http://schemas.microsoft.com/office/drawing/2014/main" id="{EB6A7C69-6E23-A08A-BD3E-FFAA3A132BFB}"/>
              </a:ext>
            </a:extLst>
          </p:cNvPr>
          <p:cNvSpPr/>
          <p:nvPr/>
        </p:nvSpPr>
        <p:spPr>
          <a:xfrm>
            <a:off x="4659044" y="4619507"/>
            <a:ext cx="2873910" cy="457848"/>
          </a:xfrm>
          <a:prstGeom prst="roundRect">
            <a:avLst>
              <a:gd name="adj" fmla="val 50000"/>
            </a:avLst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経営が不透明</a:t>
            </a:r>
            <a:endParaRPr kumimoji="1" lang="en-US" altLang="ja-JP" sz="11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0" name="角丸四角形 10">
            <a:extLst>
              <a:ext uri="{FF2B5EF4-FFF2-40B4-BE49-F238E27FC236}">
                <a16:creationId xmlns:a16="http://schemas.microsoft.com/office/drawing/2014/main" id="{14032FB1-F850-5003-110E-C8244B83AB99}"/>
              </a:ext>
            </a:extLst>
          </p:cNvPr>
          <p:cNvSpPr/>
          <p:nvPr/>
        </p:nvSpPr>
        <p:spPr>
          <a:xfrm>
            <a:off x="8545471" y="4619507"/>
            <a:ext cx="2873910" cy="457848"/>
          </a:xfrm>
          <a:prstGeom prst="roundRect">
            <a:avLst>
              <a:gd name="adj" fmla="val 50000"/>
            </a:avLst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kumimoji="1" lang="ja-JP" altLang="en-US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改善が進まない</a:t>
            </a:r>
            <a:endParaRPr kumimoji="1" lang="en-US" altLang="ja-JP" sz="1100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1" name="角丸四角形 24">
            <a:extLst>
              <a:ext uri="{FF2B5EF4-FFF2-40B4-BE49-F238E27FC236}">
                <a16:creationId xmlns:a16="http://schemas.microsoft.com/office/drawing/2014/main" id="{4470BD37-35A5-C595-8AE4-260BF6996975}"/>
              </a:ext>
            </a:extLst>
          </p:cNvPr>
          <p:cNvSpPr/>
          <p:nvPr/>
        </p:nvSpPr>
        <p:spPr>
          <a:xfrm>
            <a:off x="407989" y="5977231"/>
            <a:ext cx="11376024" cy="4394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こうした課題は、</a:t>
            </a:r>
            <a:r>
              <a:rPr lang="ja-JP" altLang="en-US" sz="21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「データが蓄積・可視化されていない」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ことに根本原因があります。</a:t>
            </a:r>
          </a:p>
        </p:txBody>
      </p:sp>
      <p:sp>
        <p:nvSpPr>
          <p:cNvPr id="22" name="三角形 14">
            <a:extLst>
              <a:ext uri="{FF2B5EF4-FFF2-40B4-BE49-F238E27FC236}">
                <a16:creationId xmlns:a16="http://schemas.microsoft.com/office/drawing/2014/main" id="{67F543FE-7038-4250-3AD1-0E522CF6B798}"/>
              </a:ext>
            </a:extLst>
          </p:cNvPr>
          <p:cNvSpPr/>
          <p:nvPr/>
        </p:nvSpPr>
        <p:spPr>
          <a:xfrm rot="10800000">
            <a:off x="5847902" y="5670908"/>
            <a:ext cx="496197" cy="1575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sz="2400" b="1">
              <a:solidFill>
                <a:srgbClr val="253776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pic>
        <p:nvPicPr>
          <p:cNvPr id="23" name="図 22">
            <a:extLst>
              <a:ext uri="{FF2B5EF4-FFF2-40B4-BE49-F238E27FC236}">
                <a16:creationId xmlns:a16="http://schemas.microsoft.com/office/drawing/2014/main" id="{A1D02311-FB0A-BD56-C5BC-0951B4D4B6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48" r="77995" b="28014"/>
          <a:stretch>
            <a:fillRect/>
          </a:stretch>
        </p:blipFill>
        <p:spPr>
          <a:xfrm>
            <a:off x="5605582" y="1833629"/>
            <a:ext cx="980834" cy="1249194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93C1F4D-3875-23FF-04D9-44448D7107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205" t="26411" r="6335" b="28014"/>
          <a:stretch>
            <a:fillRect/>
          </a:stretch>
        </p:blipFill>
        <p:spPr>
          <a:xfrm>
            <a:off x="9281282" y="1820027"/>
            <a:ext cx="1402286" cy="1354304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CD01175-3510-FD54-7F0C-C8B2F9AAF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766" y="1578624"/>
            <a:ext cx="1759204" cy="1759204"/>
          </a:xfrm>
          <a:prstGeom prst="rect">
            <a:avLst/>
          </a:prstGeom>
        </p:spPr>
      </p:pic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5FC3709-B042-BFD3-4669-210C73B47FC8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EBB53ECB-5855-04C2-0703-B4DEE6EE1491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spc="300" dirty="0">
                <a:solidFill>
                  <a:srgbClr val="0B9B60"/>
                </a:solidFill>
              </a:rPr>
              <a:t>農業法人が直面する</a:t>
            </a:r>
            <a:r>
              <a:rPr lang="en-US" altLang="ja-JP" b="1" spc="300" dirty="0">
                <a:solidFill>
                  <a:srgbClr val="0B9B60"/>
                </a:solidFill>
              </a:rPr>
              <a:t>3</a:t>
            </a:r>
            <a:r>
              <a:rPr lang="ja-JP" altLang="en-US" b="1" spc="300" dirty="0">
                <a:solidFill>
                  <a:srgbClr val="0B9B60"/>
                </a:solidFill>
              </a:rPr>
              <a:t>つの課題</a:t>
            </a:r>
            <a:endParaRPr kumimoji="1" lang="ja-JP" altLang="en-US" b="1" spc="300" dirty="0">
              <a:solidFill>
                <a:srgbClr val="0B9B60"/>
              </a:solidFill>
            </a:endParaRPr>
          </a:p>
        </p:txBody>
      </p:sp>
      <p:sp>
        <p:nvSpPr>
          <p:cNvPr id="34" name="日付プレースホルダー 2">
            <a:extLst>
              <a:ext uri="{FF2B5EF4-FFF2-40B4-BE49-F238E27FC236}">
                <a16:creationId xmlns:a16="http://schemas.microsoft.com/office/drawing/2014/main" id="{09C6E44B-99F9-048B-A65E-4553A4EA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35" name="スライド番号プレースホルダー 3">
            <a:extLst>
              <a:ext uri="{FF2B5EF4-FFF2-40B4-BE49-F238E27FC236}">
                <a16:creationId xmlns:a16="http://schemas.microsoft.com/office/drawing/2014/main" id="{6BFF0E41-838F-2331-36A6-D8738A6AE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3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219080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コンテンツ プレースホルダー 6">
            <a:extLst>
              <a:ext uri="{FF2B5EF4-FFF2-40B4-BE49-F238E27FC236}">
                <a16:creationId xmlns:a16="http://schemas.microsoft.com/office/drawing/2014/main" id="{0651E15C-033F-0A42-D50F-80E8545DA5B5}"/>
              </a:ext>
            </a:extLst>
          </p:cNvPr>
          <p:cNvSpPr txBox="1">
            <a:spLocks/>
          </p:cNvSpPr>
          <p:nvPr/>
        </p:nvSpPr>
        <p:spPr>
          <a:xfrm>
            <a:off x="428937" y="1035082"/>
            <a:ext cx="11339662" cy="829816"/>
          </a:xfrm>
          <a:prstGeom prst="rect">
            <a:avLst/>
          </a:prstGeom>
        </p:spPr>
        <p:txBody>
          <a:bodyPr anchor="ctr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多くの農業法人が</a:t>
            </a:r>
            <a: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導入に前向きである一方、不安もあります。それらを解消し、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b="1" spc="300" dirty="0">
                <a:solidFill>
                  <a:srgbClr val="0B9B60"/>
                </a:solidFill>
              </a:rPr>
              <a:t>現場に本当に“なじむ”</a:t>
            </a:r>
            <a:r>
              <a:rPr lang="en-US" altLang="ja-JP" b="1" spc="300" dirty="0">
                <a:solidFill>
                  <a:srgbClr val="0B9B60"/>
                </a:solidFill>
              </a:rPr>
              <a:t>IT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を届けること。それが、のうマネが重視してきた点です。</a:t>
            </a: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1E36FDB2-1448-E461-2E41-5D5C85E6A6D5}"/>
              </a:ext>
            </a:extLst>
          </p:cNvPr>
          <p:cNvGrpSpPr/>
          <p:nvPr/>
        </p:nvGrpSpPr>
        <p:grpSpPr>
          <a:xfrm>
            <a:off x="421336" y="2317173"/>
            <a:ext cx="11362677" cy="4064577"/>
            <a:chOff x="421336" y="2554074"/>
            <a:chExt cx="11362677" cy="3827676"/>
          </a:xfrm>
        </p:grpSpPr>
        <p:sp>
          <p:nvSpPr>
            <p:cNvPr id="7" name="Google Shape;60;p4">
              <a:extLst>
                <a:ext uri="{FF2B5EF4-FFF2-40B4-BE49-F238E27FC236}">
                  <a16:creationId xmlns:a16="http://schemas.microsoft.com/office/drawing/2014/main" id="{E11865E6-67B4-F7BE-F284-21229E454E37}"/>
                </a:ext>
              </a:extLst>
            </p:cNvPr>
            <p:cNvSpPr/>
            <p:nvPr/>
          </p:nvSpPr>
          <p:spPr>
            <a:xfrm flipH="1">
              <a:off x="8011225" y="3797473"/>
              <a:ext cx="3772788" cy="982703"/>
            </a:xfrm>
            <a:custGeom>
              <a:avLst/>
              <a:gdLst/>
              <a:ahLst/>
              <a:cxnLst/>
              <a:rect l="l" t="t" r="r" b="b"/>
              <a:pathLst>
                <a:path w="3772788" h="982703" extrusionOk="0">
                  <a:moveTo>
                    <a:pt x="65782" y="0"/>
                  </a:moveTo>
                  <a:lnTo>
                    <a:pt x="3462224" y="0"/>
                  </a:lnTo>
                  <a:cubicBezTo>
                    <a:pt x="3498554" y="0"/>
                    <a:pt x="3528006" y="29452"/>
                    <a:pt x="3528006" y="65782"/>
                  </a:cubicBezTo>
                  <a:lnTo>
                    <a:pt x="3528006" y="537456"/>
                  </a:lnTo>
                  <a:lnTo>
                    <a:pt x="3772788" y="770660"/>
                  </a:lnTo>
                  <a:lnTo>
                    <a:pt x="3528006" y="770296"/>
                  </a:lnTo>
                  <a:lnTo>
                    <a:pt x="3528006" y="916921"/>
                  </a:lnTo>
                  <a:cubicBezTo>
                    <a:pt x="3528006" y="953251"/>
                    <a:pt x="3498554" y="982703"/>
                    <a:pt x="3462224" y="982703"/>
                  </a:cubicBezTo>
                  <a:lnTo>
                    <a:pt x="65782" y="982703"/>
                  </a:lnTo>
                  <a:cubicBezTo>
                    <a:pt x="29452" y="982703"/>
                    <a:pt x="0" y="953251"/>
                    <a:pt x="0" y="916921"/>
                  </a:cubicBezTo>
                  <a:lnTo>
                    <a:pt x="0" y="65782"/>
                  </a:lnTo>
                  <a:cubicBezTo>
                    <a:pt x="0" y="29452"/>
                    <a:pt x="29452" y="0"/>
                    <a:pt x="657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" name="Google Shape;61;p4">
              <a:extLst>
                <a:ext uri="{FF2B5EF4-FFF2-40B4-BE49-F238E27FC236}">
                  <a16:creationId xmlns:a16="http://schemas.microsoft.com/office/drawing/2014/main" id="{FC61B5C0-2342-3126-7190-08DB5C869D64}"/>
                </a:ext>
              </a:extLst>
            </p:cNvPr>
            <p:cNvSpPr/>
            <p:nvPr/>
          </p:nvSpPr>
          <p:spPr>
            <a:xfrm>
              <a:off x="421336" y="3797473"/>
              <a:ext cx="3772788" cy="982703"/>
            </a:xfrm>
            <a:custGeom>
              <a:avLst/>
              <a:gdLst/>
              <a:ahLst/>
              <a:cxnLst/>
              <a:rect l="l" t="t" r="r" b="b"/>
              <a:pathLst>
                <a:path w="3772788" h="982703" extrusionOk="0">
                  <a:moveTo>
                    <a:pt x="65782" y="0"/>
                  </a:moveTo>
                  <a:lnTo>
                    <a:pt x="3462224" y="0"/>
                  </a:lnTo>
                  <a:cubicBezTo>
                    <a:pt x="3498554" y="0"/>
                    <a:pt x="3528006" y="29452"/>
                    <a:pt x="3528006" y="65782"/>
                  </a:cubicBezTo>
                  <a:lnTo>
                    <a:pt x="3528006" y="537456"/>
                  </a:lnTo>
                  <a:lnTo>
                    <a:pt x="3772788" y="770660"/>
                  </a:lnTo>
                  <a:lnTo>
                    <a:pt x="3528006" y="770296"/>
                  </a:lnTo>
                  <a:lnTo>
                    <a:pt x="3528006" y="916921"/>
                  </a:lnTo>
                  <a:cubicBezTo>
                    <a:pt x="3528006" y="953251"/>
                    <a:pt x="3498554" y="982703"/>
                    <a:pt x="3462224" y="982703"/>
                  </a:cubicBezTo>
                  <a:lnTo>
                    <a:pt x="65782" y="982703"/>
                  </a:lnTo>
                  <a:cubicBezTo>
                    <a:pt x="29452" y="982703"/>
                    <a:pt x="0" y="953251"/>
                    <a:pt x="0" y="916921"/>
                  </a:cubicBezTo>
                  <a:lnTo>
                    <a:pt x="0" y="65782"/>
                  </a:lnTo>
                  <a:cubicBezTo>
                    <a:pt x="0" y="29452"/>
                    <a:pt x="29452" y="0"/>
                    <a:pt x="65782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" name="Google Shape;62;p4">
              <a:extLst>
                <a:ext uri="{FF2B5EF4-FFF2-40B4-BE49-F238E27FC236}">
                  <a16:creationId xmlns:a16="http://schemas.microsoft.com/office/drawing/2014/main" id="{872C0425-B07E-6E85-73A3-54129CF157CD}"/>
                </a:ext>
              </a:extLst>
            </p:cNvPr>
            <p:cNvSpPr/>
            <p:nvPr/>
          </p:nvSpPr>
          <p:spPr>
            <a:xfrm>
              <a:off x="421336" y="3790676"/>
              <a:ext cx="3528006" cy="98270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年配の従業員にスマホや</a:t>
              </a:r>
              <a:endParaRPr lang="en-US" altLang="ja-JP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タブレットが難しい</a:t>
              </a:r>
              <a:endParaRPr dirty="0"/>
            </a:p>
          </p:txBody>
        </p:sp>
        <p:sp>
          <p:nvSpPr>
            <p:cNvPr id="10" name="Google Shape;63;p4">
              <a:extLst>
                <a:ext uri="{FF2B5EF4-FFF2-40B4-BE49-F238E27FC236}">
                  <a16:creationId xmlns:a16="http://schemas.microsoft.com/office/drawing/2014/main" id="{EE241520-0E0E-E6B9-57C0-A019A7283973}"/>
                </a:ext>
              </a:extLst>
            </p:cNvPr>
            <p:cNvSpPr/>
            <p:nvPr/>
          </p:nvSpPr>
          <p:spPr>
            <a:xfrm>
              <a:off x="3982094" y="2554074"/>
              <a:ext cx="4235826" cy="1159884"/>
            </a:xfrm>
            <a:custGeom>
              <a:avLst/>
              <a:gdLst/>
              <a:ahLst/>
              <a:cxnLst/>
              <a:rect l="l" t="t" r="r" b="b"/>
              <a:pathLst>
                <a:path w="3528006" h="848923" extrusionOk="0">
                  <a:moveTo>
                    <a:pt x="62477" y="0"/>
                  </a:moveTo>
                  <a:lnTo>
                    <a:pt x="3465529" y="0"/>
                  </a:lnTo>
                  <a:cubicBezTo>
                    <a:pt x="3500034" y="0"/>
                    <a:pt x="3528006" y="27972"/>
                    <a:pt x="3528006" y="62477"/>
                  </a:cubicBezTo>
                  <a:lnTo>
                    <a:pt x="3528006" y="655316"/>
                  </a:lnTo>
                  <a:cubicBezTo>
                    <a:pt x="3528006" y="689821"/>
                    <a:pt x="3500034" y="717793"/>
                    <a:pt x="3465529" y="717793"/>
                  </a:cubicBezTo>
                  <a:lnTo>
                    <a:pt x="1822793" y="717793"/>
                  </a:lnTo>
                  <a:lnTo>
                    <a:pt x="1760666" y="848923"/>
                  </a:lnTo>
                  <a:lnTo>
                    <a:pt x="1698540" y="717793"/>
                  </a:lnTo>
                  <a:lnTo>
                    <a:pt x="62477" y="717793"/>
                  </a:lnTo>
                  <a:cubicBezTo>
                    <a:pt x="27972" y="717793"/>
                    <a:pt x="0" y="689821"/>
                    <a:pt x="0" y="655316"/>
                  </a:cubicBezTo>
                  <a:lnTo>
                    <a:pt x="0" y="62477"/>
                  </a:lnTo>
                  <a:cubicBezTo>
                    <a:pt x="0" y="27972"/>
                    <a:pt x="27972" y="0"/>
                    <a:pt x="62477" y="0"/>
                  </a:cubicBez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rgbClr val="3F3F3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000" b="1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64;p4">
              <a:extLst>
                <a:ext uri="{FF2B5EF4-FFF2-40B4-BE49-F238E27FC236}">
                  <a16:creationId xmlns:a16="http://schemas.microsoft.com/office/drawing/2014/main" id="{DAE89989-1320-4A7E-507C-D59B7126B493}"/>
                </a:ext>
              </a:extLst>
            </p:cNvPr>
            <p:cNvSpPr/>
            <p:nvPr/>
          </p:nvSpPr>
          <p:spPr>
            <a:xfrm>
              <a:off x="3974080" y="2558989"/>
              <a:ext cx="4235826" cy="982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現場が忙しくて、</a:t>
              </a:r>
              <a:endParaRPr lang="en-US" altLang="ja-JP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新しい仕組みを学ぶ余裕がない</a:t>
              </a:r>
              <a:endParaRPr dirty="0"/>
            </a:p>
          </p:txBody>
        </p:sp>
        <p:sp>
          <p:nvSpPr>
            <p:cNvPr id="12" name="Google Shape;65;p4">
              <a:extLst>
                <a:ext uri="{FF2B5EF4-FFF2-40B4-BE49-F238E27FC236}">
                  <a16:creationId xmlns:a16="http://schemas.microsoft.com/office/drawing/2014/main" id="{8760DD01-D834-C4BA-A79F-2EF7159F00E0}"/>
                </a:ext>
              </a:extLst>
            </p:cNvPr>
            <p:cNvSpPr/>
            <p:nvPr/>
          </p:nvSpPr>
          <p:spPr>
            <a:xfrm>
              <a:off x="8249332" y="3796226"/>
              <a:ext cx="3528006" cy="9827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導入しても、</a:t>
              </a:r>
              <a:endParaRPr lang="en-US" altLang="ja-JP" sz="1800" b="1" dirty="0">
                <a:solidFill>
                  <a:srgbClr val="3F3F3F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300"/>
                </a:spcAft>
                <a:buNone/>
              </a:pPr>
              <a:r>
                <a:rPr lang="ja-JP" altLang="en-US" sz="1800" b="1" dirty="0">
                  <a:solidFill>
                    <a:srgbClr val="3F3F3F"/>
                  </a:solidFill>
                  <a:latin typeface="Arial"/>
                  <a:ea typeface="Arial"/>
                  <a:cs typeface="Arial"/>
                  <a:sym typeface="Arial"/>
                </a:rPr>
                <a:t>続けられるか不安</a:t>
              </a:r>
              <a:endParaRPr dirty="0"/>
            </a:p>
          </p:txBody>
        </p:sp>
        <p:pic>
          <p:nvPicPr>
            <p:cNvPr id="13" name="Google Shape;66;p4">
              <a:extLst>
                <a:ext uri="{FF2B5EF4-FFF2-40B4-BE49-F238E27FC236}">
                  <a16:creationId xmlns:a16="http://schemas.microsoft.com/office/drawing/2014/main" id="{DE5E387E-9A33-E960-9AA3-D4F190913F8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 amt="74000"/>
            </a:blip>
            <a:srcRect/>
            <a:stretch/>
          </p:blipFill>
          <p:spPr>
            <a:xfrm>
              <a:off x="5535234" y="4030992"/>
              <a:ext cx="1113517" cy="235075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8F7E415-1292-E036-B47B-BE28762EAE17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BECC86C-3F81-B9F8-65A1-F837F312AFD5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b="1" spc="300" dirty="0">
                <a:solidFill>
                  <a:srgbClr val="0B9B60"/>
                </a:solidFill>
              </a:rPr>
              <a:t>なぜ</a:t>
            </a:r>
            <a:r>
              <a:rPr lang="en-US" altLang="ja-JP" b="1" spc="300" dirty="0">
                <a:solidFill>
                  <a:srgbClr val="0B9B60"/>
                </a:solidFill>
              </a:rPr>
              <a:t>IT</a:t>
            </a:r>
            <a:r>
              <a:rPr lang="ja-JP" altLang="en-US" b="1" spc="300" dirty="0">
                <a:solidFill>
                  <a:srgbClr val="0B9B60"/>
                </a:solidFill>
              </a:rPr>
              <a:t>導入が進まないのか</a:t>
            </a:r>
            <a:endParaRPr kumimoji="1" lang="ja-JP" altLang="en-US" b="1" spc="300" dirty="0">
              <a:solidFill>
                <a:srgbClr val="0B9B60"/>
              </a:solidFill>
            </a:endParaRPr>
          </a:p>
        </p:txBody>
      </p:sp>
      <p:sp>
        <p:nvSpPr>
          <p:cNvPr id="17" name="日付プレースホルダー 2">
            <a:extLst>
              <a:ext uri="{FF2B5EF4-FFF2-40B4-BE49-F238E27FC236}">
                <a16:creationId xmlns:a16="http://schemas.microsoft.com/office/drawing/2014/main" id="{46F24F27-F231-7B1A-FF9B-D07DAD0BA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18" name="スライド番号プレースホルダー 3">
            <a:extLst>
              <a:ext uri="{FF2B5EF4-FFF2-40B4-BE49-F238E27FC236}">
                <a16:creationId xmlns:a16="http://schemas.microsoft.com/office/drawing/2014/main" id="{B9986A72-7EED-5C26-3A3F-7AC7361A6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4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502174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9EE9696-0948-A302-5565-EAB34118DCD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899" b="25958"/>
          <a:stretch>
            <a:fillRect/>
          </a:stretch>
        </p:blipFill>
        <p:spPr>
          <a:xfrm>
            <a:off x="428937" y="2027926"/>
            <a:ext cx="3628710" cy="2436422"/>
          </a:xfrm>
          <a:prstGeom prst="rect">
            <a:avLst/>
          </a:prstGeom>
        </p:spPr>
      </p:pic>
      <p:sp>
        <p:nvSpPr>
          <p:cNvPr id="6" name="角丸四角形 5">
            <a:extLst>
              <a:ext uri="{FF2B5EF4-FFF2-40B4-BE49-F238E27FC236}">
                <a16:creationId xmlns:a16="http://schemas.microsoft.com/office/drawing/2014/main" id="{3F4E19CE-1B73-9D6D-8B28-1F2B68E8855E}"/>
              </a:ext>
            </a:extLst>
          </p:cNvPr>
          <p:cNvSpPr/>
          <p:nvPr/>
        </p:nvSpPr>
        <p:spPr>
          <a:xfrm>
            <a:off x="407984" y="5755353"/>
            <a:ext cx="11376024" cy="661322"/>
          </a:xfrm>
          <a:prstGeom prst="rect">
            <a:avLst/>
          </a:prstGeom>
          <a:solidFill>
            <a:schemeClr val="accent4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600"/>
              </a:spcBef>
            </a:pPr>
            <a:r>
              <a:rPr lang="en-US" altLang="ja-JP" sz="20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IT</a:t>
            </a:r>
            <a:r>
              <a:rPr lang="ja-JP" altLang="en-US" sz="20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に詳しくなくても、日々の作業に自然に取り入れられる直感的な</a:t>
            </a:r>
            <a:r>
              <a:rPr lang="en-US" altLang="ja-JP" sz="20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UI</a:t>
            </a:r>
            <a:r>
              <a:rPr lang="ja-JP" altLang="en-US" sz="20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とサポート体制</a:t>
            </a:r>
          </a:p>
        </p:txBody>
      </p:sp>
      <p:sp>
        <p:nvSpPr>
          <p:cNvPr id="7" name="角丸四角形 21">
            <a:extLst>
              <a:ext uri="{FF2B5EF4-FFF2-40B4-BE49-F238E27FC236}">
                <a16:creationId xmlns:a16="http://schemas.microsoft.com/office/drawing/2014/main" id="{B7AA8C3A-517B-56D2-D993-884186D3D31D}"/>
              </a:ext>
            </a:extLst>
          </p:cNvPr>
          <p:cNvSpPr/>
          <p:nvPr/>
        </p:nvSpPr>
        <p:spPr>
          <a:xfrm>
            <a:off x="407989" y="2029892"/>
            <a:ext cx="3649662" cy="3274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b"/>
          <a:lstStyle/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スマホやタブレットで</a:t>
            </a:r>
            <a:endParaRPr lang="en-US" altLang="ja-JP" sz="2000" b="1" dirty="0">
              <a:solidFill>
                <a:srgbClr val="0B9B6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簡単入力（写真も可）</a:t>
            </a:r>
            <a:endParaRPr lang="en-US" altLang="ja-JP" sz="2000" b="1" dirty="0">
              <a:solidFill>
                <a:srgbClr val="0B9B6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/>
            </a:endParaRPr>
          </a:p>
        </p:txBody>
      </p:sp>
      <p:sp>
        <p:nvSpPr>
          <p:cNvPr id="8" name="角丸四角形 22">
            <a:extLst>
              <a:ext uri="{FF2B5EF4-FFF2-40B4-BE49-F238E27FC236}">
                <a16:creationId xmlns:a16="http://schemas.microsoft.com/office/drawing/2014/main" id="{6D6689EE-390D-368F-690D-5FAEC2180224}"/>
              </a:ext>
            </a:extLst>
          </p:cNvPr>
          <p:cNvSpPr/>
          <p:nvPr/>
        </p:nvSpPr>
        <p:spPr>
          <a:xfrm>
            <a:off x="4271169" y="2029892"/>
            <a:ext cx="3649662" cy="3274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b"/>
          <a:lstStyle/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スタッフ別・圃場別・</a:t>
            </a:r>
            <a:endParaRPr lang="en-US" altLang="ja-JP" sz="2000" b="1" dirty="0">
              <a:solidFill>
                <a:srgbClr val="0B9B6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作物別に集計可能</a:t>
            </a:r>
          </a:p>
        </p:txBody>
      </p:sp>
      <p:sp>
        <p:nvSpPr>
          <p:cNvPr id="9" name="角丸四角形 23">
            <a:extLst>
              <a:ext uri="{FF2B5EF4-FFF2-40B4-BE49-F238E27FC236}">
                <a16:creationId xmlns:a16="http://schemas.microsoft.com/office/drawing/2014/main" id="{75A1C17F-1AA0-6A90-9E0A-9DCD1B2CB86F}"/>
              </a:ext>
            </a:extLst>
          </p:cNvPr>
          <p:cNvSpPr/>
          <p:nvPr/>
        </p:nvSpPr>
        <p:spPr>
          <a:xfrm>
            <a:off x="8134351" y="2029892"/>
            <a:ext cx="3649662" cy="32747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144000" rIns="0" bIns="0" rtlCol="0" anchor="b"/>
          <a:lstStyle/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ダッシュボードで</a:t>
            </a:r>
            <a:endParaRPr lang="en-US" altLang="ja-JP" sz="2000" b="1" dirty="0">
              <a:solidFill>
                <a:srgbClr val="0B9B60"/>
              </a:solidFill>
              <a:latin typeface="Yu Gothic" panose="020B0400000000000000" pitchFamily="34" charset="-128"/>
              <a:ea typeface="Yu Gothic" panose="020B0400000000000000" pitchFamily="34" charset="-128"/>
              <a:cs typeface="Arial"/>
            </a:endParaRPr>
          </a:p>
          <a:p>
            <a:pPr algn="ctr">
              <a:lnSpc>
                <a:spcPct val="110000"/>
              </a:lnSpc>
            </a:pPr>
            <a:r>
              <a:rPr lang="ja-JP" altLang="en-US" sz="20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経営状況がすぐわかる</a:t>
            </a:r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85FB8412-BAF6-169A-0AD8-6B2CDF88F3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4348" y="2029892"/>
            <a:ext cx="3634251" cy="2422834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C14B46B5-B3B9-A0A0-D112-265D65A7E8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1167" y="2029892"/>
            <a:ext cx="3651683" cy="2434455"/>
          </a:xfrm>
          <a:prstGeom prst="rect">
            <a:avLst/>
          </a:prstGeom>
        </p:spPr>
      </p:pic>
      <p:sp>
        <p:nvSpPr>
          <p:cNvPr id="18" name="コンテンツ プレースホルダー 6">
            <a:extLst>
              <a:ext uri="{FF2B5EF4-FFF2-40B4-BE49-F238E27FC236}">
                <a16:creationId xmlns:a16="http://schemas.microsoft.com/office/drawing/2014/main" id="{3C848558-2FEB-C9A9-A89F-D58F7837A69F}"/>
              </a:ext>
            </a:extLst>
          </p:cNvPr>
          <p:cNvSpPr txBox="1">
            <a:spLocks/>
          </p:cNvSpPr>
          <p:nvPr/>
        </p:nvSpPr>
        <p:spPr>
          <a:xfrm>
            <a:off x="428937" y="1035082"/>
            <a:ext cx="11339662" cy="8298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のうマネとは、農業の</a:t>
            </a:r>
            <a:r>
              <a:rPr lang="ja-JP" altLang="en-US" sz="2000" b="1" spc="300" dirty="0">
                <a:solidFill>
                  <a:srgbClr val="0B9B60"/>
                </a:solidFill>
              </a:rPr>
              <a:t>“いま”と“これから”を見える化</a:t>
            </a:r>
            <a:r>
              <a:rPr lang="ja-JP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するクラウドサービスです。</a:t>
            </a:r>
            <a:endParaRPr lang="en-US" altLang="ja-JP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6981FDB1-09AD-EA17-B23A-E42AA617E7EB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DD874178-9A77-301C-9928-DAF53F886DC8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spc="300" dirty="0">
                <a:solidFill>
                  <a:srgbClr val="0B9B60"/>
                </a:solidFill>
              </a:rPr>
              <a:t>のうマネとは</a:t>
            </a:r>
          </a:p>
        </p:txBody>
      </p:sp>
      <p:sp>
        <p:nvSpPr>
          <p:cNvPr id="21" name="日付プレースホルダー 2">
            <a:extLst>
              <a:ext uri="{FF2B5EF4-FFF2-40B4-BE49-F238E27FC236}">
                <a16:creationId xmlns:a16="http://schemas.microsoft.com/office/drawing/2014/main" id="{20474540-2F51-203E-1C64-7419E5E3E4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61BBB001-1228-99BF-24A8-4C458A1F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5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381280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角丸四角形 24">
            <a:extLst>
              <a:ext uri="{FF2B5EF4-FFF2-40B4-BE49-F238E27FC236}">
                <a16:creationId xmlns:a16="http://schemas.microsoft.com/office/drawing/2014/main" id="{8BEBD1AF-1AFC-4B76-627A-BAE14E4ECEEE}"/>
              </a:ext>
            </a:extLst>
          </p:cNvPr>
          <p:cNvSpPr/>
          <p:nvPr/>
        </p:nvSpPr>
        <p:spPr>
          <a:xfrm>
            <a:off x="407989" y="5977231"/>
            <a:ext cx="11376024" cy="439444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この</a:t>
            </a:r>
            <a:r>
              <a:rPr lang="en-US" altLang="ja-JP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3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つの情報がそろうことで、「感覚」でなく</a:t>
            </a:r>
            <a:r>
              <a:rPr lang="ja-JP" altLang="en-US" sz="2100" b="1" dirty="0">
                <a:solidFill>
                  <a:schemeClr val="accent4"/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「根拠」に基づいた経営判断</a:t>
            </a:r>
            <a:r>
              <a:rPr lang="ja-JP" altLang="en-US" sz="21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cs typeface="Arial"/>
              </a:rPr>
              <a:t>が可能に</a:t>
            </a:r>
          </a:p>
        </p:txBody>
      </p:sp>
      <p:sp>
        <p:nvSpPr>
          <p:cNvPr id="6" name="三角形 14">
            <a:extLst>
              <a:ext uri="{FF2B5EF4-FFF2-40B4-BE49-F238E27FC236}">
                <a16:creationId xmlns:a16="http://schemas.microsoft.com/office/drawing/2014/main" id="{B0963D39-3D10-D76E-C58F-4DA4E3D70250}"/>
              </a:ext>
            </a:extLst>
          </p:cNvPr>
          <p:cNvSpPr/>
          <p:nvPr/>
        </p:nvSpPr>
        <p:spPr>
          <a:xfrm rot="10800000">
            <a:off x="5847902" y="5670908"/>
            <a:ext cx="496197" cy="157525"/>
          </a:xfrm>
          <a:prstGeom prst="triangl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pPr algn="ctr"/>
            <a:endParaRPr kumimoji="1" lang="ja-JP" altLang="en-US" sz="2400" b="1">
              <a:solidFill>
                <a:srgbClr val="253776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3AE9B5A-2040-0313-CC6E-6C6B2A708A94}"/>
              </a:ext>
            </a:extLst>
          </p:cNvPr>
          <p:cNvGrpSpPr/>
          <p:nvPr/>
        </p:nvGrpSpPr>
        <p:grpSpPr>
          <a:xfrm>
            <a:off x="419885" y="3071652"/>
            <a:ext cx="11376024" cy="1070946"/>
            <a:chOff x="419885" y="2928268"/>
            <a:chExt cx="11376024" cy="1070946"/>
          </a:xfrm>
        </p:grpSpPr>
        <p:sp>
          <p:nvSpPr>
            <p:cNvPr id="23" name="正方形/長方形 22">
              <a:extLst>
                <a:ext uri="{FF2B5EF4-FFF2-40B4-BE49-F238E27FC236}">
                  <a16:creationId xmlns:a16="http://schemas.microsoft.com/office/drawing/2014/main" id="{96AAAB60-11E8-E1F6-2D53-A54BDD84AFFA}"/>
                </a:ext>
              </a:extLst>
            </p:cNvPr>
            <p:cNvSpPr/>
            <p:nvPr/>
          </p:nvSpPr>
          <p:spPr>
            <a:xfrm>
              <a:off x="419885" y="2928268"/>
              <a:ext cx="11376024" cy="10709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8000"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400" b="1" dirty="0">
                  <a:solidFill>
                    <a:srgbClr val="0B9B6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成果の見える化</a:t>
              </a:r>
              <a:endParaRPr kumimoji="1" lang="en-US" altLang="ja-JP" sz="24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圃場ごとの収穫量・品質を把握。品種や肥料との相関も自動で見える。</a:t>
              </a:r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C2F0C46E-D520-C1D3-31BF-213F1B394D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8800"/>
                      </a14:imgEffect>
                      <a14:imgEffect>
                        <a14:saturation sat="4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591" y="3140529"/>
              <a:ext cx="1044200" cy="696133"/>
            </a:xfrm>
            <a:prstGeom prst="rect">
              <a:avLst/>
            </a:prstGeom>
          </p:spPr>
        </p:pic>
      </p:grp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0EA02824-9E37-7C18-3774-3DE4B3EA7C5F}"/>
              </a:ext>
            </a:extLst>
          </p:cNvPr>
          <p:cNvGrpSpPr/>
          <p:nvPr/>
        </p:nvGrpSpPr>
        <p:grpSpPr>
          <a:xfrm>
            <a:off x="419885" y="4361599"/>
            <a:ext cx="11364128" cy="1070946"/>
            <a:chOff x="419885" y="4193203"/>
            <a:chExt cx="11364128" cy="1070946"/>
          </a:xfrm>
        </p:grpSpPr>
        <p:sp>
          <p:nvSpPr>
            <p:cNvPr id="24" name="正方形/長方形 23">
              <a:extLst>
                <a:ext uri="{FF2B5EF4-FFF2-40B4-BE49-F238E27FC236}">
                  <a16:creationId xmlns:a16="http://schemas.microsoft.com/office/drawing/2014/main" id="{E7281F34-5986-8BC8-CB3A-D326EC8FDC7B}"/>
                </a:ext>
              </a:extLst>
            </p:cNvPr>
            <p:cNvSpPr/>
            <p:nvPr/>
          </p:nvSpPr>
          <p:spPr>
            <a:xfrm>
              <a:off x="419885" y="4193203"/>
              <a:ext cx="11364128" cy="10709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8000" rtlCol="0" anchor="ctr"/>
            <a:lstStyle/>
            <a:p>
              <a:pPr>
                <a:spcBef>
                  <a:spcPts val="600"/>
                </a:spcBef>
              </a:pPr>
              <a:r>
                <a:rPr kumimoji="1" lang="ja-JP" altLang="en-US" sz="2400" b="1" dirty="0">
                  <a:solidFill>
                    <a:srgbClr val="0B9B6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コストの見える化</a:t>
              </a:r>
              <a:endParaRPr kumimoji="1" lang="en-US" altLang="ja-JP" sz="24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人件費・資材費・燃料費などのデータを集計し、圃場ごとの収支が可視化。</a:t>
              </a:r>
            </a:p>
          </p:txBody>
        </p:sp>
        <p:pic>
          <p:nvPicPr>
            <p:cNvPr id="29" name="図 28">
              <a:extLst>
                <a:ext uri="{FF2B5EF4-FFF2-40B4-BE49-F238E27FC236}">
                  <a16:creationId xmlns:a16="http://schemas.microsoft.com/office/drawing/2014/main" id="{EB00BB5F-C549-15C0-2A28-48A07841603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867" y="4265738"/>
              <a:ext cx="925877" cy="925877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4A5F03EE-A6AB-48A7-EDB7-B502753500CA}"/>
              </a:ext>
            </a:extLst>
          </p:cNvPr>
          <p:cNvGrpSpPr/>
          <p:nvPr/>
        </p:nvGrpSpPr>
        <p:grpSpPr>
          <a:xfrm>
            <a:off x="419884" y="1781706"/>
            <a:ext cx="11376025" cy="1070946"/>
            <a:chOff x="419884" y="1305530"/>
            <a:chExt cx="11376025" cy="1070946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DAC1ACAB-6335-EA89-ADEC-B7D4AC902DF7}"/>
                </a:ext>
              </a:extLst>
            </p:cNvPr>
            <p:cNvSpPr/>
            <p:nvPr/>
          </p:nvSpPr>
          <p:spPr>
            <a:xfrm>
              <a:off x="419884" y="1305530"/>
              <a:ext cx="11376025" cy="107094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368000" rtlCol="0" anchor="ctr"/>
            <a:lstStyle/>
            <a:p>
              <a:pPr>
                <a:spcBef>
                  <a:spcPts val="600"/>
                </a:spcBef>
              </a:pPr>
              <a:r>
                <a:rPr lang="ja-JP" altLang="en-US" sz="2400" b="1" dirty="0">
                  <a:solidFill>
                    <a:srgbClr val="0B9B60"/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作業の見える化</a:t>
              </a:r>
              <a:endParaRPr lang="en-US" altLang="ja-JP" sz="2400" b="1" dirty="0">
                <a:solidFill>
                  <a:srgbClr val="0B9B60"/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  <a:p>
              <a:pPr>
                <a:spcBef>
                  <a:spcPts val="600"/>
                </a:spcBef>
              </a:pPr>
              <a:r>
                <a:rPr lang="ja-JP" altLang="en-US" sz="16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" panose="020B0400000000000000" pitchFamily="34" charset="-128"/>
                  <a:ea typeface="Yu Gothic" panose="020B0400000000000000" pitchFamily="34" charset="-128"/>
                </a:rPr>
                <a:t>だれが・どこで・何を・どれだけやったかを記録。作業効率や偏りが明確に。</a:t>
              </a:r>
              <a:endParaRPr lang="en-US" altLang="ja-JP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endParaRPr>
            </a:p>
          </p:txBody>
        </p:sp>
        <p:pic>
          <p:nvPicPr>
            <p:cNvPr id="31" name="図 30">
              <a:extLst>
                <a:ext uri="{FF2B5EF4-FFF2-40B4-BE49-F238E27FC236}">
                  <a16:creationId xmlns:a16="http://schemas.microsoft.com/office/drawing/2014/main" id="{DA2201CD-ED01-9F1D-4F08-562246D85A5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1545" y="1349904"/>
              <a:ext cx="982199" cy="982199"/>
            </a:xfrm>
            <a:prstGeom prst="rect">
              <a:avLst/>
            </a:prstGeom>
          </p:spPr>
        </p:pic>
      </p:grpSp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FA91965D-6FDA-BC2D-6BEF-3620B3D273CC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690FBB4-8570-DDB5-4315-B9C97B072E07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en-US" altLang="ja-JP" b="1" spc="300" dirty="0">
                <a:solidFill>
                  <a:srgbClr val="0B9B60"/>
                </a:solidFill>
              </a:rPr>
              <a:t>3</a:t>
            </a:r>
            <a:r>
              <a:rPr kumimoji="1" lang="ja-JP" altLang="en-US" b="1" spc="300" dirty="0">
                <a:solidFill>
                  <a:srgbClr val="0B9B60"/>
                </a:solidFill>
              </a:rPr>
              <a:t>つの“見える化”で経営を変える</a:t>
            </a:r>
          </a:p>
        </p:txBody>
      </p:sp>
      <p:sp>
        <p:nvSpPr>
          <p:cNvPr id="36" name="コンテンツ プレースホルダー 6">
            <a:extLst>
              <a:ext uri="{FF2B5EF4-FFF2-40B4-BE49-F238E27FC236}">
                <a16:creationId xmlns:a16="http://schemas.microsoft.com/office/drawing/2014/main" id="{9072DD37-8269-56A1-772F-8092BFCC712B}"/>
              </a:ext>
            </a:extLst>
          </p:cNvPr>
          <p:cNvSpPr txBox="1">
            <a:spLocks/>
          </p:cNvSpPr>
          <p:nvPr/>
        </p:nvSpPr>
        <p:spPr>
          <a:xfrm>
            <a:off x="428937" y="1035082"/>
            <a:ext cx="11339662" cy="8298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見える化は、改善と継続の出発点です。</a:t>
            </a:r>
            <a:endParaRPr lang="en-US" altLang="ja-JP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9" name="日付プレースホルダー 2">
            <a:extLst>
              <a:ext uri="{FF2B5EF4-FFF2-40B4-BE49-F238E27FC236}">
                <a16:creationId xmlns:a16="http://schemas.microsoft.com/office/drawing/2014/main" id="{F3BCCB3E-B608-ABFC-86E1-1293FD0D1C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40" name="スライド番号プレースホルダー 3">
            <a:extLst>
              <a:ext uri="{FF2B5EF4-FFF2-40B4-BE49-F238E27FC236}">
                <a16:creationId xmlns:a16="http://schemas.microsoft.com/office/drawing/2014/main" id="{B47A60D1-5B3C-E23E-AC46-F7B1E9C5C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6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23209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F9E8062F-388E-76FA-9E99-61CC4621EFE6}"/>
              </a:ext>
            </a:extLst>
          </p:cNvPr>
          <p:cNvGrpSpPr/>
          <p:nvPr/>
        </p:nvGrpSpPr>
        <p:grpSpPr>
          <a:xfrm>
            <a:off x="407987" y="1942391"/>
            <a:ext cx="11376026" cy="4474284"/>
            <a:chOff x="407817" y="2753626"/>
            <a:chExt cx="11468386" cy="2801444"/>
          </a:xfrm>
          <a:solidFill>
            <a:schemeClr val="bg1">
              <a:lumMod val="95000"/>
            </a:schemeClr>
          </a:solidFill>
        </p:grpSpPr>
        <p:sp>
          <p:nvSpPr>
            <p:cNvPr id="7" name="四角形: 角を丸くする 9">
              <a:extLst>
                <a:ext uri="{FF2B5EF4-FFF2-40B4-BE49-F238E27FC236}">
                  <a16:creationId xmlns:a16="http://schemas.microsoft.com/office/drawing/2014/main" id="{372B3262-B22A-0BFD-A2C1-44CEF3AE95BD}"/>
                </a:ext>
              </a:extLst>
            </p:cNvPr>
            <p:cNvSpPr>
              <a:spLocks/>
            </p:cNvSpPr>
            <p:nvPr/>
          </p:nvSpPr>
          <p:spPr>
            <a:xfrm>
              <a:off x="407817" y="2753626"/>
              <a:ext cx="5596861" cy="13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0" rtlCol="0" anchor="ctr"/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  <a:t>導入半年で、</a:t>
              </a:r>
              <a: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  <a:t>1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  <a:t>圃場あたりの</a:t>
              </a:r>
              <a:b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</a:br>
              <a:r>
                <a:rPr lang="ja-JP" altLang="en-US" sz="2000" b="1" dirty="0">
                  <a:solidFill>
                    <a:srgbClr val="0B9B60"/>
                  </a:solidFill>
                  <a:latin typeface="Yu Gothic UI"/>
                  <a:ea typeface="Yu Gothic UI"/>
                </a:rPr>
                <a:t>人手作業時間を</a:t>
              </a:r>
              <a:r>
                <a:rPr lang="en-US" altLang="ja-JP" sz="2000" b="1" dirty="0">
                  <a:solidFill>
                    <a:srgbClr val="0B9B60"/>
                  </a:solidFill>
                  <a:latin typeface="Yu Gothic UI"/>
                  <a:ea typeface="Yu Gothic UI"/>
                </a:rPr>
                <a:t>23%</a:t>
              </a:r>
              <a:r>
                <a:rPr lang="ja-JP" altLang="en-US" sz="2000" b="1" dirty="0">
                  <a:solidFill>
                    <a:srgbClr val="0B9B60"/>
                  </a:solidFill>
                  <a:latin typeface="Yu Gothic UI"/>
                  <a:ea typeface="Yu Gothic UI"/>
                </a:rPr>
                <a:t>削減</a:t>
              </a:r>
              <a:endParaRPr lang="ja-JP" altLang="en-US" sz="1600" b="1" dirty="0">
                <a:solidFill>
                  <a:srgbClr val="0B9B60"/>
                </a:solidFill>
              </a:endParaRPr>
            </a:p>
          </p:txBody>
        </p:sp>
        <p:sp>
          <p:nvSpPr>
            <p:cNvPr id="8" name="四角形: 角を丸くする 9">
              <a:extLst>
                <a:ext uri="{FF2B5EF4-FFF2-40B4-BE49-F238E27FC236}">
                  <a16:creationId xmlns:a16="http://schemas.microsoft.com/office/drawing/2014/main" id="{EDAC5F06-2AA2-6F28-CB25-022DCEADC8D4}"/>
                </a:ext>
              </a:extLst>
            </p:cNvPr>
            <p:cNvSpPr>
              <a:spLocks/>
            </p:cNvSpPr>
            <p:nvPr/>
          </p:nvSpPr>
          <p:spPr>
            <a:xfrm>
              <a:off x="6279342" y="2753626"/>
              <a:ext cx="5596861" cy="13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0" rtlCol="0" anchor="ctr"/>
            <a:lstStyle/>
            <a:p>
              <a:pPr>
                <a:lnSpc>
                  <a:spcPct val="120000"/>
                </a:lnSpc>
                <a:spcBef>
                  <a:spcPts val="600"/>
                </a:spcBef>
              </a:pP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  <a:t>スタッフの負担感が減り、</a:t>
              </a:r>
              <a:br>
                <a:rPr lang="en-US" altLang="ja-JP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</a:br>
              <a:r>
                <a:rPr lang="ja-JP" altLang="en-US" sz="2000" b="1" dirty="0">
                  <a:solidFill>
                    <a:srgbClr val="0B9B60"/>
                  </a:solidFill>
                  <a:latin typeface="Yu Gothic UI"/>
                  <a:ea typeface="Yu Gothic UI"/>
                </a:rPr>
                <a:t>「情報共有が楽になった」</a:t>
              </a:r>
              <a:r>
                <a:rPr lang="ja-JP" altLang="en-US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Yu Gothic UI"/>
                  <a:ea typeface="Yu Gothic UI"/>
                </a:rPr>
                <a:t>との声多数</a:t>
              </a:r>
              <a:endParaRPr lang="ja-JP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" name="四角形: 角を丸くする 9">
              <a:extLst>
                <a:ext uri="{FF2B5EF4-FFF2-40B4-BE49-F238E27FC236}">
                  <a16:creationId xmlns:a16="http://schemas.microsoft.com/office/drawing/2014/main" id="{1897DA60-4446-E42A-A070-AD7B9CEDBCF4}"/>
                </a:ext>
              </a:extLst>
            </p:cNvPr>
            <p:cNvSpPr>
              <a:spLocks/>
            </p:cNvSpPr>
            <p:nvPr/>
          </p:nvSpPr>
          <p:spPr>
            <a:xfrm>
              <a:off x="407817" y="4223070"/>
              <a:ext cx="5596861" cy="13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導入サポートを通じて、</a:t>
              </a:r>
              <a:b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</a:b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平均年齢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60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代の従業員にも定着</a:t>
              </a:r>
              <a:endPara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rgbClr val="0B9B60"/>
                </a:solidFill>
                <a:effectLst/>
                <a:uLnTx/>
                <a:uFillTx/>
                <a:latin typeface="Yu Gothic UI"/>
                <a:ea typeface="Yu Gothic UI"/>
                <a:cs typeface="+mn-cs"/>
              </a:endParaRPr>
            </a:p>
          </p:txBody>
        </p:sp>
        <p:sp>
          <p:nvSpPr>
            <p:cNvPr id="10" name="正方形/長方形 9">
              <a:extLst>
                <a:ext uri="{FF2B5EF4-FFF2-40B4-BE49-F238E27FC236}">
                  <a16:creationId xmlns:a16="http://schemas.microsoft.com/office/drawing/2014/main" id="{51114EC7-456F-CAC3-B3F3-311D63B54E55}"/>
                </a:ext>
              </a:extLst>
            </p:cNvPr>
            <p:cNvSpPr>
              <a:spLocks/>
            </p:cNvSpPr>
            <p:nvPr/>
          </p:nvSpPr>
          <p:spPr>
            <a:xfrm>
              <a:off x="6279342" y="4223070"/>
              <a:ext cx="5596861" cy="133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20000"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3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年間で、収量と品質の安定化</a:t>
              </a:r>
              <a:b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</a:b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→契約単価が</a:t>
              </a:r>
              <a:r>
                <a:rPr kumimoji="1" lang="en-US" altLang="ja-JP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8%</a:t>
              </a:r>
              <a:r>
                <a:rPr kumimoji="1" lang="ja-JP" alt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B9B60"/>
                  </a:solidFill>
                  <a:effectLst/>
                  <a:uLnTx/>
                  <a:uFillTx/>
                  <a:latin typeface="Yu Gothic UI"/>
                  <a:ea typeface="Yu Gothic UI"/>
                  <a:cs typeface="+mn-cs"/>
                </a:rPr>
                <a:t>上昇</a:t>
              </a:r>
              <a:endParaRPr lang="ja-JP" altLang="en-US" sz="1600" b="1" dirty="0">
                <a:solidFill>
                  <a:srgbClr val="0B9B60"/>
                </a:solidFill>
              </a:endParaRP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EF49E0F0-7198-38C7-84EF-8509056078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4" t="3188" r="1594"/>
          <a:stretch>
            <a:fillRect/>
          </a:stretch>
        </p:blipFill>
        <p:spPr>
          <a:xfrm>
            <a:off x="653143" y="2335624"/>
            <a:ext cx="1093376" cy="1093376"/>
          </a:xfrm>
          <a:custGeom>
            <a:avLst/>
            <a:gdLst>
              <a:gd name="connsiteX0" fmla="*/ 817849 w 1635698"/>
              <a:gd name="connsiteY0" fmla="*/ 0 h 1635698"/>
              <a:gd name="connsiteX1" fmla="*/ 1635698 w 1635698"/>
              <a:gd name="connsiteY1" fmla="*/ 817849 h 1635698"/>
              <a:gd name="connsiteX2" fmla="*/ 817849 w 1635698"/>
              <a:gd name="connsiteY2" fmla="*/ 1635698 h 1635698"/>
              <a:gd name="connsiteX3" fmla="*/ 0 w 1635698"/>
              <a:gd name="connsiteY3" fmla="*/ 817849 h 1635698"/>
              <a:gd name="connsiteX4" fmla="*/ 817849 w 1635698"/>
              <a:gd name="connsiteY4" fmla="*/ 0 h 16356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35698" h="1635698">
                <a:moveTo>
                  <a:pt x="817849" y="0"/>
                </a:moveTo>
                <a:cubicBezTo>
                  <a:pt x="1269535" y="0"/>
                  <a:pt x="1635698" y="366163"/>
                  <a:pt x="1635698" y="817849"/>
                </a:cubicBezTo>
                <a:cubicBezTo>
                  <a:pt x="1635698" y="1269535"/>
                  <a:pt x="1269535" y="1635698"/>
                  <a:pt x="817849" y="1635698"/>
                </a:cubicBezTo>
                <a:cubicBezTo>
                  <a:pt x="366163" y="1635698"/>
                  <a:pt x="0" y="1269535"/>
                  <a:pt x="0" y="817849"/>
                </a:cubicBezTo>
                <a:cubicBezTo>
                  <a:pt x="0" y="366163"/>
                  <a:pt x="366163" y="0"/>
                  <a:pt x="817849" y="0"/>
                </a:cubicBezTo>
                <a:close/>
              </a:path>
            </a:pathLst>
          </a:cu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4CB20552-8D61-CB05-40B4-ED5274DFE5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80" t="3177" r="14172"/>
          <a:stretch>
            <a:fillRect/>
          </a:stretch>
        </p:blipFill>
        <p:spPr>
          <a:xfrm>
            <a:off x="6483132" y="2335624"/>
            <a:ext cx="1093376" cy="1093376"/>
          </a:xfrm>
          <a:custGeom>
            <a:avLst/>
            <a:gdLst>
              <a:gd name="connsiteX0" fmla="*/ 757494 w 1514988"/>
              <a:gd name="connsiteY0" fmla="*/ 0 h 1514988"/>
              <a:gd name="connsiteX1" fmla="*/ 1514988 w 1514988"/>
              <a:gd name="connsiteY1" fmla="*/ 757494 h 1514988"/>
              <a:gd name="connsiteX2" fmla="*/ 757494 w 1514988"/>
              <a:gd name="connsiteY2" fmla="*/ 1514988 h 1514988"/>
              <a:gd name="connsiteX3" fmla="*/ 0 w 1514988"/>
              <a:gd name="connsiteY3" fmla="*/ 757494 h 1514988"/>
              <a:gd name="connsiteX4" fmla="*/ 757494 w 1514988"/>
              <a:gd name="connsiteY4" fmla="*/ 0 h 1514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988" h="1514988">
                <a:moveTo>
                  <a:pt x="757494" y="0"/>
                </a:moveTo>
                <a:cubicBezTo>
                  <a:pt x="1175846" y="0"/>
                  <a:pt x="1514988" y="339142"/>
                  <a:pt x="1514988" y="757494"/>
                </a:cubicBezTo>
                <a:cubicBezTo>
                  <a:pt x="1514988" y="1175846"/>
                  <a:pt x="1175846" y="1514988"/>
                  <a:pt x="757494" y="1514988"/>
                </a:cubicBezTo>
                <a:cubicBezTo>
                  <a:pt x="339142" y="1514988"/>
                  <a:pt x="0" y="1175846"/>
                  <a:pt x="0" y="757494"/>
                </a:cubicBezTo>
                <a:cubicBezTo>
                  <a:pt x="0" y="339142"/>
                  <a:pt x="339142" y="0"/>
                  <a:pt x="757494" y="0"/>
                </a:cubicBezTo>
                <a:close/>
              </a:path>
            </a:pathLst>
          </a:cu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DA1637D-07D8-5B32-54B0-40930718E6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422" t="3644" r="5575" b="353"/>
          <a:stretch>
            <a:fillRect/>
          </a:stretch>
        </p:blipFill>
        <p:spPr>
          <a:xfrm>
            <a:off x="6483132" y="4684256"/>
            <a:ext cx="1093376" cy="1093376"/>
          </a:xfrm>
          <a:custGeom>
            <a:avLst/>
            <a:gdLst>
              <a:gd name="connsiteX0" fmla="*/ 1172217 w 2344434"/>
              <a:gd name="connsiteY0" fmla="*/ 0 h 2344434"/>
              <a:gd name="connsiteX1" fmla="*/ 2344434 w 2344434"/>
              <a:gd name="connsiteY1" fmla="*/ 1172217 h 2344434"/>
              <a:gd name="connsiteX2" fmla="*/ 1172217 w 2344434"/>
              <a:gd name="connsiteY2" fmla="*/ 2344434 h 2344434"/>
              <a:gd name="connsiteX3" fmla="*/ 0 w 2344434"/>
              <a:gd name="connsiteY3" fmla="*/ 1172217 h 2344434"/>
              <a:gd name="connsiteX4" fmla="*/ 1172217 w 2344434"/>
              <a:gd name="connsiteY4" fmla="*/ 0 h 2344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44434" h="2344434">
                <a:moveTo>
                  <a:pt x="1172217" y="0"/>
                </a:moveTo>
                <a:cubicBezTo>
                  <a:pt x="1819615" y="0"/>
                  <a:pt x="2344434" y="524819"/>
                  <a:pt x="2344434" y="1172217"/>
                </a:cubicBezTo>
                <a:cubicBezTo>
                  <a:pt x="2344434" y="1819615"/>
                  <a:pt x="1819615" y="2344434"/>
                  <a:pt x="1172217" y="2344434"/>
                </a:cubicBezTo>
                <a:cubicBezTo>
                  <a:pt x="524819" y="2344434"/>
                  <a:pt x="0" y="1819615"/>
                  <a:pt x="0" y="1172217"/>
                </a:cubicBezTo>
                <a:cubicBezTo>
                  <a:pt x="0" y="524819"/>
                  <a:pt x="524819" y="0"/>
                  <a:pt x="1172217" y="0"/>
                </a:cubicBezTo>
                <a:close/>
              </a:path>
            </a:pathLst>
          </a:custGeom>
        </p:spPr>
      </p:pic>
      <p:sp>
        <p:nvSpPr>
          <p:cNvPr id="27" name="Google Shape;62;p4">
            <a:extLst>
              <a:ext uri="{FF2B5EF4-FFF2-40B4-BE49-F238E27FC236}">
                <a16:creationId xmlns:a16="http://schemas.microsoft.com/office/drawing/2014/main" id="{C1765044-B7CD-0A1A-1394-2B4725606AD9}"/>
              </a:ext>
            </a:extLst>
          </p:cNvPr>
          <p:cNvSpPr/>
          <p:nvPr/>
        </p:nvSpPr>
        <p:spPr>
          <a:xfrm>
            <a:off x="421335" y="3518012"/>
            <a:ext cx="1515375" cy="49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ja-JP" altLang="en-US" sz="1200" b="1" dirty="0">
                <a:solidFill>
                  <a:srgbClr val="3F3F3F"/>
                </a:solidFill>
                <a:latin typeface="+mn-ea"/>
                <a:cs typeface="Arial"/>
                <a:sym typeface="Arial"/>
              </a:rPr>
              <a:t>露地野菜</a:t>
            </a:r>
            <a:endParaRPr sz="1200" dirty="0">
              <a:latin typeface="+mn-ea"/>
            </a:endParaRPr>
          </a:p>
        </p:txBody>
      </p:sp>
      <p:sp>
        <p:nvSpPr>
          <p:cNvPr id="28" name="Google Shape;62;p4">
            <a:extLst>
              <a:ext uri="{FF2B5EF4-FFF2-40B4-BE49-F238E27FC236}">
                <a16:creationId xmlns:a16="http://schemas.microsoft.com/office/drawing/2014/main" id="{596F12E2-07F6-DE1D-B10D-4A9AC9B7BD46}"/>
              </a:ext>
            </a:extLst>
          </p:cNvPr>
          <p:cNvSpPr/>
          <p:nvPr/>
        </p:nvSpPr>
        <p:spPr>
          <a:xfrm>
            <a:off x="6232226" y="3518012"/>
            <a:ext cx="1515375" cy="49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ja-JP" altLang="en-US" sz="1200" b="1" dirty="0">
                <a:solidFill>
                  <a:srgbClr val="3F3F3F"/>
                </a:solidFill>
                <a:latin typeface="+mn-ea"/>
                <a:cs typeface="Arial"/>
                <a:sym typeface="Arial"/>
              </a:rPr>
              <a:t>果樹園</a:t>
            </a:r>
            <a:endParaRPr sz="1200" dirty="0">
              <a:latin typeface="+mn-ea"/>
            </a:endParaRPr>
          </a:p>
        </p:txBody>
      </p:sp>
      <p:pic>
        <p:nvPicPr>
          <p:cNvPr id="34" name="図 33">
            <a:extLst>
              <a:ext uri="{FF2B5EF4-FFF2-40B4-BE49-F238E27FC236}">
                <a16:creationId xmlns:a16="http://schemas.microsoft.com/office/drawing/2014/main" id="{9613424A-C7D0-6076-35AE-3A6E074784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0320" t="745" r="5429" b="2879"/>
          <a:stretch>
            <a:fillRect/>
          </a:stretch>
        </p:blipFill>
        <p:spPr>
          <a:xfrm>
            <a:off x="653143" y="4684256"/>
            <a:ext cx="1093232" cy="1093232"/>
          </a:xfrm>
          <a:custGeom>
            <a:avLst/>
            <a:gdLst>
              <a:gd name="connsiteX0" fmla="*/ 1098913 w 2197826"/>
              <a:gd name="connsiteY0" fmla="*/ 0 h 2197826"/>
              <a:gd name="connsiteX1" fmla="*/ 2197826 w 2197826"/>
              <a:gd name="connsiteY1" fmla="*/ 1098913 h 2197826"/>
              <a:gd name="connsiteX2" fmla="*/ 1098913 w 2197826"/>
              <a:gd name="connsiteY2" fmla="*/ 2197826 h 2197826"/>
              <a:gd name="connsiteX3" fmla="*/ 0 w 2197826"/>
              <a:gd name="connsiteY3" fmla="*/ 1098913 h 2197826"/>
              <a:gd name="connsiteX4" fmla="*/ 1098913 w 2197826"/>
              <a:gd name="connsiteY4" fmla="*/ 0 h 21978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97826" h="2197826">
                <a:moveTo>
                  <a:pt x="1098913" y="0"/>
                </a:moveTo>
                <a:cubicBezTo>
                  <a:pt x="1705826" y="0"/>
                  <a:pt x="2197826" y="492000"/>
                  <a:pt x="2197826" y="1098913"/>
                </a:cubicBezTo>
                <a:cubicBezTo>
                  <a:pt x="2197826" y="1705826"/>
                  <a:pt x="1705826" y="2197826"/>
                  <a:pt x="1098913" y="2197826"/>
                </a:cubicBezTo>
                <a:cubicBezTo>
                  <a:pt x="492000" y="2197826"/>
                  <a:pt x="0" y="1705826"/>
                  <a:pt x="0" y="1098913"/>
                </a:cubicBezTo>
                <a:cubicBezTo>
                  <a:pt x="0" y="492000"/>
                  <a:pt x="492000" y="0"/>
                  <a:pt x="1098913" y="0"/>
                </a:cubicBezTo>
                <a:close/>
              </a:path>
            </a:pathLst>
          </a:custGeom>
        </p:spPr>
      </p:pic>
      <p:sp>
        <p:nvSpPr>
          <p:cNvPr id="56" name="Google Shape;62;p4">
            <a:extLst>
              <a:ext uri="{FF2B5EF4-FFF2-40B4-BE49-F238E27FC236}">
                <a16:creationId xmlns:a16="http://schemas.microsoft.com/office/drawing/2014/main" id="{029EB4DB-C163-0567-0397-E5373A6A9800}"/>
              </a:ext>
            </a:extLst>
          </p:cNvPr>
          <p:cNvSpPr/>
          <p:nvPr/>
        </p:nvSpPr>
        <p:spPr>
          <a:xfrm>
            <a:off x="421335" y="5866500"/>
            <a:ext cx="1515375" cy="49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ja-JP" altLang="en-US" sz="1200" b="1" dirty="0">
                <a:solidFill>
                  <a:srgbClr val="3F3F3F"/>
                </a:solidFill>
                <a:latin typeface="+mn-ea"/>
                <a:cs typeface="Arial"/>
                <a:sym typeface="Arial"/>
              </a:rPr>
              <a:t>柑橘農家</a:t>
            </a:r>
            <a:endParaRPr sz="1200" dirty="0">
              <a:latin typeface="+mn-ea"/>
            </a:endParaRPr>
          </a:p>
        </p:txBody>
      </p:sp>
      <p:sp>
        <p:nvSpPr>
          <p:cNvPr id="57" name="Google Shape;62;p4">
            <a:extLst>
              <a:ext uri="{FF2B5EF4-FFF2-40B4-BE49-F238E27FC236}">
                <a16:creationId xmlns:a16="http://schemas.microsoft.com/office/drawing/2014/main" id="{9BE25145-D50F-E9A5-8B0D-EFB7918DC8D6}"/>
              </a:ext>
            </a:extLst>
          </p:cNvPr>
          <p:cNvSpPr/>
          <p:nvPr/>
        </p:nvSpPr>
        <p:spPr>
          <a:xfrm>
            <a:off x="6232227" y="5866500"/>
            <a:ext cx="1696360" cy="498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300"/>
              </a:spcAft>
              <a:buNone/>
            </a:pPr>
            <a:r>
              <a:rPr lang="ja-JP" altLang="en-US" sz="1200" b="1" dirty="0">
                <a:solidFill>
                  <a:srgbClr val="3F3F3F"/>
                </a:solidFill>
                <a:latin typeface="+mn-ea"/>
                <a:cs typeface="Arial"/>
                <a:sym typeface="Arial"/>
              </a:rPr>
              <a:t>ブロッコリー農家</a:t>
            </a:r>
            <a:endParaRPr sz="1200" dirty="0">
              <a:latin typeface="+mn-ea"/>
            </a:endParaRPr>
          </a:p>
        </p:txBody>
      </p:sp>
      <p:sp>
        <p:nvSpPr>
          <p:cNvPr id="60" name="正方形/長方形 59">
            <a:extLst>
              <a:ext uri="{FF2B5EF4-FFF2-40B4-BE49-F238E27FC236}">
                <a16:creationId xmlns:a16="http://schemas.microsoft.com/office/drawing/2014/main" id="{AF39B6FB-82D6-3F4A-7C70-D19A5BBBA47B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>
            <a:extLst>
              <a:ext uri="{FF2B5EF4-FFF2-40B4-BE49-F238E27FC236}">
                <a16:creationId xmlns:a16="http://schemas.microsoft.com/office/drawing/2014/main" id="{D2D74FC5-0F1E-F637-79F3-1AB9D51145F1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spc="300" dirty="0">
                <a:solidFill>
                  <a:srgbClr val="0B9B60"/>
                </a:solidFill>
              </a:rPr>
              <a:t>成果事例</a:t>
            </a:r>
          </a:p>
        </p:txBody>
      </p:sp>
      <p:sp>
        <p:nvSpPr>
          <p:cNvPr id="62" name="コンテンツ プレースホルダー 6">
            <a:extLst>
              <a:ext uri="{FF2B5EF4-FFF2-40B4-BE49-F238E27FC236}">
                <a16:creationId xmlns:a16="http://schemas.microsoft.com/office/drawing/2014/main" id="{015605A5-5E1E-93A5-4739-05770909A35E}"/>
              </a:ext>
            </a:extLst>
          </p:cNvPr>
          <p:cNvSpPr txBox="1">
            <a:spLocks/>
          </p:cNvSpPr>
          <p:nvPr/>
        </p:nvSpPr>
        <p:spPr>
          <a:xfrm>
            <a:off x="428937" y="1035082"/>
            <a:ext cx="11339662" cy="82981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altLang="ja-JP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</a:t>
            </a:r>
            <a:r>
              <a:rPr lang="ja-JP" altLang="en-US" sz="2000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に慣れていなかった現場での、リアルな改善事例です。</a:t>
            </a:r>
            <a:endParaRPr lang="en-US" altLang="ja-JP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ja-JP" altLang="en-US" sz="2000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3" name="日付プレースホルダー 2">
            <a:extLst>
              <a:ext uri="{FF2B5EF4-FFF2-40B4-BE49-F238E27FC236}">
                <a16:creationId xmlns:a16="http://schemas.microsoft.com/office/drawing/2014/main" id="{159A6C50-44A4-8E22-05F4-C0FCE14E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64" name="スライド番号プレースホルダー 3">
            <a:extLst>
              <a:ext uri="{FF2B5EF4-FFF2-40B4-BE49-F238E27FC236}">
                <a16:creationId xmlns:a16="http://schemas.microsoft.com/office/drawing/2014/main" id="{42139770-70A9-43BD-61CC-B3978292D2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7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51827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線矢印コネクタ 5">
            <a:extLst>
              <a:ext uri="{FF2B5EF4-FFF2-40B4-BE49-F238E27FC236}">
                <a16:creationId xmlns:a16="http://schemas.microsoft.com/office/drawing/2014/main" id="{F254E5C8-83CD-46F7-E776-0BFB59AD5467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1059126" y="2091524"/>
            <a:ext cx="0" cy="2580127"/>
          </a:xfrm>
          <a:prstGeom prst="straightConnector1">
            <a:avLst/>
          </a:prstGeom>
          <a:ln w="25400">
            <a:solidFill>
              <a:schemeClr val="bg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角丸四角形 47">
            <a:extLst>
              <a:ext uri="{FF2B5EF4-FFF2-40B4-BE49-F238E27FC236}">
                <a16:creationId xmlns:a16="http://schemas.microsoft.com/office/drawing/2014/main" id="{9E71423E-A7EF-E81A-E80D-8CA039945C7D}"/>
              </a:ext>
            </a:extLst>
          </p:cNvPr>
          <p:cNvSpPr/>
          <p:nvPr/>
        </p:nvSpPr>
        <p:spPr>
          <a:xfrm>
            <a:off x="1477962" y="1705696"/>
            <a:ext cx="9526949" cy="6809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3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オンライン説明（約</a:t>
            </a:r>
            <a: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30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分）</a:t>
            </a:r>
            <a:endParaRPr lang="en-US" altLang="ja-JP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8" name="角丸四角形 48">
            <a:extLst>
              <a:ext uri="{FF2B5EF4-FFF2-40B4-BE49-F238E27FC236}">
                <a16:creationId xmlns:a16="http://schemas.microsoft.com/office/drawing/2014/main" id="{D07E2393-6B8E-2E5C-4BB4-585D6995A9F7}"/>
              </a:ext>
            </a:extLst>
          </p:cNvPr>
          <p:cNvSpPr/>
          <p:nvPr/>
        </p:nvSpPr>
        <p:spPr>
          <a:xfrm>
            <a:off x="1477962" y="2615426"/>
            <a:ext cx="9526949" cy="6809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3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デモアカウントの発行（無料）</a:t>
            </a:r>
            <a:endParaRPr lang="en-US" altLang="ja-JP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9" name="角丸四角形 49">
            <a:extLst>
              <a:ext uri="{FF2B5EF4-FFF2-40B4-BE49-F238E27FC236}">
                <a16:creationId xmlns:a16="http://schemas.microsoft.com/office/drawing/2014/main" id="{D9F7C1D0-4751-A13E-1910-50ADCA5AFC72}"/>
              </a:ext>
            </a:extLst>
          </p:cNvPr>
          <p:cNvSpPr/>
          <p:nvPr/>
        </p:nvSpPr>
        <p:spPr>
          <a:xfrm>
            <a:off x="1477962" y="3525156"/>
            <a:ext cx="9526949" cy="6809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3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トライアル利用（</a:t>
            </a:r>
            <a: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1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ヶ月）</a:t>
            </a:r>
            <a:endParaRPr lang="en-US" altLang="ja-JP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0" name="角丸四角形 50">
            <a:extLst>
              <a:ext uri="{FF2B5EF4-FFF2-40B4-BE49-F238E27FC236}">
                <a16:creationId xmlns:a16="http://schemas.microsoft.com/office/drawing/2014/main" id="{9D91FA23-0788-6EC7-EC7D-7AC092FC2664}"/>
              </a:ext>
            </a:extLst>
          </p:cNvPr>
          <p:cNvSpPr/>
          <p:nvPr/>
        </p:nvSpPr>
        <p:spPr>
          <a:xfrm>
            <a:off x="1477962" y="4434886"/>
            <a:ext cx="9526949" cy="680920"/>
          </a:xfrm>
          <a:prstGeom prst="rect">
            <a:avLst/>
          </a:prstGeom>
          <a:noFill/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tlCol="0" anchor="ctr"/>
          <a:lstStyle/>
          <a:p>
            <a:pPr>
              <a:spcBef>
                <a:spcPts val="300"/>
              </a:spcBef>
            </a:pP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本契約＆導入サポート（訪問</a:t>
            </a:r>
            <a:r>
              <a:rPr lang="en-US" altLang="ja-JP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or</a:t>
            </a:r>
            <a:r>
              <a:rPr lang="ja-JP" altLang="en-US" b="1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オンライン）</a:t>
            </a:r>
            <a:endParaRPr lang="en-US" altLang="ja-JP" sz="1400" b="1" spc="300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1" name="円/楕円 53">
            <a:extLst>
              <a:ext uri="{FF2B5EF4-FFF2-40B4-BE49-F238E27FC236}">
                <a16:creationId xmlns:a16="http://schemas.microsoft.com/office/drawing/2014/main" id="{6E4AD486-9382-23A3-7925-F219D0BE451E}"/>
              </a:ext>
            </a:extLst>
          </p:cNvPr>
          <p:cNvSpPr/>
          <p:nvPr/>
        </p:nvSpPr>
        <p:spPr>
          <a:xfrm>
            <a:off x="955431" y="1942461"/>
            <a:ext cx="207390" cy="20739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2" name="円/楕円 54">
            <a:extLst>
              <a:ext uri="{FF2B5EF4-FFF2-40B4-BE49-F238E27FC236}">
                <a16:creationId xmlns:a16="http://schemas.microsoft.com/office/drawing/2014/main" id="{ADB3D919-EBF3-6B75-E6B7-EEC6947B9BAB}"/>
              </a:ext>
            </a:extLst>
          </p:cNvPr>
          <p:cNvSpPr/>
          <p:nvPr/>
        </p:nvSpPr>
        <p:spPr>
          <a:xfrm>
            <a:off x="955431" y="2852191"/>
            <a:ext cx="207390" cy="20739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3" name="円/楕円 55">
            <a:extLst>
              <a:ext uri="{FF2B5EF4-FFF2-40B4-BE49-F238E27FC236}">
                <a16:creationId xmlns:a16="http://schemas.microsoft.com/office/drawing/2014/main" id="{4D2D91F7-6C6B-1B98-C7E8-EF0645573F7F}"/>
              </a:ext>
            </a:extLst>
          </p:cNvPr>
          <p:cNvSpPr/>
          <p:nvPr/>
        </p:nvSpPr>
        <p:spPr>
          <a:xfrm>
            <a:off x="955431" y="3761921"/>
            <a:ext cx="207390" cy="20739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14" name="円/楕円 56">
            <a:extLst>
              <a:ext uri="{FF2B5EF4-FFF2-40B4-BE49-F238E27FC236}">
                <a16:creationId xmlns:a16="http://schemas.microsoft.com/office/drawing/2014/main" id="{BC661183-5F27-9B53-D2C5-2EE1CA39C52C}"/>
              </a:ext>
            </a:extLst>
          </p:cNvPr>
          <p:cNvSpPr/>
          <p:nvPr/>
        </p:nvSpPr>
        <p:spPr>
          <a:xfrm>
            <a:off x="955431" y="4671651"/>
            <a:ext cx="207390" cy="207390"/>
          </a:xfrm>
          <a:prstGeom prst="ellipse">
            <a:avLst/>
          </a:prstGeom>
          <a:solidFill>
            <a:schemeClr val="bg1">
              <a:lumMod val="6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5" name="角丸四角形 5">
            <a:extLst>
              <a:ext uri="{FF2B5EF4-FFF2-40B4-BE49-F238E27FC236}">
                <a16:creationId xmlns:a16="http://schemas.microsoft.com/office/drawing/2014/main" id="{E68F68A6-E054-F47E-50F1-E3584007D00F}"/>
              </a:ext>
            </a:extLst>
          </p:cNvPr>
          <p:cNvSpPr/>
          <p:nvPr/>
        </p:nvSpPr>
        <p:spPr>
          <a:xfrm>
            <a:off x="407988" y="1169538"/>
            <a:ext cx="2073955" cy="439012"/>
          </a:xfrm>
          <a:prstGeom prst="rect">
            <a:avLst/>
          </a:prstGeom>
          <a:solidFill>
            <a:srgbClr val="0B9B6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lang="ja-JP" altLang="en-US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導入ステップ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6" name="角丸四角形 5">
            <a:extLst>
              <a:ext uri="{FF2B5EF4-FFF2-40B4-BE49-F238E27FC236}">
                <a16:creationId xmlns:a16="http://schemas.microsoft.com/office/drawing/2014/main" id="{9C393892-F8D7-2075-E75D-95AC1037BEF1}"/>
              </a:ext>
            </a:extLst>
          </p:cNvPr>
          <p:cNvSpPr/>
          <p:nvPr/>
        </p:nvSpPr>
        <p:spPr>
          <a:xfrm>
            <a:off x="407988" y="5249450"/>
            <a:ext cx="2073955" cy="439012"/>
          </a:xfrm>
          <a:prstGeom prst="rect">
            <a:avLst/>
          </a:prstGeom>
          <a:solidFill>
            <a:srgbClr val="0B9B60"/>
          </a:solidFill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kumimoji="1" lang="ja-JP" altLang="en-US" b="1" dirty="0">
                <a:solidFill>
                  <a:schemeClr val="bg1"/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必要な環境</a:t>
            </a:r>
            <a:endParaRPr kumimoji="1" lang="en-US" altLang="ja-JP" b="1" dirty="0">
              <a:solidFill>
                <a:schemeClr val="bg1"/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27" name="角丸四角形 5">
            <a:extLst>
              <a:ext uri="{FF2B5EF4-FFF2-40B4-BE49-F238E27FC236}">
                <a16:creationId xmlns:a16="http://schemas.microsoft.com/office/drawing/2014/main" id="{8900A5F3-4812-7A6B-CBAD-F61BBFEC16CA}"/>
              </a:ext>
            </a:extLst>
          </p:cNvPr>
          <p:cNvSpPr/>
          <p:nvPr/>
        </p:nvSpPr>
        <p:spPr>
          <a:xfrm>
            <a:off x="407988" y="5803932"/>
            <a:ext cx="11376025" cy="612742"/>
          </a:xfrm>
          <a:prstGeom prst="rect">
            <a:avLst/>
          </a:prstGeom>
          <a:noFill/>
          <a:ln w="222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スマートフォンまたはタブレット（</a:t>
            </a:r>
            <a:r>
              <a:rPr kumimoji="1"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Android/iOS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対応）　    インターネット接続（モバイル回線</a:t>
            </a:r>
            <a:r>
              <a:rPr kumimoji="1" lang="en-US" altLang="ja-JP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OK</a:t>
            </a:r>
            <a:r>
              <a:rPr kumimoji="1" lang="ja-JP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</a:rPr>
              <a:t>）</a:t>
            </a:r>
          </a:p>
        </p:txBody>
      </p:sp>
      <p:pic>
        <p:nvPicPr>
          <p:cNvPr id="29" name="図 28">
            <a:extLst>
              <a:ext uri="{FF2B5EF4-FFF2-40B4-BE49-F238E27FC236}">
                <a16:creationId xmlns:a16="http://schemas.microsoft.com/office/drawing/2014/main" id="{3A0FBE8F-7609-5BF6-4ED1-442CBFCA2B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1855" y="1782838"/>
            <a:ext cx="4622542" cy="3081695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F290436B-BE7D-D6BF-069D-B7364D2BE1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7583" y="5922415"/>
            <a:ext cx="329938" cy="329938"/>
          </a:xfrm>
          <a:prstGeom prst="rect">
            <a:avLst/>
          </a:prstGeom>
        </p:spPr>
      </p:pic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CFC1FA35-572F-2F69-2DCF-1E70E2448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47051" y="5922415"/>
            <a:ext cx="329938" cy="329938"/>
          </a:xfrm>
          <a:prstGeom prst="rect">
            <a:avLst/>
          </a:prstGeom>
        </p:spPr>
      </p:pic>
      <p:sp>
        <p:nvSpPr>
          <p:cNvPr id="33" name="正方形/長方形 32">
            <a:extLst>
              <a:ext uri="{FF2B5EF4-FFF2-40B4-BE49-F238E27FC236}">
                <a16:creationId xmlns:a16="http://schemas.microsoft.com/office/drawing/2014/main" id="{69FE0ADC-F141-E0F1-DE9B-851E4EB19B6F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52C764CD-75F9-5208-E412-799EBD45BF4A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spc="300" dirty="0">
                <a:solidFill>
                  <a:srgbClr val="0B9B60"/>
                </a:solidFill>
              </a:rPr>
              <a:t>導入の流れと必要環境</a:t>
            </a:r>
          </a:p>
        </p:txBody>
      </p:sp>
      <p:sp>
        <p:nvSpPr>
          <p:cNvPr id="36" name="角丸四角形 33">
            <a:extLst>
              <a:ext uri="{FF2B5EF4-FFF2-40B4-BE49-F238E27FC236}">
                <a16:creationId xmlns:a16="http://schemas.microsoft.com/office/drawing/2014/main" id="{4130DF36-0E09-4194-897F-6FBC25F5F203}"/>
              </a:ext>
            </a:extLst>
          </p:cNvPr>
          <p:cNvSpPr/>
          <p:nvPr/>
        </p:nvSpPr>
        <p:spPr>
          <a:xfrm>
            <a:off x="2604378" y="5249451"/>
            <a:ext cx="3785063" cy="439012"/>
          </a:xfrm>
          <a:prstGeom prst="roundRect">
            <a:avLst>
              <a:gd name="adj" fmla="val 25419"/>
            </a:avLst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tlCol="0" anchor="ctr"/>
          <a:lstStyle/>
          <a:p>
            <a:pPr>
              <a:spcBef>
                <a:spcPts val="300"/>
              </a:spcBef>
            </a:pPr>
            <a:r>
              <a:rPr lang="ja-JP" altLang="en-US" sz="1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Yu Gothic" panose="020B0400000000000000" pitchFamily="34" charset="-128"/>
                <a:ea typeface="Yu Gothic" panose="020B0400000000000000" pitchFamily="34" charset="-128"/>
                <a:sym typeface="Arial"/>
              </a:rPr>
              <a:t>スマホがあれば、すぐにスタートできます</a:t>
            </a:r>
            <a:endParaRPr lang="ja-JP" altLang="en-US" sz="1400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7" name="三角形 34">
            <a:extLst>
              <a:ext uri="{FF2B5EF4-FFF2-40B4-BE49-F238E27FC236}">
                <a16:creationId xmlns:a16="http://schemas.microsoft.com/office/drawing/2014/main" id="{3192B744-17CB-D96C-9A9A-22AC29E7C0D3}"/>
              </a:ext>
            </a:extLst>
          </p:cNvPr>
          <p:cNvSpPr/>
          <p:nvPr/>
        </p:nvSpPr>
        <p:spPr>
          <a:xfrm rot="16200000">
            <a:off x="2487793" y="5330252"/>
            <a:ext cx="247535" cy="259235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300"/>
              </a:spcBef>
            </a:pPr>
            <a:endParaRPr kumimoji="1" lang="ja-JP" altLang="en-US" b="1" dirty="0">
              <a:solidFill>
                <a:schemeClr val="tx1">
                  <a:lumMod val="75000"/>
                  <a:lumOff val="25000"/>
                </a:schemeClr>
              </a:solidFill>
              <a:latin typeface="Yu Gothic" panose="020B0400000000000000" pitchFamily="34" charset="-128"/>
              <a:ea typeface="Yu Gothic" panose="020B0400000000000000" pitchFamily="34" charset="-128"/>
            </a:endParaRPr>
          </a:p>
        </p:txBody>
      </p:sp>
      <p:sp>
        <p:nvSpPr>
          <p:cNvPr id="38" name="日付プレースホルダー 2">
            <a:extLst>
              <a:ext uri="{FF2B5EF4-FFF2-40B4-BE49-F238E27FC236}">
                <a16:creationId xmlns:a16="http://schemas.microsoft.com/office/drawing/2014/main" id="{F2F0F20C-061F-CCEA-84C3-7C1D24ECCB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39" name="スライド番号プレースホルダー 3">
            <a:extLst>
              <a:ext uri="{FF2B5EF4-FFF2-40B4-BE49-F238E27FC236}">
                <a16:creationId xmlns:a16="http://schemas.microsoft.com/office/drawing/2014/main" id="{694616CF-DF89-637A-7C5C-C8135875B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8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94874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四角形: 角を丸くする 5">
            <a:extLst>
              <a:ext uri="{FF2B5EF4-FFF2-40B4-BE49-F238E27FC236}">
                <a16:creationId xmlns:a16="http://schemas.microsoft.com/office/drawing/2014/main" id="{DFE9B297-6D5B-951F-4EB1-70DEBD9D9B4A}"/>
              </a:ext>
            </a:extLst>
          </p:cNvPr>
          <p:cNvSpPr/>
          <p:nvPr/>
        </p:nvSpPr>
        <p:spPr>
          <a:xfrm>
            <a:off x="649003" y="1160463"/>
            <a:ext cx="11119595" cy="1508903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年配のスタッフにも使えますか？</a:t>
            </a:r>
            <a:endParaRPr kumimoji="1" lang="en-US" altLang="ja-JP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はい。入力はタップ中心で、写真報告も可能。導入時に講習も行います。</a:t>
            </a:r>
            <a:endParaRPr kumimoji="1"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7" name="二等辺三角形 6">
            <a:extLst>
              <a:ext uri="{FF2B5EF4-FFF2-40B4-BE49-F238E27FC236}">
                <a16:creationId xmlns:a16="http://schemas.microsoft.com/office/drawing/2014/main" id="{51B24689-4ACA-E08A-9F08-F60CF3FB6C6A}"/>
              </a:ext>
            </a:extLst>
          </p:cNvPr>
          <p:cNvSpPr/>
          <p:nvPr/>
        </p:nvSpPr>
        <p:spPr>
          <a:xfrm rot="10800000">
            <a:off x="407988" y="1863232"/>
            <a:ext cx="139354" cy="104368"/>
          </a:xfrm>
          <a:prstGeom prst="triangle">
            <a:avLst>
              <a:gd name="adj" fmla="val 0"/>
            </a:avLst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  <a:spcAft>
                <a:spcPts val="300"/>
              </a:spcAft>
            </a:pPr>
            <a:endParaRPr kumimoji="1"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02B8CE20-4D5B-45A6-3AEE-BC8C954B24DF}"/>
              </a:ext>
            </a:extLst>
          </p:cNvPr>
          <p:cNvSpPr/>
          <p:nvPr/>
        </p:nvSpPr>
        <p:spPr>
          <a:xfrm>
            <a:off x="407988" y="1307582"/>
            <a:ext cx="836121" cy="555650"/>
          </a:xfrm>
          <a:prstGeom prst="rect">
            <a:avLst/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144000" rtlCol="0" anchor="ctr"/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altLang="ja-JP" sz="2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endParaRPr kumimoji="1" lang="ja-JP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9" name="直線コネクタ 8">
            <a:extLst>
              <a:ext uri="{FF2B5EF4-FFF2-40B4-BE49-F238E27FC236}">
                <a16:creationId xmlns:a16="http://schemas.microsoft.com/office/drawing/2014/main" id="{ADEA89E1-71E8-DD6E-E545-D4ADEBB121B2}"/>
              </a:ext>
            </a:extLst>
          </p:cNvPr>
          <p:cNvCxnSpPr>
            <a:cxnSpLocks/>
          </p:cNvCxnSpPr>
          <p:nvPr/>
        </p:nvCxnSpPr>
        <p:spPr>
          <a:xfrm>
            <a:off x="860887" y="1971714"/>
            <a:ext cx="10520837" cy="0"/>
          </a:xfrm>
          <a:prstGeom prst="line">
            <a:avLst/>
          </a:prstGeom>
          <a:ln w="19050" cap="rnd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FB446C5E-36E6-AA6C-430F-D5053C73DD97}"/>
              </a:ext>
            </a:extLst>
          </p:cNvPr>
          <p:cNvSpPr/>
          <p:nvPr/>
        </p:nvSpPr>
        <p:spPr>
          <a:xfrm>
            <a:off x="649003" y="3061203"/>
            <a:ext cx="11119595" cy="1508903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IT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に弱いのですが、大丈夫ですか？</a:t>
            </a:r>
            <a:endParaRPr kumimoji="1" lang="en-US" altLang="ja-JP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 操作は非常にシンプルで、チャットや電話でのサポートも充実しています。</a:t>
            </a:r>
            <a:endParaRPr kumimoji="1"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2" name="二等辺三角形 11">
            <a:extLst>
              <a:ext uri="{FF2B5EF4-FFF2-40B4-BE49-F238E27FC236}">
                <a16:creationId xmlns:a16="http://schemas.microsoft.com/office/drawing/2014/main" id="{3DB72D8D-535F-F59D-2F66-396ABCB93024}"/>
              </a:ext>
            </a:extLst>
          </p:cNvPr>
          <p:cNvSpPr/>
          <p:nvPr/>
        </p:nvSpPr>
        <p:spPr>
          <a:xfrm rot="10800000">
            <a:off x="407988" y="3763972"/>
            <a:ext cx="139354" cy="104368"/>
          </a:xfrm>
          <a:prstGeom prst="triangle">
            <a:avLst>
              <a:gd name="adj" fmla="val 0"/>
            </a:avLst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  <a:spcAft>
                <a:spcPts val="300"/>
              </a:spcAft>
            </a:pPr>
            <a:endParaRPr kumimoji="1"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12641C0-CFFE-4EB1-15DC-F5A779252604}"/>
              </a:ext>
            </a:extLst>
          </p:cNvPr>
          <p:cNvSpPr/>
          <p:nvPr/>
        </p:nvSpPr>
        <p:spPr>
          <a:xfrm>
            <a:off x="407988" y="3208322"/>
            <a:ext cx="836121" cy="555650"/>
          </a:xfrm>
          <a:prstGeom prst="rect">
            <a:avLst/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144000" rtlCol="0" anchor="ctr"/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altLang="ja-JP" sz="2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endParaRPr kumimoji="1" lang="ja-JP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1FD646A7-669E-76A6-B964-0D0942EE3E2B}"/>
              </a:ext>
            </a:extLst>
          </p:cNvPr>
          <p:cNvSpPr/>
          <p:nvPr/>
        </p:nvSpPr>
        <p:spPr>
          <a:xfrm>
            <a:off x="649003" y="4907772"/>
            <a:ext cx="11119595" cy="1508903"/>
          </a:xfrm>
          <a:prstGeom prst="roundRect">
            <a:avLst>
              <a:gd name="adj" fmla="val 6426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schemeClr val="bg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288000" rtlCol="0" anchor="t"/>
          <a:lstStyle/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コストはどれくらいかかりますか？</a:t>
            </a:r>
            <a:endParaRPr kumimoji="1" lang="en-US" altLang="ja-JP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endParaRPr lang="en-US" altLang="zh-CN" b="1" dirty="0">
              <a:solidFill>
                <a:schemeClr val="tx1"/>
              </a:solidFill>
              <a:latin typeface="+mn-ea"/>
            </a:endParaRPr>
          </a:p>
          <a:p>
            <a:pPr marL="806450">
              <a:lnSpc>
                <a:spcPct val="120000"/>
              </a:lnSpc>
              <a:spcAft>
                <a:spcPts val="300"/>
              </a:spcAft>
            </a:pP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 圃場数や規模によりますが、月額</a:t>
            </a: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5,000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円</a:t>
            </a:r>
            <a:r>
              <a:rPr kumimoji="1" lang="en-US" altLang="ja-JP" b="1" dirty="0">
                <a:solidFill>
                  <a:schemeClr val="tx1"/>
                </a:solidFill>
                <a:latin typeface="+mn-ea"/>
              </a:rPr>
              <a:t>〜</a:t>
            </a:r>
            <a:r>
              <a:rPr kumimoji="1" lang="ja-JP" altLang="en-US" b="1" dirty="0">
                <a:solidFill>
                  <a:schemeClr val="tx1"/>
                </a:solidFill>
                <a:latin typeface="+mn-ea"/>
              </a:rPr>
              <a:t>導入可能です。</a:t>
            </a:r>
            <a:endParaRPr kumimoji="1" lang="zh-CN" altLang="en-US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5" name="二等辺三角形 14">
            <a:extLst>
              <a:ext uri="{FF2B5EF4-FFF2-40B4-BE49-F238E27FC236}">
                <a16:creationId xmlns:a16="http://schemas.microsoft.com/office/drawing/2014/main" id="{C0D2DF83-F594-F13F-6ABF-F0169E9138FB}"/>
              </a:ext>
            </a:extLst>
          </p:cNvPr>
          <p:cNvSpPr/>
          <p:nvPr/>
        </p:nvSpPr>
        <p:spPr>
          <a:xfrm rot="10800000">
            <a:off x="407988" y="5610541"/>
            <a:ext cx="139354" cy="104368"/>
          </a:xfrm>
          <a:prstGeom prst="triangle">
            <a:avLst>
              <a:gd name="adj" fmla="val 0"/>
            </a:avLst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20000"/>
              </a:lnSpc>
              <a:spcAft>
                <a:spcPts val="300"/>
              </a:spcAft>
            </a:pPr>
            <a:endParaRPr kumimoji="1" lang="ja-JP" altLang="en-US" b="1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E7C5CCF9-653A-6540-9F0A-23725C97DFF9}"/>
              </a:ext>
            </a:extLst>
          </p:cNvPr>
          <p:cNvSpPr/>
          <p:nvPr/>
        </p:nvSpPr>
        <p:spPr>
          <a:xfrm>
            <a:off x="407988" y="5054891"/>
            <a:ext cx="836121" cy="555650"/>
          </a:xfrm>
          <a:prstGeom prst="rect">
            <a:avLst/>
          </a:prstGeom>
          <a:solidFill>
            <a:srgbClr val="0B9B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72000" rIns="180000" bIns="144000" rtlCol="0" anchor="ctr"/>
          <a:lstStyle/>
          <a:p>
            <a:pPr algn="ctr">
              <a:lnSpc>
                <a:spcPct val="120000"/>
              </a:lnSpc>
              <a:spcAft>
                <a:spcPts val="300"/>
              </a:spcAft>
            </a:pPr>
            <a:r>
              <a:rPr lang="en-US" altLang="ja-JP" sz="2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Q</a:t>
            </a:r>
            <a:endParaRPr kumimoji="1" lang="ja-JP" altLang="en-US" sz="28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E5F796F4-0C3E-C4D1-5A17-EF5A7769EE01}"/>
              </a:ext>
            </a:extLst>
          </p:cNvPr>
          <p:cNvCxnSpPr>
            <a:cxnSpLocks/>
          </p:cNvCxnSpPr>
          <p:nvPr/>
        </p:nvCxnSpPr>
        <p:spPr>
          <a:xfrm>
            <a:off x="860887" y="3872454"/>
            <a:ext cx="10520837" cy="0"/>
          </a:xfrm>
          <a:prstGeom prst="line">
            <a:avLst/>
          </a:prstGeom>
          <a:ln w="19050" cap="rnd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80C0351E-0E9C-115F-134B-EB98C309017E}"/>
              </a:ext>
            </a:extLst>
          </p:cNvPr>
          <p:cNvCxnSpPr>
            <a:cxnSpLocks/>
          </p:cNvCxnSpPr>
          <p:nvPr/>
        </p:nvCxnSpPr>
        <p:spPr>
          <a:xfrm>
            <a:off x="860887" y="5719023"/>
            <a:ext cx="10520837" cy="0"/>
          </a:xfrm>
          <a:prstGeom prst="line">
            <a:avLst/>
          </a:prstGeom>
          <a:ln w="19050" cap="rnd">
            <a:solidFill>
              <a:schemeClr val="tx2">
                <a:lumMod val="20000"/>
                <a:lumOff val="80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CC0E59AD-1D46-2DAF-BADE-CEC3739AE389}"/>
              </a:ext>
            </a:extLst>
          </p:cNvPr>
          <p:cNvSpPr/>
          <p:nvPr/>
        </p:nvSpPr>
        <p:spPr>
          <a:xfrm>
            <a:off x="0" y="352129"/>
            <a:ext cx="488437" cy="210142"/>
          </a:xfrm>
          <a:prstGeom prst="rect">
            <a:avLst/>
          </a:prstGeom>
          <a:solidFill>
            <a:srgbClr val="0B9B6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2A062B3F-D248-F0F8-9B76-CC4C7866B908}"/>
              </a:ext>
            </a:extLst>
          </p:cNvPr>
          <p:cNvSpPr/>
          <p:nvPr/>
        </p:nvSpPr>
        <p:spPr>
          <a:xfrm>
            <a:off x="556591" y="198934"/>
            <a:ext cx="11206472" cy="4994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kumimoji="1" lang="ja-JP" altLang="en-US" b="1" spc="300" dirty="0">
                <a:solidFill>
                  <a:srgbClr val="0B9B60"/>
                </a:solidFill>
              </a:rPr>
              <a:t>よくある質問</a:t>
            </a:r>
          </a:p>
        </p:txBody>
      </p:sp>
      <p:sp>
        <p:nvSpPr>
          <p:cNvPr id="21" name="日付プレースホルダー 2">
            <a:extLst>
              <a:ext uri="{FF2B5EF4-FFF2-40B4-BE49-F238E27FC236}">
                <a16:creationId xmlns:a16="http://schemas.microsoft.com/office/drawing/2014/main" id="{60BF0C44-8944-147E-D67B-9CD6D950C7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32144" y="6519944"/>
            <a:ext cx="2743200" cy="247831"/>
          </a:xfrm>
        </p:spPr>
        <p:txBody>
          <a:bodyPr/>
          <a:lstStyle/>
          <a:p>
            <a:r>
              <a:rPr lang="en-US" altLang="ja-JP" sz="1050" dirty="0"/>
              <a:t>© 2025 HATAKE inc.</a:t>
            </a:r>
            <a:endParaRPr lang="ja-JP" altLang="en-US" sz="1050" dirty="0"/>
          </a:p>
        </p:txBody>
      </p:sp>
      <p:sp>
        <p:nvSpPr>
          <p:cNvPr id="22" name="スライド番号プレースホルダー 3">
            <a:extLst>
              <a:ext uri="{FF2B5EF4-FFF2-40B4-BE49-F238E27FC236}">
                <a16:creationId xmlns:a16="http://schemas.microsoft.com/office/drawing/2014/main" id="{9AED66FC-568F-8F9B-D120-765B345E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16656" y="6519943"/>
            <a:ext cx="2743200" cy="247831"/>
          </a:xfrm>
        </p:spPr>
        <p:txBody>
          <a:bodyPr/>
          <a:lstStyle/>
          <a:p>
            <a:fld id="{E310EA0D-2252-9045-A82C-BA460C3629D0}" type="slidenum">
              <a:rPr lang="ja-JP" altLang="en-US" smtClean="0"/>
              <a:pPr/>
              <a:t>9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295910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C41C3E266D40784080AE7FC7FC3CF127" ma:contentTypeVersion="14" ma:contentTypeDescription="新しいドキュメントを作成します。" ma:contentTypeScope="" ma:versionID="ab43ed39cf438de8264d8b65fa41e611">
  <xsd:schema xmlns:xsd="http://www.w3.org/2001/XMLSchema" xmlns:xs="http://www.w3.org/2001/XMLSchema" xmlns:p="http://schemas.microsoft.com/office/2006/metadata/properties" xmlns:ns2="ffd60cc4-70c0-4043-81e8-97be71ffa410" xmlns:ns3="1bf6ce71-f2af-4399-804e-8773bbe322f2" targetNamespace="http://schemas.microsoft.com/office/2006/metadata/properties" ma:root="true" ma:fieldsID="a2501e3ff80ab5e70b0e54d5b48f5319" ns2:_="" ns3:_="">
    <xsd:import namespace="ffd60cc4-70c0-4043-81e8-97be71ffa410"/>
    <xsd:import namespace="1bf6ce71-f2af-4399-804e-8773bbe322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SearchPropertie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fd60cc4-70c0-4043-81e8-97be71ffa41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画像タグ" ma:readOnly="false" ma:fieldId="{5cf76f15-5ced-4ddc-b409-7134ff3c332f}" ma:taxonomyMulti="true" ma:sspId="e11d2887-7d44-46f2-be60-af6bd70e5d5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bf6ce71-f2af-4399-804e-8773bbe322f2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9ffa11d1-c12e-4afe-8e86-e16f823e0944}" ma:internalName="TaxCatchAll" ma:showField="CatchAllData" ma:web="1bf6ce71-f2af-4399-804e-8773bbe322f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fd60cc4-70c0-4043-81e8-97be71ffa410">
      <Terms xmlns="http://schemas.microsoft.com/office/infopath/2007/PartnerControls"/>
    </lcf76f155ced4ddcb4097134ff3c332f>
    <TaxCatchAll xmlns="1bf6ce71-f2af-4399-804e-8773bbe322f2" xsi:nil="true"/>
  </documentManagement>
</p:properties>
</file>

<file path=customXml/itemProps1.xml><?xml version="1.0" encoding="utf-8"?>
<ds:datastoreItem xmlns:ds="http://schemas.openxmlformats.org/officeDocument/2006/customXml" ds:itemID="{DCB19C64-5674-4295-AA01-F492C3693844}"/>
</file>

<file path=customXml/itemProps2.xml><?xml version="1.0" encoding="utf-8"?>
<ds:datastoreItem xmlns:ds="http://schemas.openxmlformats.org/officeDocument/2006/customXml" ds:itemID="{6366A8E2-F55E-4530-B873-47339D66611E}"/>
</file>

<file path=customXml/itemProps3.xml><?xml version="1.0" encoding="utf-8"?>
<ds:datastoreItem xmlns:ds="http://schemas.openxmlformats.org/officeDocument/2006/customXml" ds:itemID="{E8E5974B-37C5-4365-88D5-CA2EEECCB29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495</TotalTime>
  <Words>918</Words>
  <PresentationFormat>ワイド画面</PresentationFormat>
  <Paragraphs>99</Paragraphs>
  <Slides>10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20" baseType="lpstr">
      <vt:lpstr>Futura Medium</vt:lpstr>
      <vt:lpstr>Hiragino Mincho ProN W6</vt:lpstr>
      <vt:lpstr>Meiryo UI</vt:lpstr>
      <vt:lpstr>ＭＳ Ｐゴシック</vt:lpstr>
      <vt:lpstr>Yu Gothic UI</vt:lpstr>
      <vt:lpstr>Yu Gothic</vt:lpstr>
      <vt:lpstr>Yu Gothic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terms:created xsi:type="dcterms:W3CDTF">2025-06-27T06:45:41Z</dcterms:created>
  <dcterms:modified xsi:type="dcterms:W3CDTF">2025-06-29T11:10:23Z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0x010100C41C3E266D40784080AE7FC7FC3CF127</vt:lpwstr>
  </property>
  <property fmtid="{D5CDD505-2E9C-101B-9397-08002B2CF9AE}" pid="3" name="MediaServiceImageTags">
    <vt:lpwstr/>
  </property>
</Properties>
</file>