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4FF"/>
    <a:srgbClr val="EFE8F5"/>
    <a:srgbClr val="D9EFFF"/>
    <a:srgbClr val="E6D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66" d="100"/>
          <a:sy n="66" d="100"/>
        </p:scale>
        <p:origin x="600" y="448"/>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70CD8-7456-1AF0-8DEA-CBBE0021D88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BF1B768-47E8-4875-A071-BF0119A4B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ADB72A5-AACD-3E9E-EF6C-5F2AB85581AE}"/>
              </a:ext>
            </a:extLst>
          </p:cNvPr>
          <p:cNvSpPr>
            <a:spLocks noGrp="1"/>
          </p:cNvSpPr>
          <p:nvPr>
            <p:ph type="dt" sz="half" idx="10"/>
          </p:nvPr>
        </p:nvSpPr>
        <p:spPr/>
        <p:txBody>
          <a:bodyPr/>
          <a:lstStyle/>
          <a:p>
            <a:fld id="{260E63B2-FB1F-480A-B524-800B4DC1043C}" type="datetimeFigureOut">
              <a:rPr kumimoji="1" lang="ja-JP" altLang="en-US" smtClean="0"/>
              <a:t>2025/7/9</a:t>
            </a:fld>
            <a:endParaRPr kumimoji="1" lang="ja-JP" altLang="en-US"/>
          </a:p>
        </p:txBody>
      </p:sp>
      <p:sp>
        <p:nvSpPr>
          <p:cNvPr id="5" name="フッター プレースホルダー 4">
            <a:extLst>
              <a:ext uri="{FF2B5EF4-FFF2-40B4-BE49-F238E27FC236}">
                <a16:creationId xmlns:a16="http://schemas.microsoft.com/office/drawing/2014/main" id="{4D22925E-72BC-E911-6118-497700BEBC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692C2E-8B15-9B74-9128-72F466995944}"/>
              </a:ext>
            </a:extLst>
          </p:cNvPr>
          <p:cNvSpPr>
            <a:spLocks noGrp="1"/>
          </p:cNvSpPr>
          <p:nvPr>
            <p:ph type="sldNum" sz="quarter" idx="12"/>
          </p:nvPr>
        </p:nvSpPr>
        <p:spPr/>
        <p:txBody>
          <a:body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88872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D81BE9-3886-3291-1CB0-159C22DF8BA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21B9F7D-4900-223A-5CB1-5B1D1567535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0ED48D-261A-ABD0-9643-D62581A95F63}"/>
              </a:ext>
            </a:extLst>
          </p:cNvPr>
          <p:cNvSpPr>
            <a:spLocks noGrp="1"/>
          </p:cNvSpPr>
          <p:nvPr>
            <p:ph type="dt" sz="half" idx="10"/>
          </p:nvPr>
        </p:nvSpPr>
        <p:spPr/>
        <p:txBody>
          <a:bodyPr/>
          <a:lstStyle/>
          <a:p>
            <a:fld id="{260E63B2-FB1F-480A-B524-800B4DC1043C}" type="datetimeFigureOut">
              <a:rPr kumimoji="1" lang="ja-JP" altLang="en-US" smtClean="0"/>
              <a:t>2025/7/9</a:t>
            </a:fld>
            <a:endParaRPr kumimoji="1" lang="ja-JP" altLang="en-US"/>
          </a:p>
        </p:txBody>
      </p:sp>
      <p:sp>
        <p:nvSpPr>
          <p:cNvPr id="5" name="フッター プレースホルダー 4">
            <a:extLst>
              <a:ext uri="{FF2B5EF4-FFF2-40B4-BE49-F238E27FC236}">
                <a16:creationId xmlns:a16="http://schemas.microsoft.com/office/drawing/2014/main" id="{9120B975-B56E-AD9A-F09C-0DDF3E8A0D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E0D7F8-F6A2-148E-C5FD-12E5F73185A2}"/>
              </a:ext>
            </a:extLst>
          </p:cNvPr>
          <p:cNvSpPr>
            <a:spLocks noGrp="1"/>
          </p:cNvSpPr>
          <p:nvPr>
            <p:ph type="sldNum" sz="quarter" idx="12"/>
          </p:nvPr>
        </p:nvSpPr>
        <p:spPr/>
        <p:txBody>
          <a:body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3720094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847FA01-6922-7FB1-20B0-C20EDC85B5C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83B3E6D-864F-4D7F-E336-535112D8B51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D4E406-DBAA-1204-AFB8-AED4048BE6A8}"/>
              </a:ext>
            </a:extLst>
          </p:cNvPr>
          <p:cNvSpPr>
            <a:spLocks noGrp="1"/>
          </p:cNvSpPr>
          <p:nvPr>
            <p:ph type="dt" sz="half" idx="10"/>
          </p:nvPr>
        </p:nvSpPr>
        <p:spPr/>
        <p:txBody>
          <a:bodyPr/>
          <a:lstStyle/>
          <a:p>
            <a:fld id="{260E63B2-FB1F-480A-B524-800B4DC1043C}" type="datetimeFigureOut">
              <a:rPr kumimoji="1" lang="ja-JP" altLang="en-US" smtClean="0"/>
              <a:t>2025/7/9</a:t>
            </a:fld>
            <a:endParaRPr kumimoji="1" lang="ja-JP" altLang="en-US"/>
          </a:p>
        </p:txBody>
      </p:sp>
      <p:sp>
        <p:nvSpPr>
          <p:cNvPr id="5" name="フッター プレースホルダー 4">
            <a:extLst>
              <a:ext uri="{FF2B5EF4-FFF2-40B4-BE49-F238E27FC236}">
                <a16:creationId xmlns:a16="http://schemas.microsoft.com/office/drawing/2014/main" id="{B717971C-AC88-14B8-69DC-FE9750F37E8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5CEA17-C770-6DE9-8BFD-0B9BBF074BDB}"/>
              </a:ext>
            </a:extLst>
          </p:cNvPr>
          <p:cNvSpPr>
            <a:spLocks noGrp="1"/>
          </p:cNvSpPr>
          <p:nvPr>
            <p:ph type="sldNum" sz="quarter" idx="12"/>
          </p:nvPr>
        </p:nvSpPr>
        <p:spPr/>
        <p:txBody>
          <a:body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216283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A3592-E5DD-E688-3029-251489DECB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7501DD-DBE2-F69C-499C-38B5390CF6C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EC0449-D48C-1267-B36C-726739E328A7}"/>
              </a:ext>
            </a:extLst>
          </p:cNvPr>
          <p:cNvSpPr>
            <a:spLocks noGrp="1"/>
          </p:cNvSpPr>
          <p:nvPr>
            <p:ph type="dt" sz="half" idx="10"/>
          </p:nvPr>
        </p:nvSpPr>
        <p:spPr/>
        <p:txBody>
          <a:bodyPr/>
          <a:lstStyle/>
          <a:p>
            <a:fld id="{260E63B2-FB1F-480A-B524-800B4DC1043C}" type="datetimeFigureOut">
              <a:rPr kumimoji="1" lang="ja-JP" altLang="en-US" smtClean="0"/>
              <a:t>2025/7/9</a:t>
            </a:fld>
            <a:endParaRPr kumimoji="1" lang="ja-JP" altLang="en-US"/>
          </a:p>
        </p:txBody>
      </p:sp>
      <p:sp>
        <p:nvSpPr>
          <p:cNvPr id="5" name="フッター プレースホルダー 4">
            <a:extLst>
              <a:ext uri="{FF2B5EF4-FFF2-40B4-BE49-F238E27FC236}">
                <a16:creationId xmlns:a16="http://schemas.microsoft.com/office/drawing/2014/main" id="{60DF0F14-23CB-D3E6-4365-A7BDDAB628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064757-BBED-AA72-D62E-5C3A993293F9}"/>
              </a:ext>
            </a:extLst>
          </p:cNvPr>
          <p:cNvSpPr>
            <a:spLocks noGrp="1"/>
          </p:cNvSpPr>
          <p:nvPr>
            <p:ph type="sldNum" sz="quarter" idx="12"/>
          </p:nvPr>
        </p:nvSpPr>
        <p:spPr/>
        <p:txBody>
          <a:body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79790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84E58A-5BD3-5CF4-D36E-5CCCCAC6435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A637B4-ABE7-7344-663A-77D0573760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CC9CEE7-82BE-3013-2070-FE6D550D6AFE}"/>
              </a:ext>
            </a:extLst>
          </p:cNvPr>
          <p:cNvSpPr>
            <a:spLocks noGrp="1"/>
          </p:cNvSpPr>
          <p:nvPr>
            <p:ph type="dt" sz="half" idx="10"/>
          </p:nvPr>
        </p:nvSpPr>
        <p:spPr/>
        <p:txBody>
          <a:bodyPr/>
          <a:lstStyle/>
          <a:p>
            <a:fld id="{260E63B2-FB1F-480A-B524-800B4DC1043C}" type="datetimeFigureOut">
              <a:rPr kumimoji="1" lang="ja-JP" altLang="en-US" smtClean="0"/>
              <a:t>2025/7/9</a:t>
            </a:fld>
            <a:endParaRPr kumimoji="1" lang="ja-JP" altLang="en-US"/>
          </a:p>
        </p:txBody>
      </p:sp>
      <p:sp>
        <p:nvSpPr>
          <p:cNvPr id="5" name="フッター プレースホルダー 4">
            <a:extLst>
              <a:ext uri="{FF2B5EF4-FFF2-40B4-BE49-F238E27FC236}">
                <a16:creationId xmlns:a16="http://schemas.microsoft.com/office/drawing/2014/main" id="{492E1A68-8247-2B24-82D3-94914174C4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BBF572-E655-E8F7-EA03-C0B7DDE2414B}"/>
              </a:ext>
            </a:extLst>
          </p:cNvPr>
          <p:cNvSpPr>
            <a:spLocks noGrp="1"/>
          </p:cNvSpPr>
          <p:nvPr>
            <p:ph type="sldNum" sz="quarter" idx="12"/>
          </p:nvPr>
        </p:nvSpPr>
        <p:spPr/>
        <p:txBody>
          <a:body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367110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0E09C6-0D31-D8EE-AE3D-268C2460A19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27D72F-25FE-0AA0-C165-1FF8F48E34F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0C0F338-9494-855C-2CAE-5F344A9CB4A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A7F03A0-9847-11B9-34FF-8179C0FB63E4}"/>
              </a:ext>
            </a:extLst>
          </p:cNvPr>
          <p:cNvSpPr>
            <a:spLocks noGrp="1"/>
          </p:cNvSpPr>
          <p:nvPr>
            <p:ph type="dt" sz="half" idx="10"/>
          </p:nvPr>
        </p:nvSpPr>
        <p:spPr/>
        <p:txBody>
          <a:bodyPr/>
          <a:lstStyle/>
          <a:p>
            <a:fld id="{260E63B2-FB1F-480A-B524-800B4DC1043C}" type="datetimeFigureOut">
              <a:rPr kumimoji="1" lang="ja-JP" altLang="en-US" smtClean="0"/>
              <a:t>2025/7/9</a:t>
            </a:fld>
            <a:endParaRPr kumimoji="1" lang="ja-JP" altLang="en-US"/>
          </a:p>
        </p:txBody>
      </p:sp>
      <p:sp>
        <p:nvSpPr>
          <p:cNvPr id="6" name="フッター プレースホルダー 5">
            <a:extLst>
              <a:ext uri="{FF2B5EF4-FFF2-40B4-BE49-F238E27FC236}">
                <a16:creationId xmlns:a16="http://schemas.microsoft.com/office/drawing/2014/main" id="{87119DDC-1D9E-E41C-3C39-3516F7B300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C6CDCE-1FA4-CE9F-7638-EF9A8EF1AEF1}"/>
              </a:ext>
            </a:extLst>
          </p:cNvPr>
          <p:cNvSpPr>
            <a:spLocks noGrp="1"/>
          </p:cNvSpPr>
          <p:nvPr>
            <p:ph type="sldNum" sz="quarter" idx="12"/>
          </p:nvPr>
        </p:nvSpPr>
        <p:spPr/>
        <p:txBody>
          <a:body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359493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B32711-2101-B16A-840D-94092E66BD7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57C6BC-B9D6-33B3-9226-85107EA9C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9BBD90B-710F-F7C2-8077-D3CED67ECAE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F029215-CE61-472C-C3CB-4D80902EAC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E843BCE-0A6D-78DA-D0EC-562C420DB42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6547D44-1EBF-AEC8-9261-62D07D9371A5}"/>
              </a:ext>
            </a:extLst>
          </p:cNvPr>
          <p:cNvSpPr>
            <a:spLocks noGrp="1"/>
          </p:cNvSpPr>
          <p:nvPr>
            <p:ph type="dt" sz="half" idx="10"/>
          </p:nvPr>
        </p:nvSpPr>
        <p:spPr/>
        <p:txBody>
          <a:bodyPr/>
          <a:lstStyle/>
          <a:p>
            <a:fld id="{260E63B2-FB1F-480A-B524-800B4DC1043C}" type="datetimeFigureOut">
              <a:rPr kumimoji="1" lang="ja-JP" altLang="en-US" smtClean="0"/>
              <a:t>2025/7/9</a:t>
            </a:fld>
            <a:endParaRPr kumimoji="1" lang="ja-JP" altLang="en-US"/>
          </a:p>
        </p:txBody>
      </p:sp>
      <p:sp>
        <p:nvSpPr>
          <p:cNvPr id="8" name="フッター プレースホルダー 7">
            <a:extLst>
              <a:ext uri="{FF2B5EF4-FFF2-40B4-BE49-F238E27FC236}">
                <a16:creationId xmlns:a16="http://schemas.microsoft.com/office/drawing/2014/main" id="{23823DA9-F17E-771E-05F1-D962D4FD68D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A2E3B0D-983D-0872-9419-E9A8127CB0D7}"/>
              </a:ext>
            </a:extLst>
          </p:cNvPr>
          <p:cNvSpPr>
            <a:spLocks noGrp="1"/>
          </p:cNvSpPr>
          <p:nvPr>
            <p:ph type="sldNum" sz="quarter" idx="12"/>
          </p:nvPr>
        </p:nvSpPr>
        <p:spPr/>
        <p:txBody>
          <a:body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253735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29AEF-74B2-335E-C4D1-3C6D8BFF8F6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8C3EBBE-8F49-EB88-9A0F-E17F9DC991F6}"/>
              </a:ext>
            </a:extLst>
          </p:cNvPr>
          <p:cNvSpPr>
            <a:spLocks noGrp="1"/>
          </p:cNvSpPr>
          <p:nvPr>
            <p:ph type="dt" sz="half" idx="10"/>
          </p:nvPr>
        </p:nvSpPr>
        <p:spPr/>
        <p:txBody>
          <a:bodyPr/>
          <a:lstStyle/>
          <a:p>
            <a:fld id="{260E63B2-FB1F-480A-B524-800B4DC1043C}" type="datetimeFigureOut">
              <a:rPr kumimoji="1" lang="ja-JP" altLang="en-US" smtClean="0"/>
              <a:t>2025/7/9</a:t>
            </a:fld>
            <a:endParaRPr kumimoji="1" lang="ja-JP" altLang="en-US"/>
          </a:p>
        </p:txBody>
      </p:sp>
      <p:sp>
        <p:nvSpPr>
          <p:cNvPr id="4" name="フッター プレースホルダー 3">
            <a:extLst>
              <a:ext uri="{FF2B5EF4-FFF2-40B4-BE49-F238E27FC236}">
                <a16:creationId xmlns:a16="http://schemas.microsoft.com/office/drawing/2014/main" id="{B408FB85-F535-9E26-6A36-8D3516EED5D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D36C22B-BD25-5CC7-C720-8182A5C8D381}"/>
              </a:ext>
            </a:extLst>
          </p:cNvPr>
          <p:cNvSpPr>
            <a:spLocks noGrp="1"/>
          </p:cNvSpPr>
          <p:nvPr>
            <p:ph type="sldNum" sz="quarter" idx="12"/>
          </p:nvPr>
        </p:nvSpPr>
        <p:spPr/>
        <p:txBody>
          <a:body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286646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89FDB6B-67F3-8102-6629-9E6E96647612}"/>
              </a:ext>
            </a:extLst>
          </p:cNvPr>
          <p:cNvSpPr>
            <a:spLocks noGrp="1"/>
          </p:cNvSpPr>
          <p:nvPr>
            <p:ph type="dt" sz="half" idx="10"/>
          </p:nvPr>
        </p:nvSpPr>
        <p:spPr/>
        <p:txBody>
          <a:bodyPr/>
          <a:lstStyle/>
          <a:p>
            <a:fld id="{260E63B2-FB1F-480A-B524-800B4DC1043C}" type="datetimeFigureOut">
              <a:rPr kumimoji="1" lang="ja-JP" altLang="en-US" smtClean="0"/>
              <a:t>2025/7/9</a:t>
            </a:fld>
            <a:endParaRPr kumimoji="1" lang="ja-JP" altLang="en-US"/>
          </a:p>
        </p:txBody>
      </p:sp>
      <p:sp>
        <p:nvSpPr>
          <p:cNvPr id="3" name="フッター プレースホルダー 2">
            <a:extLst>
              <a:ext uri="{FF2B5EF4-FFF2-40B4-BE49-F238E27FC236}">
                <a16:creationId xmlns:a16="http://schemas.microsoft.com/office/drawing/2014/main" id="{E6A53473-F35B-B2F0-AD75-C0E6D2A4BC2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A3DA017-8F43-F70B-BCDA-91EAD56EAEF0}"/>
              </a:ext>
            </a:extLst>
          </p:cNvPr>
          <p:cNvSpPr>
            <a:spLocks noGrp="1"/>
          </p:cNvSpPr>
          <p:nvPr>
            <p:ph type="sldNum" sz="quarter" idx="12"/>
          </p:nvPr>
        </p:nvSpPr>
        <p:spPr/>
        <p:txBody>
          <a:body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391203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5980DD-7F98-7BB6-92E6-3CCF55B632F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443ACD-9E4C-C830-D8F1-207DE8109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460BF34-F802-7619-3CE6-752DD71DC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A307193-4197-C3F6-EB1B-47345E3EC939}"/>
              </a:ext>
            </a:extLst>
          </p:cNvPr>
          <p:cNvSpPr>
            <a:spLocks noGrp="1"/>
          </p:cNvSpPr>
          <p:nvPr>
            <p:ph type="dt" sz="half" idx="10"/>
          </p:nvPr>
        </p:nvSpPr>
        <p:spPr/>
        <p:txBody>
          <a:bodyPr/>
          <a:lstStyle/>
          <a:p>
            <a:fld id="{260E63B2-FB1F-480A-B524-800B4DC1043C}" type="datetimeFigureOut">
              <a:rPr kumimoji="1" lang="ja-JP" altLang="en-US" smtClean="0"/>
              <a:t>2025/7/9</a:t>
            </a:fld>
            <a:endParaRPr kumimoji="1" lang="ja-JP" altLang="en-US"/>
          </a:p>
        </p:txBody>
      </p:sp>
      <p:sp>
        <p:nvSpPr>
          <p:cNvPr id="6" name="フッター プレースホルダー 5">
            <a:extLst>
              <a:ext uri="{FF2B5EF4-FFF2-40B4-BE49-F238E27FC236}">
                <a16:creationId xmlns:a16="http://schemas.microsoft.com/office/drawing/2014/main" id="{0FF14D2A-3D04-8F02-9616-EA809FB569C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901352-746C-7328-5409-602C90E0B8CE}"/>
              </a:ext>
            </a:extLst>
          </p:cNvPr>
          <p:cNvSpPr>
            <a:spLocks noGrp="1"/>
          </p:cNvSpPr>
          <p:nvPr>
            <p:ph type="sldNum" sz="quarter" idx="12"/>
          </p:nvPr>
        </p:nvSpPr>
        <p:spPr/>
        <p:txBody>
          <a:body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347706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F3961-2050-F0A5-FBE7-323FC7AA861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A8BC3D-7F7F-F3AB-97D6-6CD25F605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2CA6E76-82DB-CC3A-004E-F3EAD6A07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BF6284-F3B5-EE82-4C05-7F05430D6F7E}"/>
              </a:ext>
            </a:extLst>
          </p:cNvPr>
          <p:cNvSpPr>
            <a:spLocks noGrp="1"/>
          </p:cNvSpPr>
          <p:nvPr>
            <p:ph type="dt" sz="half" idx="10"/>
          </p:nvPr>
        </p:nvSpPr>
        <p:spPr/>
        <p:txBody>
          <a:bodyPr/>
          <a:lstStyle/>
          <a:p>
            <a:fld id="{260E63B2-FB1F-480A-B524-800B4DC1043C}" type="datetimeFigureOut">
              <a:rPr kumimoji="1" lang="ja-JP" altLang="en-US" smtClean="0"/>
              <a:t>2025/7/9</a:t>
            </a:fld>
            <a:endParaRPr kumimoji="1" lang="ja-JP" altLang="en-US"/>
          </a:p>
        </p:txBody>
      </p:sp>
      <p:sp>
        <p:nvSpPr>
          <p:cNvPr id="6" name="フッター プレースホルダー 5">
            <a:extLst>
              <a:ext uri="{FF2B5EF4-FFF2-40B4-BE49-F238E27FC236}">
                <a16:creationId xmlns:a16="http://schemas.microsoft.com/office/drawing/2014/main" id="{9ADD0718-88E6-FFC0-7EAA-D531BF979B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9D4FB6-63AE-186D-324B-4CA7012C5D32}"/>
              </a:ext>
            </a:extLst>
          </p:cNvPr>
          <p:cNvSpPr>
            <a:spLocks noGrp="1"/>
          </p:cNvSpPr>
          <p:nvPr>
            <p:ph type="sldNum" sz="quarter" idx="12"/>
          </p:nvPr>
        </p:nvSpPr>
        <p:spPr/>
        <p:txBody>
          <a:body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346334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A0154D7-A228-104B-28CE-EF0A583B2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19ADE5B-A768-C8F2-618A-78E34D864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690627-51F7-CAF5-0521-500E2286D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E63B2-FB1F-480A-B524-800B4DC1043C}" type="datetimeFigureOut">
              <a:rPr kumimoji="1" lang="ja-JP" altLang="en-US" smtClean="0"/>
              <a:t>2025/7/9</a:t>
            </a:fld>
            <a:endParaRPr kumimoji="1" lang="ja-JP" altLang="en-US"/>
          </a:p>
        </p:txBody>
      </p:sp>
      <p:sp>
        <p:nvSpPr>
          <p:cNvPr id="5" name="フッター プレースホルダー 4">
            <a:extLst>
              <a:ext uri="{FF2B5EF4-FFF2-40B4-BE49-F238E27FC236}">
                <a16:creationId xmlns:a16="http://schemas.microsoft.com/office/drawing/2014/main" id="{BD3B34E5-EFA1-4BBC-B17B-390E226055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D9C9C5-A8C8-0DAF-72E5-B9D0789959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0D630-461D-4EE9-8D79-A624F724B8F3}" type="slidenum">
              <a:rPr kumimoji="1" lang="ja-JP" altLang="en-US" smtClean="0"/>
              <a:t>‹#›</a:t>
            </a:fld>
            <a:endParaRPr kumimoji="1" lang="ja-JP" altLang="en-US"/>
          </a:p>
        </p:txBody>
      </p:sp>
    </p:spTree>
    <p:extLst>
      <p:ext uri="{BB962C8B-B14F-4D97-AF65-F5344CB8AC3E}">
        <p14:creationId xmlns:p14="http://schemas.microsoft.com/office/powerpoint/2010/main" val="396286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ノートパソコンを使っている人&#10;&#10;中程度の精度で自動的に生成された説明">
            <a:extLst>
              <a:ext uri="{FF2B5EF4-FFF2-40B4-BE49-F238E27FC236}">
                <a16:creationId xmlns:a16="http://schemas.microsoft.com/office/drawing/2014/main" id="{11CD5BD6-1B86-9E04-B181-D5F5D6C55674}"/>
              </a:ext>
            </a:extLst>
          </p:cNvPr>
          <p:cNvPicPr>
            <a:picLocks noChangeAspect="1"/>
          </p:cNvPicPr>
          <p:nvPr/>
        </p:nvPicPr>
        <p:blipFill>
          <a:blip r:embed="rId2">
            <a:extLst>
              <a:ext uri="{28A0092B-C50C-407E-A947-70E740481C1C}">
                <a14:useLocalDpi xmlns:a14="http://schemas.microsoft.com/office/drawing/2010/main" val="0"/>
              </a:ext>
            </a:extLst>
          </a:blip>
          <a:srcRect b="15758"/>
          <a:stretch>
            <a:fillRect/>
          </a:stretch>
        </p:blipFill>
        <p:spPr>
          <a:xfrm>
            <a:off x="0" y="0"/>
            <a:ext cx="12192000" cy="5777346"/>
          </a:xfrm>
          <a:custGeom>
            <a:avLst/>
            <a:gdLst>
              <a:gd name="connsiteX0" fmla="*/ 0 w 12192000"/>
              <a:gd name="connsiteY0" fmla="*/ 0 h 5777346"/>
              <a:gd name="connsiteX1" fmla="*/ 12192000 w 12192000"/>
              <a:gd name="connsiteY1" fmla="*/ 0 h 5777346"/>
              <a:gd name="connsiteX2" fmla="*/ 12192000 w 12192000"/>
              <a:gd name="connsiteY2" fmla="*/ 5556618 h 5777346"/>
              <a:gd name="connsiteX3" fmla="*/ 11896494 w 12192000"/>
              <a:gd name="connsiteY3" fmla="*/ 5594152 h 5777346"/>
              <a:gd name="connsiteX4" fmla="*/ 8645237 w 12192000"/>
              <a:gd name="connsiteY4" fmla="*/ 5777346 h 5777346"/>
              <a:gd name="connsiteX5" fmla="*/ 370039 w 12192000"/>
              <a:gd name="connsiteY5" fmla="*/ 4448590 h 5777346"/>
              <a:gd name="connsiteX6" fmla="*/ 0 w 12192000"/>
              <a:gd name="connsiteY6" fmla="*/ 4305220 h 577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777346">
                <a:moveTo>
                  <a:pt x="0" y="0"/>
                </a:moveTo>
                <a:lnTo>
                  <a:pt x="12192000" y="0"/>
                </a:lnTo>
                <a:lnTo>
                  <a:pt x="12192000" y="5556618"/>
                </a:lnTo>
                <a:lnTo>
                  <a:pt x="11896494" y="5594152"/>
                </a:lnTo>
                <a:cubicBezTo>
                  <a:pt x="10857307" y="5713742"/>
                  <a:pt x="9767878" y="5777346"/>
                  <a:pt x="8645237" y="5777346"/>
                </a:cubicBezTo>
                <a:cubicBezTo>
                  <a:pt x="5501842" y="5777346"/>
                  <a:pt x="2618833" y="5278692"/>
                  <a:pt x="370039" y="4448590"/>
                </a:cubicBezTo>
                <a:lnTo>
                  <a:pt x="0" y="4305220"/>
                </a:lnTo>
                <a:close/>
              </a:path>
            </a:pathLst>
          </a:custGeom>
        </p:spPr>
      </p:pic>
      <p:sp>
        <p:nvSpPr>
          <p:cNvPr id="5" name="四角形: 角を丸くする 4">
            <a:extLst>
              <a:ext uri="{FF2B5EF4-FFF2-40B4-BE49-F238E27FC236}">
                <a16:creationId xmlns:a16="http://schemas.microsoft.com/office/drawing/2014/main" id="{270E85D9-1A9E-5176-9405-EFF0C38748D4}"/>
              </a:ext>
            </a:extLst>
          </p:cNvPr>
          <p:cNvSpPr/>
          <p:nvPr/>
        </p:nvSpPr>
        <p:spPr>
          <a:xfrm>
            <a:off x="341745" y="5304278"/>
            <a:ext cx="1948873" cy="473067"/>
          </a:xfrm>
          <a:prstGeom prst="roundRect">
            <a:avLst>
              <a:gd name="adj" fmla="val 50000"/>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202507</a:t>
            </a:r>
            <a:r>
              <a:rPr lang="en-US" altLang="ja-JP" b="1" dirty="0">
                <a:solidFill>
                  <a:prstClr val="white"/>
                </a:solidFill>
                <a:latin typeface="游ゴシック" panose="020F0502020204030204"/>
                <a:ea typeface="游ゴシック" panose="020B0400000000000000" pitchFamily="50" charset="-128"/>
              </a:rPr>
              <a:t>09</a:t>
            </a:r>
            <a:endPar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33AD1F22-1427-89E6-3660-CE5F6656AD17}"/>
              </a:ext>
            </a:extLst>
          </p:cNvPr>
          <p:cNvSpPr/>
          <p:nvPr/>
        </p:nvSpPr>
        <p:spPr>
          <a:xfrm>
            <a:off x="341744" y="5971308"/>
            <a:ext cx="11545455" cy="660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株式会社リンクセールス 訪問営業マニュアル</a:t>
            </a:r>
          </a:p>
        </p:txBody>
      </p:sp>
    </p:spTree>
    <p:extLst>
      <p:ext uri="{BB962C8B-B14F-4D97-AF65-F5344CB8AC3E}">
        <p14:creationId xmlns:p14="http://schemas.microsoft.com/office/powerpoint/2010/main" val="100613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FA75124-081C-A53A-1C24-E35A48E09C15}"/>
              </a:ext>
            </a:extLst>
          </p:cNvPr>
          <p:cNvSpPr/>
          <p:nvPr/>
        </p:nvSpPr>
        <p:spPr>
          <a:xfrm>
            <a:off x="0" y="1994902"/>
            <a:ext cx="12192000" cy="406563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図形 1">
            <a:extLst>
              <a:ext uri="{FF2B5EF4-FFF2-40B4-BE49-F238E27FC236}">
                <a16:creationId xmlns:a16="http://schemas.microsoft.com/office/drawing/2014/main" id="{FAD04E21-7C67-8044-A6C8-46C359537153}"/>
              </a:ext>
            </a:extLst>
          </p:cNvPr>
          <p:cNvSpPr/>
          <p:nvPr/>
        </p:nvSpPr>
        <p:spPr>
          <a:xfrm>
            <a:off x="0" y="1994902"/>
            <a:ext cx="4886930" cy="4065631"/>
          </a:xfrm>
          <a:custGeom>
            <a:avLst/>
            <a:gdLst>
              <a:gd name="connsiteX0" fmla="*/ 0 w 4886930"/>
              <a:gd name="connsiteY0" fmla="*/ 0 h 6858000"/>
              <a:gd name="connsiteX1" fmla="*/ 4886930 w 4886930"/>
              <a:gd name="connsiteY1" fmla="*/ 0 h 6858000"/>
              <a:gd name="connsiteX2" fmla="*/ 4036944 w 4886930"/>
              <a:gd name="connsiteY2" fmla="*/ 6858000 h 6858000"/>
              <a:gd name="connsiteX3" fmla="*/ 0 w 488693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86930" h="6858000">
                <a:moveTo>
                  <a:pt x="0" y="0"/>
                </a:moveTo>
                <a:lnTo>
                  <a:pt x="4886930" y="0"/>
                </a:lnTo>
                <a:lnTo>
                  <a:pt x="4036944" y="6858000"/>
                </a:lnTo>
                <a:lnTo>
                  <a:pt x="0" y="6858000"/>
                </a:lnTo>
                <a:close/>
              </a:path>
            </a:pathLst>
          </a:custGeom>
          <a:solidFill>
            <a:schemeClr val="tx1">
              <a:lumMod val="50000"/>
              <a:lumOff val="50000"/>
            </a:schemeClr>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lnSpc>
                <a:spcPct val="120000"/>
              </a:lnSpc>
              <a:spcAft>
                <a:spcPts val="300"/>
              </a:spcAft>
            </a:pPr>
            <a:endParaRPr kumimoji="1" lang="ja-JP" altLang="en-US" dirty="0">
              <a:solidFill>
                <a:schemeClr val="tx1"/>
              </a:solidFill>
            </a:endParaRPr>
          </a:p>
        </p:txBody>
      </p:sp>
      <p:sp>
        <p:nvSpPr>
          <p:cNvPr id="3" name="矢印: 右 2">
            <a:extLst>
              <a:ext uri="{FF2B5EF4-FFF2-40B4-BE49-F238E27FC236}">
                <a16:creationId xmlns:a16="http://schemas.microsoft.com/office/drawing/2014/main" id="{03BE66D6-68F1-BBDA-DDAC-DF32A8156E4B}"/>
              </a:ext>
            </a:extLst>
          </p:cNvPr>
          <p:cNvSpPr/>
          <p:nvPr/>
        </p:nvSpPr>
        <p:spPr>
          <a:xfrm>
            <a:off x="4223792" y="3678382"/>
            <a:ext cx="1080120" cy="1075928"/>
          </a:xfrm>
          <a:prstGeom prst="rightArrow">
            <a:avLst/>
          </a:prstGeom>
          <a:solidFill>
            <a:schemeClr val="tx1">
              <a:lumMod val="50000"/>
              <a:lumOff val="50000"/>
            </a:schemeClr>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Aft>
                <a:spcPts val="300"/>
              </a:spcAft>
            </a:pPr>
            <a:endParaRPr kumimoji="1" lang="ja-JP" altLang="en-US" dirty="0">
              <a:solidFill>
                <a:schemeClr val="tx1"/>
              </a:solidFill>
            </a:endParaRPr>
          </a:p>
        </p:txBody>
      </p:sp>
      <p:sp>
        <p:nvSpPr>
          <p:cNvPr id="4" name="テキスト ボックス 3">
            <a:extLst>
              <a:ext uri="{FF2B5EF4-FFF2-40B4-BE49-F238E27FC236}">
                <a16:creationId xmlns:a16="http://schemas.microsoft.com/office/drawing/2014/main" id="{4D703752-60D3-D1D6-6BF4-330D3C7D5DCD}"/>
              </a:ext>
            </a:extLst>
          </p:cNvPr>
          <p:cNvSpPr txBox="1"/>
          <p:nvPr/>
        </p:nvSpPr>
        <p:spPr>
          <a:xfrm>
            <a:off x="843302" y="2281074"/>
            <a:ext cx="2954655" cy="719556"/>
          </a:xfrm>
          <a:prstGeom prst="rect">
            <a:avLst/>
          </a:prstGeom>
          <a:noFill/>
        </p:spPr>
        <p:txBody>
          <a:bodyPr wrap="none" rtlCol="0">
            <a:spAutoFit/>
          </a:bodyPr>
          <a:lstStyle/>
          <a:p>
            <a:pPr algn="ctr">
              <a:lnSpc>
                <a:spcPct val="120000"/>
              </a:lnSpc>
              <a:spcAft>
                <a:spcPts val="300"/>
              </a:spcAft>
            </a:pPr>
            <a:r>
              <a:rPr lang="ja-JP" altLang="en-US" sz="3600" b="1" dirty="0">
                <a:solidFill>
                  <a:schemeClr val="bg1"/>
                </a:solidFill>
                <a:latin typeface="+mn-ea"/>
              </a:rPr>
              <a:t>よくある失敗</a:t>
            </a:r>
            <a:endParaRPr kumimoji="1" lang="ja-JP" altLang="en-US" sz="3600" b="1" dirty="0">
              <a:solidFill>
                <a:schemeClr val="bg1"/>
              </a:solidFill>
              <a:latin typeface="+mn-ea"/>
            </a:endParaRPr>
          </a:p>
        </p:txBody>
      </p:sp>
      <p:sp>
        <p:nvSpPr>
          <p:cNvPr id="5" name="テキスト ボックス 4">
            <a:extLst>
              <a:ext uri="{FF2B5EF4-FFF2-40B4-BE49-F238E27FC236}">
                <a16:creationId xmlns:a16="http://schemas.microsoft.com/office/drawing/2014/main" id="{9275146C-6669-0A95-72EA-96360F1695C9}"/>
              </a:ext>
            </a:extLst>
          </p:cNvPr>
          <p:cNvSpPr txBox="1"/>
          <p:nvPr/>
        </p:nvSpPr>
        <p:spPr>
          <a:xfrm>
            <a:off x="7942126" y="2229881"/>
            <a:ext cx="1569660" cy="719556"/>
          </a:xfrm>
          <a:prstGeom prst="rect">
            <a:avLst/>
          </a:prstGeom>
          <a:noFill/>
        </p:spPr>
        <p:txBody>
          <a:bodyPr wrap="none" rtlCol="0">
            <a:spAutoFit/>
          </a:bodyPr>
          <a:lstStyle/>
          <a:p>
            <a:pPr algn="ctr">
              <a:lnSpc>
                <a:spcPct val="120000"/>
              </a:lnSpc>
              <a:spcAft>
                <a:spcPts val="300"/>
              </a:spcAft>
            </a:pPr>
            <a:r>
              <a:rPr kumimoji="1" lang="ja-JP" altLang="en-US" sz="3600" b="1" dirty="0">
                <a:solidFill>
                  <a:schemeClr val="bg1"/>
                </a:solidFill>
                <a:latin typeface="+mn-ea"/>
              </a:rPr>
              <a:t>改善策</a:t>
            </a:r>
          </a:p>
        </p:txBody>
      </p:sp>
      <p:sp>
        <p:nvSpPr>
          <p:cNvPr id="8" name="テキスト ボックス 7">
            <a:extLst>
              <a:ext uri="{FF2B5EF4-FFF2-40B4-BE49-F238E27FC236}">
                <a16:creationId xmlns:a16="http://schemas.microsoft.com/office/drawing/2014/main" id="{0B9A084C-760A-1A1F-EB33-63E1D4B456B1}"/>
              </a:ext>
            </a:extLst>
          </p:cNvPr>
          <p:cNvSpPr txBox="1"/>
          <p:nvPr/>
        </p:nvSpPr>
        <p:spPr>
          <a:xfrm>
            <a:off x="800409" y="3177897"/>
            <a:ext cx="2860137" cy="1300805"/>
          </a:xfrm>
          <a:prstGeom prst="rect">
            <a:avLst/>
          </a:prstGeom>
          <a:noFill/>
        </p:spPr>
        <p:txBody>
          <a:bodyPr wrap="square">
            <a:spAutoFit/>
          </a:bodyPr>
          <a:lstStyle/>
          <a:p>
            <a:pPr marL="285750" indent="-285750" algn="l">
              <a:lnSpc>
                <a:spcPct val="130000"/>
              </a:lnSpc>
              <a:spcAft>
                <a:spcPts val="600"/>
              </a:spcAft>
              <a:buFont typeface="Wingdings" panose="05000000000000000000" pitchFamily="2" charset="2"/>
              <a:buChar char="p"/>
            </a:pPr>
            <a:r>
              <a:rPr kumimoji="1" lang="ja-JP" altLang="en-US" b="1" dirty="0">
                <a:solidFill>
                  <a:schemeClr val="bg1"/>
                </a:solidFill>
              </a:rPr>
              <a:t>顧客の業界知識不足 </a:t>
            </a:r>
            <a:endParaRPr lang="en-US" altLang="ja-JP" b="1" dirty="0">
              <a:solidFill>
                <a:schemeClr val="bg1"/>
              </a:solidFill>
            </a:endParaRPr>
          </a:p>
          <a:p>
            <a:pPr marL="285750" indent="-285750" algn="l">
              <a:lnSpc>
                <a:spcPct val="130000"/>
              </a:lnSpc>
              <a:spcAft>
                <a:spcPts val="600"/>
              </a:spcAft>
              <a:buFont typeface="Wingdings" panose="05000000000000000000" pitchFamily="2" charset="2"/>
              <a:buChar char="p"/>
            </a:pPr>
            <a:r>
              <a:rPr kumimoji="1" lang="ja-JP" altLang="en-US" b="1" dirty="0">
                <a:solidFill>
                  <a:schemeClr val="bg1"/>
                </a:solidFill>
              </a:rPr>
              <a:t>一方的なプレゼン </a:t>
            </a:r>
          </a:p>
          <a:p>
            <a:pPr marL="285750" indent="-285750" algn="l">
              <a:lnSpc>
                <a:spcPct val="130000"/>
              </a:lnSpc>
              <a:spcAft>
                <a:spcPts val="600"/>
              </a:spcAft>
              <a:buFont typeface="Wingdings" panose="05000000000000000000" pitchFamily="2" charset="2"/>
              <a:buChar char="p"/>
            </a:pPr>
            <a:r>
              <a:rPr kumimoji="1" lang="ja-JP" altLang="en-US" b="1" dirty="0">
                <a:solidFill>
                  <a:schemeClr val="bg1"/>
                </a:solidFill>
              </a:rPr>
              <a:t>商談後に連絡しない </a:t>
            </a:r>
          </a:p>
        </p:txBody>
      </p:sp>
      <p:sp>
        <p:nvSpPr>
          <p:cNvPr id="9" name="テキスト ボックス 8">
            <a:extLst>
              <a:ext uri="{FF2B5EF4-FFF2-40B4-BE49-F238E27FC236}">
                <a16:creationId xmlns:a16="http://schemas.microsoft.com/office/drawing/2014/main" id="{E58FC1C7-BC0F-F174-804C-6B5A52C65099}"/>
              </a:ext>
            </a:extLst>
          </p:cNvPr>
          <p:cNvSpPr txBox="1"/>
          <p:nvPr/>
        </p:nvSpPr>
        <p:spPr>
          <a:xfrm>
            <a:off x="5669280" y="3177897"/>
            <a:ext cx="6115352" cy="2612446"/>
          </a:xfrm>
          <a:prstGeom prst="rect">
            <a:avLst/>
          </a:prstGeom>
          <a:noFill/>
        </p:spPr>
        <p:txBody>
          <a:bodyPr wrap="square">
            <a:spAutoFit/>
          </a:bodyPr>
          <a:lstStyle/>
          <a:p>
            <a:pPr marL="285750" indent="-285750" algn="l">
              <a:lnSpc>
                <a:spcPct val="130000"/>
              </a:lnSpc>
              <a:spcAft>
                <a:spcPts val="600"/>
              </a:spcAft>
              <a:buClr>
                <a:schemeClr val="bg1"/>
              </a:buClr>
              <a:buFont typeface="Wingdings" panose="05000000000000000000" pitchFamily="2" charset="2"/>
              <a:buChar char="p"/>
            </a:pPr>
            <a:r>
              <a:rPr kumimoji="1" lang="ja-JP" altLang="en-US" dirty="0">
                <a:solidFill>
                  <a:schemeClr val="bg1"/>
                </a:solidFill>
              </a:rPr>
              <a:t>定期的に</a:t>
            </a:r>
            <a:r>
              <a:rPr kumimoji="1" lang="ja-JP" altLang="en-US" b="1" dirty="0">
                <a:solidFill>
                  <a:schemeClr val="bg1"/>
                </a:solidFill>
              </a:rPr>
              <a:t>業界ニュース</a:t>
            </a:r>
            <a:r>
              <a:rPr kumimoji="1" lang="ja-JP" altLang="en-US" dirty="0">
                <a:solidFill>
                  <a:schemeClr val="bg1"/>
                </a:solidFill>
              </a:rPr>
              <a:t>を共有</a:t>
            </a:r>
            <a:endParaRPr kumimoji="1" lang="en-US" altLang="ja-JP" dirty="0">
              <a:solidFill>
                <a:schemeClr val="bg1"/>
              </a:solidFill>
            </a:endParaRPr>
          </a:p>
          <a:p>
            <a:pPr marL="285750" indent="-285750">
              <a:lnSpc>
                <a:spcPct val="130000"/>
              </a:lnSpc>
              <a:spcAft>
                <a:spcPts val="600"/>
              </a:spcAft>
              <a:buClr>
                <a:schemeClr val="bg1"/>
              </a:buClr>
              <a:buFont typeface="Wingdings" panose="05000000000000000000" pitchFamily="2" charset="2"/>
              <a:buChar char="p"/>
            </a:pPr>
            <a:r>
              <a:rPr lang="ja-JP" altLang="en-US" b="1" dirty="0">
                <a:solidFill>
                  <a:schemeClr val="bg1"/>
                </a:solidFill>
              </a:rPr>
              <a:t>ヒアリング時間を多め</a:t>
            </a:r>
            <a:r>
              <a:rPr lang="ja-JP" altLang="en-US" dirty="0">
                <a:solidFill>
                  <a:schemeClr val="bg1"/>
                </a:solidFill>
              </a:rPr>
              <a:t>に設計</a:t>
            </a:r>
            <a:endParaRPr lang="en-US" altLang="ja-JP" dirty="0">
              <a:solidFill>
                <a:schemeClr val="bg1"/>
              </a:solidFill>
            </a:endParaRPr>
          </a:p>
          <a:p>
            <a:pPr marL="285750" indent="-285750">
              <a:lnSpc>
                <a:spcPct val="130000"/>
              </a:lnSpc>
              <a:spcAft>
                <a:spcPts val="600"/>
              </a:spcAft>
              <a:buClr>
                <a:schemeClr val="bg1"/>
              </a:buClr>
              <a:buFont typeface="Wingdings" panose="05000000000000000000" pitchFamily="2" charset="2"/>
              <a:buChar char="p"/>
            </a:pPr>
            <a:r>
              <a:rPr lang="en-US" altLang="ja-JP" dirty="0">
                <a:solidFill>
                  <a:schemeClr val="bg1"/>
                </a:solidFill>
              </a:rPr>
              <a:t>CRM</a:t>
            </a:r>
            <a:r>
              <a:rPr lang="ja-JP" altLang="en-US" dirty="0">
                <a:solidFill>
                  <a:schemeClr val="bg1"/>
                </a:solidFill>
              </a:rPr>
              <a:t>にタスク登録し、</a:t>
            </a:r>
            <a:r>
              <a:rPr lang="ja-JP" altLang="en-US" b="1" dirty="0">
                <a:solidFill>
                  <a:schemeClr val="bg1"/>
                </a:solidFill>
              </a:rPr>
              <a:t>リマインド活用</a:t>
            </a:r>
            <a:endParaRPr lang="en-US" altLang="ja-JP" b="1" dirty="0">
              <a:solidFill>
                <a:schemeClr val="bg1"/>
              </a:solidFill>
            </a:endParaRPr>
          </a:p>
          <a:p>
            <a:pPr marL="285750" indent="-285750">
              <a:lnSpc>
                <a:spcPct val="130000"/>
              </a:lnSpc>
              <a:spcAft>
                <a:spcPts val="600"/>
              </a:spcAft>
              <a:buClr>
                <a:schemeClr val="bg1"/>
              </a:buClr>
              <a:buFont typeface="Wingdings" panose="05000000000000000000" pitchFamily="2" charset="2"/>
              <a:buChar char="p"/>
            </a:pPr>
            <a:r>
              <a:rPr lang="ja-JP" altLang="ja-JP" dirty="0">
                <a:solidFill>
                  <a:schemeClr val="bg1"/>
                </a:solidFill>
              </a:rPr>
              <a:t>営業</a:t>
            </a:r>
            <a:r>
              <a:rPr lang="ja-JP" altLang="ja-JP" b="1" dirty="0">
                <a:solidFill>
                  <a:schemeClr val="bg1"/>
                </a:solidFill>
              </a:rPr>
              <a:t>ロープレを定期実施</a:t>
            </a:r>
            <a:r>
              <a:rPr lang="ja-JP" altLang="ja-JP" dirty="0">
                <a:solidFill>
                  <a:schemeClr val="bg1"/>
                </a:solidFill>
              </a:rPr>
              <a:t>して型を確認</a:t>
            </a:r>
            <a:endParaRPr lang="en-US" altLang="ja-JP" dirty="0">
              <a:solidFill>
                <a:schemeClr val="bg1"/>
              </a:solidFill>
            </a:endParaRPr>
          </a:p>
          <a:p>
            <a:pPr marL="285750" indent="-285750">
              <a:lnSpc>
                <a:spcPct val="130000"/>
              </a:lnSpc>
              <a:spcAft>
                <a:spcPts val="600"/>
              </a:spcAft>
              <a:buClr>
                <a:schemeClr val="bg1"/>
              </a:buClr>
              <a:buFont typeface="Wingdings" panose="05000000000000000000" pitchFamily="2" charset="2"/>
              <a:buChar char="p"/>
            </a:pPr>
            <a:r>
              <a:rPr lang="ja-JP" altLang="ja-JP" dirty="0">
                <a:solidFill>
                  <a:schemeClr val="bg1"/>
                </a:solidFill>
              </a:rPr>
              <a:t>商談レビューを週次で行い、</a:t>
            </a:r>
            <a:r>
              <a:rPr lang="ja-JP" altLang="ja-JP" b="1" dirty="0">
                <a:solidFill>
                  <a:schemeClr val="bg1"/>
                </a:solidFill>
              </a:rPr>
              <a:t>成功・失敗事例を共有</a:t>
            </a:r>
            <a:endParaRPr lang="en-US" altLang="ja-JP" b="1" dirty="0">
              <a:solidFill>
                <a:schemeClr val="bg1"/>
              </a:solidFill>
            </a:endParaRPr>
          </a:p>
          <a:p>
            <a:pPr marL="285750" indent="-285750">
              <a:lnSpc>
                <a:spcPct val="130000"/>
              </a:lnSpc>
              <a:spcAft>
                <a:spcPts val="600"/>
              </a:spcAft>
              <a:buClr>
                <a:schemeClr val="bg1"/>
              </a:buClr>
              <a:buFont typeface="Wingdings" panose="05000000000000000000" pitchFamily="2" charset="2"/>
              <a:buChar char="p"/>
            </a:pPr>
            <a:r>
              <a:rPr lang="ja-JP" altLang="ja-JP" dirty="0">
                <a:solidFill>
                  <a:schemeClr val="bg1"/>
                </a:solidFill>
              </a:rPr>
              <a:t>自分だけの営業ノートを残し、</a:t>
            </a:r>
            <a:r>
              <a:rPr lang="ja-JP" altLang="ja-JP" b="1" dirty="0">
                <a:solidFill>
                  <a:schemeClr val="bg1"/>
                </a:solidFill>
              </a:rPr>
              <a:t>改善点を明文化</a:t>
            </a:r>
            <a:endParaRPr kumimoji="1" lang="ja-JP" altLang="en-US" b="1" dirty="0">
              <a:solidFill>
                <a:schemeClr val="bg1"/>
              </a:solidFill>
            </a:endParaRPr>
          </a:p>
        </p:txBody>
      </p:sp>
      <p:sp>
        <p:nvSpPr>
          <p:cNvPr id="10" name="正方形/長方形 9">
            <a:extLst>
              <a:ext uri="{FF2B5EF4-FFF2-40B4-BE49-F238E27FC236}">
                <a16:creationId xmlns:a16="http://schemas.microsoft.com/office/drawing/2014/main" id="{9F614F60-0F13-BC6B-6EFD-261B74EBBBA2}"/>
              </a:ext>
            </a:extLst>
          </p:cNvPr>
          <p:cNvSpPr/>
          <p:nvPr/>
        </p:nvSpPr>
        <p:spPr>
          <a:xfrm>
            <a:off x="0" y="-55418"/>
            <a:ext cx="12192000"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游ゴシック" panose="020B0400000000000000" pitchFamily="50" charset="-128"/>
              <a:buChar char="▍"/>
            </a:pPr>
            <a:r>
              <a:rPr lang="ja-JP" altLang="en-US" sz="1800" b="1" kern="0" dirty="0">
                <a:solidFill>
                  <a:srgbClr val="365F91"/>
                </a:solidFill>
                <a:effectLst/>
                <a:latin typeface="+mn-ea"/>
                <a:cs typeface="Times New Roman" panose="02020603050405020304" pitchFamily="18" charset="0"/>
              </a:rPr>
              <a:t>よくある失敗と改善策</a:t>
            </a:r>
            <a:endParaRPr lang="ja-JP" altLang="ja-JP" sz="1800" b="1" kern="0" dirty="0">
              <a:solidFill>
                <a:srgbClr val="365F91"/>
              </a:solidFill>
              <a:effectLst/>
              <a:latin typeface="+mn-ea"/>
              <a:cs typeface="Times New Roman" panose="02020603050405020304" pitchFamily="18" charset="0"/>
            </a:endParaRPr>
          </a:p>
        </p:txBody>
      </p:sp>
      <p:sp>
        <p:nvSpPr>
          <p:cNvPr id="11" name="正方形/長方形 10">
            <a:extLst>
              <a:ext uri="{FF2B5EF4-FFF2-40B4-BE49-F238E27FC236}">
                <a16:creationId xmlns:a16="http://schemas.microsoft.com/office/drawing/2014/main" id="{67F36F73-160C-F287-BC19-7FDC2A9849B2}"/>
              </a:ext>
            </a:extLst>
          </p:cNvPr>
          <p:cNvSpPr/>
          <p:nvPr/>
        </p:nvSpPr>
        <p:spPr>
          <a:xfrm>
            <a:off x="1133302" y="838817"/>
            <a:ext cx="10255849"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kumimoji="1" lang="ja-JP" altLang="en-US" b="1" dirty="0">
                <a:solidFill>
                  <a:schemeClr val="tx1">
                    <a:lumMod val="75000"/>
                    <a:lumOff val="25000"/>
                  </a:schemeClr>
                </a:solidFill>
              </a:rPr>
              <a:t>どれだけ準備をしても、営業に失敗はつきものです。重要なのは、</a:t>
            </a:r>
            <a:endParaRPr kumimoji="1" lang="en-US" altLang="ja-JP" b="1" dirty="0">
              <a:solidFill>
                <a:schemeClr val="tx1">
                  <a:lumMod val="75000"/>
                  <a:lumOff val="25000"/>
                </a:schemeClr>
              </a:solidFill>
            </a:endParaRPr>
          </a:p>
          <a:p>
            <a:pPr algn="ctr">
              <a:lnSpc>
                <a:spcPct val="120000"/>
              </a:lnSpc>
              <a:spcAft>
                <a:spcPts val="600"/>
              </a:spcAft>
            </a:pPr>
            <a:r>
              <a:rPr kumimoji="1" lang="ja-JP" altLang="en-US" b="1" dirty="0">
                <a:solidFill>
                  <a:schemeClr val="tx1">
                    <a:lumMod val="75000"/>
                    <a:lumOff val="25000"/>
                  </a:schemeClr>
                </a:solidFill>
              </a:rPr>
              <a:t>同じ失敗を繰り返さず、チーム全体で学びに変えることです。</a:t>
            </a:r>
            <a:endParaRPr kumimoji="1" lang="en-US" altLang="ja-JP" b="1" dirty="0">
              <a:solidFill>
                <a:schemeClr val="tx1">
                  <a:lumMod val="75000"/>
                  <a:lumOff val="25000"/>
                </a:schemeClr>
              </a:solidFill>
            </a:endParaRPr>
          </a:p>
        </p:txBody>
      </p:sp>
      <p:sp>
        <p:nvSpPr>
          <p:cNvPr id="16" name="テキスト ボックス 15">
            <a:extLst>
              <a:ext uri="{FF2B5EF4-FFF2-40B4-BE49-F238E27FC236}">
                <a16:creationId xmlns:a16="http://schemas.microsoft.com/office/drawing/2014/main" id="{7CA65BAE-C363-5CA8-AAB0-C2879124F0F6}"/>
              </a:ext>
            </a:extLst>
          </p:cNvPr>
          <p:cNvSpPr txBox="1"/>
          <p:nvPr/>
        </p:nvSpPr>
        <p:spPr>
          <a:xfrm>
            <a:off x="3004073" y="6253124"/>
            <a:ext cx="6126480" cy="369332"/>
          </a:xfrm>
          <a:prstGeom prst="rect">
            <a:avLst/>
          </a:prstGeom>
          <a:noFill/>
        </p:spPr>
        <p:txBody>
          <a:bodyPr wrap="square">
            <a:spAutoFit/>
          </a:bodyPr>
          <a:lstStyle/>
          <a:p>
            <a:r>
              <a:rPr lang="ja-JP" altLang="en-US" b="1" dirty="0">
                <a:solidFill>
                  <a:schemeClr val="tx1">
                    <a:lumMod val="75000"/>
                    <a:lumOff val="25000"/>
                  </a:schemeClr>
                </a:solidFill>
              </a:rPr>
              <a:t>“改善する文化”が、組織全体の営業力向上につながります。</a:t>
            </a:r>
          </a:p>
        </p:txBody>
      </p:sp>
    </p:spTree>
    <p:extLst>
      <p:ext uri="{BB962C8B-B14F-4D97-AF65-F5344CB8AC3E}">
        <p14:creationId xmlns:p14="http://schemas.microsoft.com/office/powerpoint/2010/main" val="273341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03DC2A-34CC-DBCB-DE3A-59949DFBD038}"/>
              </a:ext>
            </a:extLst>
          </p:cNvPr>
          <p:cNvSpPr/>
          <p:nvPr/>
        </p:nvSpPr>
        <p:spPr>
          <a:xfrm>
            <a:off x="6096000" y="0"/>
            <a:ext cx="6096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lstStyle/>
          <a:p>
            <a:r>
              <a:rPr kumimoji="1" lang="en-US" altLang="ja-JP" dirty="0">
                <a:solidFill>
                  <a:schemeClr val="tx1">
                    <a:lumMod val="75000"/>
                    <a:lumOff val="25000"/>
                  </a:schemeClr>
                </a:solidFill>
              </a:rPr>
              <a:t>Background</a:t>
            </a:r>
          </a:p>
          <a:p>
            <a:endParaRPr lang="en-US" altLang="ja-JP" dirty="0">
              <a:solidFill>
                <a:schemeClr val="tx1">
                  <a:lumMod val="75000"/>
                  <a:lumOff val="25000"/>
                </a:schemeClr>
              </a:solidFill>
            </a:endParaRPr>
          </a:p>
          <a:p>
            <a:pPr>
              <a:lnSpc>
                <a:spcPct val="120000"/>
              </a:lnSpc>
            </a:pPr>
            <a:r>
              <a:rPr kumimoji="1" lang="ja-JP" altLang="en-US" b="1" dirty="0">
                <a:solidFill>
                  <a:srgbClr val="002060"/>
                </a:solidFill>
              </a:rPr>
              <a:t>個々の経験や勘に頼らず、誰でも一定以上の</a:t>
            </a:r>
            <a:endParaRPr kumimoji="1" lang="en-US" altLang="ja-JP" b="1" dirty="0">
              <a:solidFill>
                <a:srgbClr val="002060"/>
              </a:solidFill>
            </a:endParaRPr>
          </a:p>
          <a:p>
            <a:pPr>
              <a:lnSpc>
                <a:spcPct val="120000"/>
              </a:lnSpc>
            </a:pPr>
            <a:r>
              <a:rPr kumimoji="1" lang="ja-JP" altLang="en-US" b="1" dirty="0">
                <a:solidFill>
                  <a:srgbClr val="002060"/>
                </a:solidFill>
              </a:rPr>
              <a:t>成果を出せるように構成されています</a:t>
            </a:r>
            <a:r>
              <a:rPr lang="ja-JP" altLang="en-US" b="1" dirty="0">
                <a:solidFill>
                  <a:srgbClr val="002060"/>
                </a:solidFill>
              </a:rPr>
              <a:t>。</a:t>
            </a:r>
            <a:endParaRPr kumimoji="1" lang="en-US" altLang="ja-JP" b="1" dirty="0">
              <a:solidFill>
                <a:srgbClr val="002060"/>
              </a:solidFill>
            </a:endParaRPr>
          </a:p>
          <a:p>
            <a:endParaRPr lang="en-US" altLang="ja-JP" dirty="0">
              <a:solidFill>
                <a:schemeClr val="tx1">
                  <a:lumMod val="75000"/>
                  <a:lumOff val="25000"/>
                </a:schemeClr>
              </a:solidFill>
            </a:endParaRPr>
          </a:p>
          <a:p>
            <a:pPr>
              <a:lnSpc>
                <a:spcPct val="110000"/>
              </a:lnSpc>
              <a:spcAft>
                <a:spcPts val="600"/>
              </a:spcAft>
            </a:pPr>
            <a:r>
              <a:rPr kumimoji="1" lang="ja-JP" altLang="en-US" dirty="0">
                <a:solidFill>
                  <a:schemeClr val="tx1">
                    <a:lumMod val="75000"/>
                    <a:lumOff val="25000"/>
                  </a:schemeClr>
                </a:solidFill>
              </a:rPr>
              <a:t>訪問営業は、顧客との接点を深め、信頼関係を構築するための最も重要な手段のひとつです。</a:t>
            </a:r>
            <a:endParaRPr kumimoji="1" lang="en-US" altLang="ja-JP" dirty="0">
              <a:solidFill>
                <a:schemeClr val="tx1">
                  <a:lumMod val="75000"/>
                  <a:lumOff val="25000"/>
                </a:schemeClr>
              </a:solidFill>
            </a:endParaRPr>
          </a:p>
          <a:p>
            <a:pPr>
              <a:lnSpc>
                <a:spcPct val="110000"/>
              </a:lnSpc>
              <a:spcAft>
                <a:spcPts val="600"/>
              </a:spcAft>
            </a:pPr>
            <a:r>
              <a:rPr kumimoji="1" lang="ja-JP" altLang="en-US" dirty="0">
                <a:solidFill>
                  <a:schemeClr val="tx1">
                    <a:lumMod val="75000"/>
                    <a:lumOff val="25000"/>
                  </a:schemeClr>
                </a:solidFill>
              </a:rPr>
              <a:t>しかしながら、同じサービスを提供していても営業担当によって成果にばらつきがあるのは、</a:t>
            </a:r>
            <a:r>
              <a:rPr kumimoji="1" lang="ja-JP" altLang="en-US" b="1" dirty="0">
                <a:solidFill>
                  <a:schemeClr val="tx1">
                    <a:lumMod val="75000"/>
                    <a:lumOff val="25000"/>
                  </a:schemeClr>
                </a:solidFill>
              </a:rPr>
              <a:t>“属人化”や“事前準備不足”が原因</a:t>
            </a:r>
            <a:r>
              <a:rPr kumimoji="1" lang="ja-JP" altLang="en-US" dirty="0">
                <a:solidFill>
                  <a:schemeClr val="tx1">
                    <a:lumMod val="75000"/>
                    <a:lumOff val="25000"/>
                  </a:schemeClr>
                </a:solidFill>
              </a:rPr>
              <a:t>であることが多いのが現実です。</a:t>
            </a:r>
            <a:endParaRPr lang="en-US" altLang="ja-JP" dirty="0">
              <a:solidFill>
                <a:schemeClr val="tx1">
                  <a:lumMod val="75000"/>
                  <a:lumOff val="25000"/>
                </a:schemeClr>
              </a:solidFill>
            </a:endParaRPr>
          </a:p>
          <a:p>
            <a:pPr>
              <a:lnSpc>
                <a:spcPct val="110000"/>
              </a:lnSpc>
            </a:pPr>
            <a:r>
              <a:rPr kumimoji="1" lang="ja-JP" altLang="en-US" dirty="0">
                <a:solidFill>
                  <a:schemeClr val="tx1">
                    <a:lumMod val="75000"/>
                    <a:lumOff val="25000"/>
                  </a:schemeClr>
                </a:solidFill>
              </a:rPr>
              <a:t>このマニュアルでは、訪問営業に必要な要素を網羅しながら、再現性の高い営業行動を標準化。</a:t>
            </a:r>
            <a:endParaRPr kumimoji="1" lang="en-US" altLang="ja-JP" dirty="0">
              <a:solidFill>
                <a:schemeClr val="tx1">
                  <a:lumMod val="75000"/>
                  <a:lumOff val="25000"/>
                </a:schemeClr>
              </a:solidFill>
            </a:endParaRPr>
          </a:p>
          <a:p>
            <a:pPr>
              <a:lnSpc>
                <a:spcPct val="110000"/>
              </a:lnSpc>
            </a:pPr>
            <a:r>
              <a:rPr kumimoji="1" lang="ja-JP" altLang="en-US" dirty="0">
                <a:solidFill>
                  <a:schemeClr val="tx1">
                    <a:lumMod val="75000"/>
                    <a:lumOff val="25000"/>
                  </a:schemeClr>
                </a:solidFill>
              </a:rPr>
              <a:t>日々の業務の見直しにも活用できるチェックリストとしても、ぜひご活用ください。</a:t>
            </a:r>
          </a:p>
        </p:txBody>
      </p:sp>
      <p:sp>
        <p:nvSpPr>
          <p:cNvPr id="6" name="楕円 5">
            <a:extLst>
              <a:ext uri="{FF2B5EF4-FFF2-40B4-BE49-F238E27FC236}">
                <a16:creationId xmlns:a16="http://schemas.microsoft.com/office/drawing/2014/main" id="{D7ACABBE-3D23-8956-24AE-C12FB212BC51}"/>
              </a:ext>
            </a:extLst>
          </p:cNvPr>
          <p:cNvSpPr/>
          <p:nvPr/>
        </p:nvSpPr>
        <p:spPr>
          <a:xfrm>
            <a:off x="764771" y="1176251"/>
            <a:ext cx="4505498" cy="4505498"/>
          </a:xfrm>
          <a:prstGeom prst="ellipse">
            <a:avLst/>
          </a:prstGeom>
          <a:solidFill>
            <a:srgbClr val="00206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98C2E1EF-4EC1-AF85-6597-1E5409044C6D}"/>
              </a:ext>
            </a:extLst>
          </p:cNvPr>
          <p:cNvSpPr/>
          <p:nvPr/>
        </p:nvSpPr>
        <p:spPr>
          <a:xfrm>
            <a:off x="1065415" y="1476895"/>
            <a:ext cx="3904210" cy="390421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ja-JP" altLang="en-US" sz="2400" b="1" dirty="0"/>
              <a:t>営業担当にとって</a:t>
            </a:r>
            <a:endParaRPr lang="en-US" altLang="ja-JP" sz="2400" b="1" dirty="0"/>
          </a:p>
          <a:p>
            <a:pPr algn="ctr">
              <a:spcAft>
                <a:spcPts val="600"/>
              </a:spcAft>
            </a:pPr>
            <a:r>
              <a:rPr kumimoji="1" lang="ja-JP" altLang="en-US" sz="2400" b="1" dirty="0"/>
              <a:t>成果にばらつき</a:t>
            </a:r>
          </a:p>
        </p:txBody>
      </p:sp>
      <p:cxnSp>
        <p:nvCxnSpPr>
          <p:cNvPr id="11" name="直線矢印コネクタ 10">
            <a:extLst>
              <a:ext uri="{FF2B5EF4-FFF2-40B4-BE49-F238E27FC236}">
                <a16:creationId xmlns:a16="http://schemas.microsoft.com/office/drawing/2014/main" id="{FFC84CAD-0BF2-E8C2-3844-754D042D67E9}"/>
              </a:ext>
            </a:extLst>
          </p:cNvPr>
          <p:cNvCxnSpPr>
            <a:cxnSpLocks/>
          </p:cNvCxnSpPr>
          <p:nvPr/>
        </p:nvCxnSpPr>
        <p:spPr>
          <a:xfrm flipV="1">
            <a:off x="2061556" y="4305993"/>
            <a:ext cx="308265" cy="4821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CDC03ACC-C2D5-6925-607B-7BA311FD3F81}"/>
              </a:ext>
            </a:extLst>
          </p:cNvPr>
          <p:cNvCxnSpPr>
            <a:cxnSpLocks/>
          </p:cNvCxnSpPr>
          <p:nvPr/>
        </p:nvCxnSpPr>
        <p:spPr>
          <a:xfrm flipH="1">
            <a:off x="3674225" y="1978432"/>
            <a:ext cx="371302" cy="55764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楕円 7">
            <a:extLst>
              <a:ext uri="{FF2B5EF4-FFF2-40B4-BE49-F238E27FC236}">
                <a16:creationId xmlns:a16="http://schemas.microsoft.com/office/drawing/2014/main" id="{D85947FE-F7CC-2C68-6DB2-DEB28923201A}"/>
              </a:ext>
            </a:extLst>
          </p:cNvPr>
          <p:cNvSpPr/>
          <p:nvPr/>
        </p:nvSpPr>
        <p:spPr>
          <a:xfrm>
            <a:off x="764771" y="4622569"/>
            <a:ext cx="1712422" cy="1712422"/>
          </a:xfrm>
          <a:prstGeom prst="ellipse">
            <a:avLst/>
          </a:prstGeom>
          <a:solidFill>
            <a:srgbClr val="D9EFFF"/>
          </a:solidFill>
          <a:ln>
            <a:solidFill>
              <a:srgbClr val="C1E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ja-JP" altLang="en-US" sz="2000" b="1" dirty="0">
                <a:solidFill>
                  <a:schemeClr val="tx1">
                    <a:lumMod val="75000"/>
                    <a:lumOff val="25000"/>
                  </a:schemeClr>
                </a:solidFill>
              </a:rPr>
              <a:t>事前準備</a:t>
            </a:r>
            <a:endParaRPr kumimoji="1" lang="en-US" altLang="ja-JP" sz="2000" b="1" dirty="0">
              <a:solidFill>
                <a:schemeClr val="tx1">
                  <a:lumMod val="75000"/>
                  <a:lumOff val="25000"/>
                </a:schemeClr>
              </a:solidFill>
            </a:endParaRPr>
          </a:p>
          <a:p>
            <a:pPr algn="ctr">
              <a:spcAft>
                <a:spcPts val="600"/>
              </a:spcAft>
            </a:pPr>
            <a:r>
              <a:rPr kumimoji="1" lang="ja-JP" altLang="en-US" sz="2000" b="1" dirty="0">
                <a:solidFill>
                  <a:schemeClr val="tx1">
                    <a:lumMod val="75000"/>
                    <a:lumOff val="25000"/>
                  </a:schemeClr>
                </a:solidFill>
              </a:rPr>
              <a:t>不足</a:t>
            </a:r>
          </a:p>
        </p:txBody>
      </p:sp>
      <p:sp>
        <p:nvSpPr>
          <p:cNvPr id="9" name="楕円 8">
            <a:extLst>
              <a:ext uri="{FF2B5EF4-FFF2-40B4-BE49-F238E27FC236}">
                <a16:creationId xmlns:a16="http://schemas.microsoft.com/office/drawing/2014/main" id="{480FC634-E739-D1FC-F68F-8FBCCC70B86C}"/>
              </a:ext>
            </a:extLst>
          </p:cNvPr>
          <p:cNvSpPr/>
          <p:nvPr/>
        </p:nvSpPr>
        <p:spPr>
          <a:xfrm>
            <a:off x="3557847" y="523009"/>
            <a:ext cx="1712422" cy="1712422"/>
          </a:xfrm>
          <a:prstGeom prst="ellipse">
            <a:avLst/>
          </a:prstGeom>
          <a:solidFill>
            <a:srgbClr val="EFE8F5"/>
          </a:solidFill>
          <a:ln>
            <a:solidFill>
              <a:srgbClr val="E6D5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1" lang="ja-JP" altLang="en-US" sz="2000" b="1" dirty="0">
                <a:solidFill>
                  <a:schemeClr val="tx1">
                    <a:lumMod val="75000"/>
                    <a:lumOff val="25000"/>
                  </a:schemeClr>
                </a:solidFill>
              </a:rPr>
              <a:t>属人化</a:t>
            </a:r>
          </a:p>
        </p:txBody>
      </p:sp>
    </p:spTree>
    <p:extLst>
      <p:ext uri="{BB962C8B-B14F-4D97-AF65-F5344CB8AC3E}">
        <p14:creationId xmlns:p14="http://schemas.microsoft.com/office/powerpoint/2010/main" val="146820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5F7609-7C7D-384D-A13A-5AAB22191C12}"/>
              </a:ext>
            </a:extLst>
          </p:cNvPr>
          <p:cNvSpPr/>
          <p:nvPr/>
        </p:nvSpPr>
        <p:spPr>
          <a:xfrm>
            <a:off x="0" y="-55418"/>
            <a:ext cx="12192000"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游ゴシック" panose="020B0400000000000000" pitchFamily="50" charset="-128"/>
              <a:buChar char="▍"/>
            </a:pPr>
            <a:r>
              <a:rPr lang="ja-JP" altLang="en-US" sz="1800" b="1" kern="0" dirty="0">
                <a:solidFill>
                  <a:srgbClr val="365F91"/>
                </a:solidFill>
                <a:effectLst/>
                <a:latin typeface="+mn-ea"/>
                <a:cs typeface="Times New Roman" panose="02020603050405020304" pitchFamily="18" charset="0"/>
              </a:rPr>
              <a:t>訪問前の情報収集</a:t>
            </a:r>
            <a:endParaRPr lang="ja-JP" altLang="ja-JP" sz="1800" b="1" kern="0" dirty="0">
              <a:solidFill>
                <a:srgbClr val="365F91"/>
              </a:solidFill>
              <a:effectLst/>
              <a:latin typeface="+mn-ea"/>
              <a:cs typeface="Times New Roman" panose="02020603050405020304" pitchFamily="18" charset="0"/>
            </a:endParaRPr>
          </a:p>
        </p:txBody>
      </p:sp>
      <p:sp>
        <p:nvSpPr>
          <p:cNvPr id="3" name="正方形/長方形 2">
            <a:extLst>
              <a:ext uri="{FF2B5EF4-FFF2-40B4-BE49-F238E27FC236}">
                <a16:creationId xmlns:a16="http://schemas.microsoft.com/office/drawing/2014/main" id="{D8046829-1576-ABD9-897F-ED6EDC1DE57C}"/>
              </a:ext>
            </a:extLst>
          </p:cNvPr>
          <p:cNvSpPr/>
          <p:nvPr/>
        </p:nvSpPr>
        <p:spPr>
          <a:xfrm>
            <a:off x="1133302" y="838817"/>
            <a:ext cx="10255849"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kumimoji="1" lang="ja-JP" altLang="en-US" b="1" dirty="0">
                <a:solidFill>
                  <a:schemeClr val="tx1">
                    <a:lumMod val="75000"/>
                    <a:lumOff val="25000"/>
                  </a:schemeClr>
                </a:solidFill>
              </a:rPr>
              <a:t>営業の結果は、商談の前にほとんど決まっている</a:t>
            </a:r>
            <a:r>
              <a:rPr kumimoji="1" lang="en-US" altLang="ja-JP" b="1" dirty="0">
                <a:solidFill>
                  <a:schemeClr val="tx1">
                    <a:lumMod val="75000"/>
                    <a:lumOff val="25000"/>
                  </a:schemeClr>
                </a:solidFill>
              </a:rPr>
              <a:t>――</a:t>
            </a:r>
            <a:r>
              <a:rPr kumimoji="1" lang="ja-JP" altLang="en-US" b="1" dirty="0">
                <a:solidFill>
                  <a:schemeClr val="tx1">
                    <a:lumMod val="75000"/>
                    <a:lumOff val="25000"/>
                  </a:schemeClr>
                </a:solidFill>
              </a:rPr>
              <a:t>。これは営業現場でよく言われる言葉ですが、</a:t>
            </a:r>
            <a:endParaRPr kumimoji="1" lang="en-US" altLang="ja-JP" b="1" dirty="0">
              <a:solidFill>
                <a:schemeClr val="tx1">
                  <a:lumMod val="75000"/>
                  <a:lumOff val="25000"/>
                </a:schemeClr>
              </a:solidFill>
            </a:endParaRPr>
          </a:p>
          <a:p>
            <a:pPr algn="ctr">
              <a:lnSpc>
                <a:spcPct val="120000"/>
              </a:lnSpc>
              <a:spcAft>
                <a:spcPts val="600"/>
              </a:spcAft>
            </a:pPr>
            <a:r>
              <a:rPr kumimoji="1" lang="ja-JP" altLang="en-US" b="1" dirty="0">
                <a:solidFill>
                  <a:schemeClr val="tx1">
                    <a:lumMod val="75000"/>
                    <a:lumOff val="25000"/>
                  </a:schemeClr>
                </a:solidFill>
              </a:rPr>
              <a:t>その真意は“どれだけ相手のことを調べ、理解しているか”にあります。</a:t>
            </a:r>
          </a:p>
        </p:txBody>
      </p:sp>
      <p:grpSp>
        <p:nvGrpSpPr>
          <p:cNvPr id="17" name="グループ化 16">
            <a:extLst>
              <a:ext uri="{FF2B5EF4-FFF2-40B4-BE49-F238E27FC236}">
                <a16:creationId xmlns:a16="http://schemas.microsoft.com/office/drawing/2014/main" id="{F785F907-16BC-E6C5-D063-5AE2CF424AC1}"/>
              </a:ext>
            </a:extLst>
          </p:cNvPr>
          <p:cNvGrpSpPr/>
          <p:nvPr/>
        </p:nvGrpSpPr>
        <p:grpSpPr>
          <a:xfrm>
            <a:off x="2008184" y="2053077"/>
            <a:ext cx="8175634" cy="3317970"/>
            <a:chOff x="2008183" y="2053077"/>
            <a:chExt cx="8175634" cy="3317970"/>
          </a:xfrm>
        </p:grpSpPr>
        <p:sp>
          <p:nvSpPr>
            <p:cNvPr id="4" name="角丸四角形 90">
              <a:extLst>
                <a:ext uri="{FF2B5EF4-FFF2-40B4-BE49-F238E27FC236}">
                  <a16:creationId xmlns:a16="http://schemas.microsoft.com/office/drawing/2014/main" id="{24DB077D-E550-A395-6C3A-81CB5299184B}"/>
                </a:ext>
              </a:extLst>
            </p:cNvPr>
            <p:cNvSpPr/>
            <p:nvPr/>
          </p:nvSpPr>
          <p:spPr>
            <a:xfrm>
              <a:off x="2008183" y="2053077"/>
              <a:ext cx="2592000" cy="15673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a:spcBef>
                  <a:spcPts val="600"/>
                </a:spcBef>
              </a:pPr>
              <a:r>
                <a:rPr lang="ja-JP" altLang="en-US" b="1" dirty="0">
                  <a:solidFill>
                    <a:srgbClr val="002060"/>
                  </a:solidFill>
                  <a:latin typeface="+mn-ea"/>
                </a:rPr>
                <a:t>企業概要</a:t>
              </a:r>
              <a:endParaRPr lang="en-US" altLang="ja-JP" b="1" dirty="0">
                <a:solidFill>
                  <a:srgbClr val="002060"/>
                </a:solidFill>
                <a:latin typeface="+mn-ea"/>
              </a:endParaRPr>
            </a:p>
            <a:p>
              <a:pPr algn="ctr">
                <a:spcBef>
                  <a:spcPts val="600"/>
                </a:spcBef>
              </a:pPr>
              <a:r>
                <a:rPr lang="ja-JP" altLang="en-US" sz="1100" dirty="0">
                  <a:solidFill>
                    <a:schemeClr val="tx1">
                      <a:lumMod val="75000"/>
                      <a:lumOff val="25000"/>
                    </a:schemeClr>
                  </a:solidFill>
                  <a:latin typeface="+mn-ea"/>
                </a:rPr>
                <a:t>設立年・従業員数・主要取引先</a:t>
              </a:r>
            </a:p>
          </p:txBody>
        </p:sp>
        <p:sp>
          <p:nvSpPr>
            <p:cNvPr id="5" name="角丸四角形 91">
              <a:extLst>
                <a:ext uri="{FF2B5EF4-FFF2-40B4-BE49-F238E27FC236}">
                  <a16:creationId xmlns:a16="http://schemas.microsoft.com/office/drawing/2014/main" id="{E9CAA181-158D-203B-D222-E94C2C4802C7}"/>
                </a:ext>
              </a:extLst>
            </p:cNvPr>
            <p:cNvSpPr/>
            <p:nvPr/>
          </p:nvSpPr>
          <p:spPr>
            <a:xfrm>
              <a:off x="4800001" y="2053077"/>
              <a:ext cx="2592000" cy="15673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a:spcBef>
                  <a:spcPts val="600"/>
                </a:spcBef>
              </a:pPr>
              <a:r>
                <a:rPr lang="ja-JP" altLang="en-US" b="1" dirty="0">
                  <a:solidFill>
                    <a:srgbClr val="002060"/>
                  </a:solidFill>
                  <a:latin typeface="+mn-ea"/>
                </a:rPr>
                <a:t>外部要因</a:t>
              </a:r>
              <a:endParaRPr lang="en-US" altLang="ja-JP" b="1" dirty="0">
                <a:solidFill>
                  <a:srgbClr val="002060"/>
                </a:solidFill>
                <a:latin typeface="+mn-ea"/>
              </a:endParaRPr>
            </a:p>
            <a:p>
              <a:pPr algn="ctr" defTabSz="914377">
                <a:lnSpc>
                  <a:spcPts val="1333"/>
                </a:lnSpc>
                <a:spcBef>
                  <a:spcPts val="600"/>
                </a:spcBef>
              </a:pPr>
              <a:r>
                <a:rPr lang="ja-JP" altLang="en-US" sz="1050" dirty="0">
                  <a:solidFill>
                    <a:schemeClr val="tx1">
                      <a:lumMod val="75000"/>
                      <a:lumOff val="25000"/>
                    </a:schemeClr>
                  </a:solidFill>
                  <a:latin typeface="+mn-ea"/>
                </a:rPr>
                <a:t>業界の動向、規制、季節要因</a:t>
              </a:r>
            </a:p>
          </p:txBody>
        </p:sp>
        <p:sp>
          <p:nvSpPr>
            <p:cNvPr id="6" name="角丸四角形 92">
              <a:extLst>
                <a:ext uri="{FF2B5EF4-FFF2-40B4-BE49-F238E27FC236}">
                  <a16:creationId xmlns:a16="http://schemas.microsoft.com/office/drawing/2014/main" id="{8A909E3B-278F-281B-F2FD-4602E2E3F2BB}"/>
                </a:ext>
              </a:extLst>
            </p:cNvPr>
            <p:cNvSpPr/>
            <p:nvPr/>
          </p:nvSpPr>
          <p:spPr>
            <a:xfrm>
              <a:off x="3404092" y="3803696"/>
              <a:ext cx="2592000" cy="15673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a:spcBef>
                  <a:spcPts val="600"/>
                </a:spcBef>
              </a:pPr>
              <a:r>
                <a:rPr lang="ja-JP" altLang="en-US" b="1" dirty="0">
                  <a:solidFill>
                    <a:srgbClr val="002060"/>
                  </a:solidFill>
                  <a:latin typeface="+mn-ea"/>
                </a:rPr>
                <a:t>メディアの動向</a:t>
              </a:r>
              <a:endParaRPr lang="en-US" altLang="ja-JP" b="1" dirty="0">
                <a:solidFill>
                  <a:srgbClr val="002060"/>
                </a:solidFill>
                <a:latin typeface="+mn-ea"/>
              </a:endParaRPr>
            </a:p>
            <a:p>
              <a:pPr algn="ctr">
                <a:spcBef>
                  <a:spcPts val="600"/>
                </a:spcBef>
              </a:pPr>
              <a:r>
                <a:rPr lang="en-US" altLang="ja-JP" sz="1050" dirty="0">
                  <a:solidFill>
                    <a:schemeClr val="tx1">
                      <a:lumMod val="75000"/>
                      <a:lumOff val="25000"/>
                    </a:schemeClr>
                  </a:solidFill>
                  <a:latin typeface="+mn-ea"/>
                </a:rPr>
                <a:t>Web</a:t>
              </a:r>
              <a:r>
                <a:rPr lang="ja-JP" altLang="en-US" sz="1050" dirty="0">
                  <a:solidFill>
                    <a:schemeClr val="tx1">
                      <a:lumMod val="75000"/>
                      <a:lumOff val="25000"/>
                    </a:schemeClr>
                  </a:solidFill>
                  <a:latin typeface="+mn-ea"/>
                </a:rPr>
                <a:t>サイト、ニュース、</a:t>
              </a:r>
              <a:endParaRPr lang="en-US" altLang="ja-JP" sz="1050" dirty="0">
                <a:solidFill>
                  <a:schemeClr val="tx1">
                    <a:lumMod val="75000"/>
                    <a:lumOff val="25000"/>
                  </a:schemeClr>
                </a:solidFill>
                <a:latin typeface="+mn-ea"/>
              </a:endParaRPr>
            </a:p>
            <a:p>
              <a:pPr algn="ctr" defTabSz="914377">
                <a:lnSpc>
                  <a:spcPts val="1333"/>
                </a:lnSpc>
                <a:spcBef>
                  <a:spcPts val="600"/>
                </a:spcBef>
              </a:pPr>
              <a:r>
                <a:rPr lang="ja-JP" altLang="en-US" sz="1050" dirty="0">
                  <a:solidFill>
                    <a:schemeClr val="tx1">
                      <a:lumMod val="75000"/>
                      <a:lumOff val="25000"/>
                    </a:schemeClr>
                  </a:solidFill>
                  <a:latin typeface="+mn-ea"/>
                </a:rPr>
                <a:t>プレスリリース、</a:t>
              </a:r>
              <a:r>
                <a:rPr lang="en-US" altLang="ja-JP" sz="1050" dirty="0">
                  <a:solidFill>
                    <a:schemeClr val="tx1">
                      <a:lumMod val="75000"/>
                      <a:lumOff val="25000"/>
                    </a:schemeClr>
                  </a:solidFill>
                  <a:latin typeface="+mn-ea"/>
                </a:rPr>
                <a:t>SNS</a:t>
              </a:r>
              <a:r>
                <a:rPr lang="ja-JP" altLang="en-US" sz="1050" dirty="0">
                  <a:solidFill>
                    <a:schemeClr val="tx1">
                      <a:lumMod val="75000"/>
                      <a:lumOff val="25000"/>
                    </a:schemeClr>
                  </a:solidFill>
                  <a:latin typeface="+mn-ea"/>
                </a:rPr>
                <a:t>投稿</a:t>
              </a:r>
            </a:p>
          </p:txBody>
        </p:sp>
        <p:sp>
          <p:nvSpPr>
            <p:cNvPr id="7" name="角丸四角形 93">
              <a:extLst>
                <a:ext uri="{FF2B5EF4-FFF2-40B4-BE49-F238E27FC236}">
                  <a16:creationId xmlns:a16="http://schemas.microsoft.com/office/drawing/2014/main" id="{5D6F5E21-6341-B47B-5315-85EA34BA7B63}"/>
                </a:ext>
              </a:extLst>
            </p:cNvPr>
            <p:cNvSpPr/>
            <p:nvPr/>
          </p:nvSpPr>
          <p:spPr>
            <a:xfrm>
              <a:off x="6195910" y="3803696"/>
              <a:ext cx="2592000" cy="15673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a:spcBef>
                  <a:spcPts val="600"/>
                </a:spcBef>
              </a:pPr>
              <a:r>
                <a:rPr lang="ja-JP" altLang="en-US" b="1" dirty="0">
                  <a:solidFill>
                    <a:srgbClr val="002060"/>
                  </a:solidFill>
                  <a:latin typeface="+mn-ea"/>
                </a:rPr>
                <a:t>内部事情</a:t>
              </a:r>
              <a:endParaRPr lang="en-US" altLang="ja-JP" b="1" dirty="0">
                <a:solidFill>
                  <a:srgbClr val="002060"/>
                </a:solidFill>
                <a:latin typeface="+mn-ea"/>
              </a:endParaRPr>
            </a:p>
            <a:p>
              <a:pPr algn="ctr">
                <a:spcBef>
                  <a:spcPts val="600"/>
                </a:spcBef>
              </a:pPr>
              <a:r>
                <a:rPr lang="ja-JP" altLang="en-US" sz="1050" dirty="0">
                  <a:solidFill>
                    <a:schemeClr val="tx1">
                      <a:lumMod val="75000"/>
                      <a:lumOff val="25000"/>
                    </a:schemeClr>
                  </a:solidFill>
                  <a:latin typeface="+mn-ea"/>
                </a:rPr>
                <a:t>担当者の役職、決裁権の有無、</a:t>
              </a:r>
              <a:endParaRPr lang="en-US" altLang="ja-JP" sz="1050" dirty="0">
                <a:solidFill>
                  <a:schemeClr val="tx1">
                    <a:lumMod val="75000"/>
                    <a:lumOff val="25000"/>
                  </a:schemeClr>
                </a:solidFill>
                <a:latin typeface="+mn-ea"/>
              </a:endParaRPr>
            </a:p>
            <a:p>
              <a:pPr algn="ctr" defTabSz="914377">
                <a:lnSpc>
                  <a:spcPts val="1333"/>
                </a:lnSpc>
                <a:spcBef>
                  <a:spcPts val="600"/>
                </a:spcBef>
              </a:pPr>
              <a:r>
                <a:rPr lang="ja-JP" altLang="en-US" sz="1050" dirty="0">
                  <a:solidFill>
                    <a:schemeClr val="tx1">
                      <a:lumMod val="75000"/>
                      <a:lumOff val="25000"/>
                    </a:schemeClr>
                  </a:solidFill>
                  <a:latin typeface="+mn-ea"/>
                </a:rPr>
                <a:t>関心事や悩み</a:t>
              </a:r>
            </a:p>
          </p:txBody>
        </p:sp>
        <p:sp>
          <p:nvSpPr>
            <p:cNvPr id="8" name="角丸四角形 96">
              <a:extLst>
                <a:ext uri="{FF2B5EF4-FFF2-40B4-BE49-F238E27FC236}">
                  <a16:creationId xmlns:a16="http://schemas.microsoft.com/office/drawing/2014/main" id="{2A473991-C9C2-F161-D7FC-94DA3FFFC7C6}"/>
                </a:ext>
              </a:extLst>
            </p:cNvPr>
            <p:cNvSpPr/>
            <p:nvPr/>
          </p:nvSpPr>
          <p:spPr>
            <a:xfrm>
              <a:off x="7591817" y="2053077"/>
              <a:ext cx="2592000" cy="15673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46800" rtlCol="0" anchor="ctr"/>
            <a:lstStyle/>
            <a:p>
              <a:pPr algn="ctr">
                <a:spcBef>
                  <a:spcPts val="600"/>
                </a:spcBef>
              </a:pPr>
              <a:r>
                <a:rPr lang="ja-JP" altLang="en-US" b="1" dirty="0">
                  <a:solidFill>
                    <a:srgbClr val="002060"/>
                  </a:solidFill>
                  <a:latin typeface="+mn-ea"/>
                </a:rPr>
                <a:t>競合調査</a:t>
              </a:r>
              <a:endParaRPr lang="en-US" altLang="ja-JP" b="1" dirty="0">
                <a:solidFill>
                  <a:srgbClr val="002060"/>
                </a:solidFill>
                <a:latin typeface="+mn-ea"/>
              </a:endParaRPr>
            </a:p>
            <a:p>
              <a:pPr algn="ctr" defTabSz="914377">
                <a:lnSpc>
                  <a:spcPts val="1333"/>
                </a:lnSpc>
                <a:spcBef>
                  <a:spcPts val="600"/>
                </a:spcBef>
              </a:pPr>
              <a:r>
                <a:rPr lang="ja-JP" altLang="en-US" sz="1050" dirty="0">
                  <a:solidFill>
                    <a:schemeClr val="tx1">
                      <a:lumMod val="75000"/>
                      <a:lumOff val="25000"/>
                    </a:schemeClr>
                  </a:solidFill>
                  <a:latin typeface="+mn-ea"/>
                </a:rPr>
                <a:t>競合製品やサービスとの違い</a:t>
              </a:r>
            </a:p>
          </p:txBody>
        </p:sp>
      </p:grpSp>
      <p:sp>
        <p:nvSpPr>
          <p:cNvPr id="10" name="角丸四角形 24">
            <a:extLst>
              <a:ext uri="{FF2B5EF4-FFF2-40B4-BE49-F238E27FC236}">
                <a16:creationId xmlns:a16="http://schemas.microsoft.com/office/drawing/2014/main" id="{84020963-F50D-F47A-CCB7-E9F13BB4DEC8}"/>
              </a:ext>
            </a:extLst>
          </p:cNvPr>
          <p:cNvSpPr/>
          <p:nvPr/>
        </p:nvSpPr>
        <p:spPr>
          <a:xfrm>
            <a:off x="407989" y="5977231"/>
            <a:ext cx="11376024" cy="439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cs typeface="Arial"/>
              </a:rPr>
              <a:t>提案書への反映や、ヒアリングでの活用で、</a:t>
            </a:r>
            <a:r>
              <a:rPr lang="ja-JP" altLang="en-US" sz="2000" b="1" dirty="0">
                <a:solidFill>
                  <a:srgbClr val="002060"/>
                </a:solidFill>
                <a:latin typeface="Yu Gothic" panose="020B0400000000000000" pitchFamily="34" charset="-128"/>
                <a:ea typeface="Yu Gothic" panose="020B0400000000000000" pitchFamily="34" charset="-128"/>
                <a:cs typeface="Arial"/>
              </a:rPr>
              <a:t>相手に「理解されている」という印象</a:t>
            </a: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cs typeface="Arial"/>
              </a:rPr>
              <a:t>を与えられる</a:t>
            </a:r>
          </a:p>
        </p:txBody>
      </p:sp>
      <p:sp>
        <p:nvSpPr>
          <p:cNvPr id="11" name="三角形 14">
            <a:extLst>
              <a:ext uri="{FF2B5EF4-FFF2-40B4-BE49-F238E27FC236}">
                <a16:creationId xmlns:a16="http://schemas.microsoft.com/office/drawing/2014/main" id="{3D561983-325C-963D-0601-8913E22C28B6}"/>
              </a:ext>
            </a:extLst>
          </p:cNvPr>
          <p:cNvSpPr/>
          <p:nvPr/>
        </p:nvSpPr>
        <p:spPr>
          <a:xfrm rot="10800000">
            <a:off x="5847903" y="5670908"/>
            <a:ext cx="496197" cy="15752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2400" b="1">
              <a:solidFill>
                <a:srgbClr val="253776"/>
              </a:solidFill>
              <a:latin typeface="Meiryo UI" panose="020B0604030504040204" pitchFamily="34" charset="-128"/>
              <a:ea typeface="Meiryo UI" panose="020B0604030504040204" pitchFamily="34" charset="-128"/>
            </a:endParaRPr>
          </a:p>
        </p:txBody>
      </p:sp>
      <p:sp>
        <p:nvSpPr>
          <p:cNvPr id="12" name="正方形/長方形 11">
            <a:extLst>
              <a:ext uri="{FF2B5EF4-FFF2-40B4-BE49-F238E27FC236}">
                <a16:creationId xmlns:a16="http://schemas.microsoft.com/office/drawing/2014/main" id="{565B3D93-B50E-D4DC-F24C-AE2668819F89}"/>
              </a:ext>
            </a:extLst>
          </p:cNvPr>
          <p:cNvSpPr/>
          <p:nvPr/>
        </p:nvSpPr>
        <p:spPr>
          <a:xfrm>
            <a:off x="1968649" y="2048192"/>
            <a:ext cx="178079" cy="1567351"/>
          </a:xfrm>
          <a:prstGeom prst="rect">
            <a:avLst/>
          </a:prstGeom>
          <a:gradFill flip="none" rotWithShape="1">
            <a:gsLst>
              <a:gs pos="0">
                <a:schemeClr val="accent5">
                  <a:lumMod val="20000"/>
                  <a:lumOff val="80000"/>
                </a:schemeClr>
              </a:gs>
              <a:gs pos="100000">
                <a:schemeClr val="accent5"/>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3B75870-634E-7AAC-4F45-649B8720A839}"/>
              </a:ext>
            </a:extLst>
          </p:cNvPr>
          <p:cNvSpPr/>
          <p:nvPr/>
        </p:nvSpPr>
        <p:spPr>
          <a:xfrm>
            <a:off x="4774854" y="2048192"/>
            <a:ext cx="178079" cy="1567351"/>
          </a:xfrm>
          <a:prstGeom prst="rect">
            <a:avLst/>
          </a:prstGeom>
          <a:gradFill flip="none" rotWithShape="1">
            <a:gsLst>
              <a:gs pos="0">
                <a:schemeClr val="accent5">
                  <a:lumMod val="20000"/>
                  <a:lumOff val="80000"/>
                </a:schemeClr>
              </a:gs>
              <a:gs pos="100000">
                <a:schemeClr val="accent5"/>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DE41242-14B4-1FDF-0D7E-3992BCB6D515}"/>
              </a:ext>
            </a:extLst>
          </p:cNvPr>
          <p:cNvSpPr/>
          <p:nvPr/>
        </p:nvSpPr>
        <p:spPr>
          <a:xfrm>
            <a:off x="7591817" y="2048192"/>
            <a:ext cx="178079" cy="1567351"/>
          </a:xfrm>
          <a:prstGeom prst="rect">
            <a:avLst/>
          </a:prstGeom>
          <a:gradFill flip="none" rotWithShape="1">
            <a:gsLst>
              <a:gs pos="0">
                <a:schemeClr val="accent5">
                  <a:lumMod val="20000"/>
                  <a:lumOff val="80000"/>
                </a:schemeClr>
              </a:gs>
              <a:gs pos="100000">
                <a:schemeClr val="accent5"/>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F039C74-C0FD-97EF-31B2-0F85017546C1}"/>
              </a:ext>
            </a:extLst>
          </p:cNvPr>
          <p:cNvSpPr/>
          <p:nvPr/>
        </p:nvSpPr>
        <p:spPr>
          <a:xfrm>
            <a:off x="3352592" y="3808581"/>
            <a:ext cx="178079" cy="1567351"/>
          </a:xfrm>
          <a:prstGeom prst="rect">
            <a:avLst/>
          </a:prstGeom>
          <a:gradFill flip="none" rotWithShape="1">
            <a:gsLst>
              <a:gs pos="0">
                <a:schemeClr val="accent5">
                  <a:lumMod val="20000"/>
                  <a:lumOff val="80000"/>
                </a:schemeClr>
              </a:gs>
              <a:gs pos="100000">
                <a:schemeClr val="accent5"/>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BD15BDA-B329-D80D-6734-704F7929AAF1}"/>
              </a:ext>
            </a:extLst>
          </p:cNvPr>
          <p:cNvSpPr/>
          <p:nvPr/>
        </p:nvSpPr>
        <p:spPr>
          <a:xfrm>
            <a:off x="6147786" y="3808581"/>
            <a:ext cx="178079" cy="1567351"/>
          </a:xfrm>
          <a:prstGeom prst="rect">
            <a:avLst/>
          </a:prstGeom>
          <a:gradFill flip="none" rotWithShape="1">
            <a:gsLst>
              <a:gs pos="0">
                <a:schemeClr val="accent5">
                  <a:lumMod val="20000"/>
                  <a:lumOff val="80000"/>
                </a:schemeClr>
              </a:gs>
              <a:gs pos="100000">
                <a:schemeClr val="accent5"/>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16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462A3F-89D6-CAD8-C06C-CA49601ED11D}"/>
              </a:ext>
            </a:extLst>
          </p:cNvPr>
          <p:cNvSpPr/>
          <p:nvPr/>
        </p:nvSpPr>
        <p:spPr>
          <a:xfrm>
            <a:off x="0" y="-55418"/>
            <a:ext cx="12192000"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游ゴシック" panose="020B0400000000000000" pitchFamily="50" charset="-128"/>
              <a:buChar char="▍"/>
            </a:pPr>
            <a:r>
              <a:rPr lang="ja-JP" altLang="en-US" sz="1800" b="1" kern="0" dirty="0">
                <a:solidFill>
                  <a:srgbClr val="365F91"/>
                </a:solidFill>
                <a:effectLst/>
                <a:latin typeface="+mn-ea"/>
                <a:cs typeface="Times New Roman" panose="02020603050405020304" pitchFamily="18" charset="0"/>
              </a:rPr>
              <a:t>提案資料・準備物の確認</a:t>
            </a:r>
            <a:endParaRPr lang="ja-JP" altLang="ja-JP" sz="1800" b="1" kern="0" dirty="0">
              <a:solidFill>
                <a:srgbClr val="365F91"/>
              </a:solidFill>
              <a:effectLst/>
              <a:latin typeface="+mn-ea"/>
              <a:cs typeface="Times New Roman" panose="02020603050405020304" pitchFamily="18" charset="0"/>
            </a:endParaRPr>
          </a:p>
        </p:txBody>
      </p:sp>
      <p:sp>
        <p:nvSpPr>
          <p:cNvPr id="3" name="楕円 2">
            <a:extLst>
              <a:ext uri="{FF2B5EF4-FFF2-40B4-BE49-F238E27FC236}">
                <a16:creationId xmlns:a16="http://schemas.microsoft.com/office/drawing/2014/main" id="{9D503A13-4AED-EAEA-472D-03B23C2D93C3}"/>
              </a:ext>
            </a:extLst>
          </p:cNvPr>
          <p:cNvSpPr/>
          <p:nvPr/>
        </p:nvSpPr>
        <p:spPr>
          <a:xfrm>
            <a:off x="980902" y="2111205"/>
            <a:ext cx="1377230" cy="1417320"/>
          </a:xfrm>
          <a:prstGeom prst="ellipse">
            <a:avLst/>
          </a:prstGeom>
          <a:solidFill>
            <a:schemeClr val="bg1"/>
          </a:solidFill>
          <a:ln>
            <a:noFill/>
          </a:ln>
          <a:effectLst>
            <a:glow rad="101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788D0DEB-A5FA-82DA-E259-777F07BA2890}"/>
              </a:ext>
            </a:extLst>
          </p:cNvPr>
          <p:cNvSpPr/>
          <p:nvPr/>
        </p:nvSpPr>
        <p:spPr>
          <a:xfrm>
            <a:off x="980902" y="4081779"/>
            <a:ext cx="1377230" cy="1417320"/>
          </a:xfrm>
          <a:prstGeom prst="ellipse">
            <a:avLst/>
          </a:prstGeom>
          <a:solidFill>
            <a:schemeClr val="bg1"/>
          </a:solidFill>
          <a:ln>
            <a:noFill/>
          </a:ln>
          <a:effectLst>
            <a:glow rad="101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グラフィックス 5" descr="ドキュメント 単色塗りつぶし">
            <a:extLst>
              <a:ext uri="{FF2B5EF4-FFF2-40B4-BE49-F238E27FC236}">
                <a16:creationId xmlns:a16="http://schemas.microsoft.com/office/drawing/2014/main" id="{D15EAAC2-368F-F090-9F30-23F12E52B7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2317" y="4333239"/>
            <a:ext cx="914400" cy="914400"/>
          </a:xfrm>
          <a:prstGeom prst="rect">
            <a:avLst/>
          </a:prstGeom>
        </p:spPr>
      </p:pic>
      <p:pic>
        <p:nvPicPr>
          <p:cNvPr id="8" name="グラフィックス 7" descr="ブリーフケース 単色塗りつぶし">
            <a:extLst>
              <a:ext uri="{FF2B5EF4-FFF2-40B4-BE49-F238E27FC236}">
                <a16:creationId xmlns:a16="http://schemas.microsoft.com/office/drawing/2014/main" id="{8D49D77E-7F41-D6FF-B59E-7337E1C0F8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2317" y="2362665"/>
            <a:ext cx="914400" cy="914400"/>
          </a:xfrm>
          <a:prstGeom prst="rect">
            <a:avLst/>
          </a:prstGeom>
        </p:spPr>
      </p:pic>
      <p:sp>
        <p:nvSpPr>
          <p:cNvPr id="9" name="正方形/長方形 8">
            <a:extLst>
              <a:ext uri="{FF2B5EF4-FFF2-40B4-BE49-F238E27FC236}">
                <a16:creationId xmlns:a16="http://schemas.microsoft.com/office/drawing/2014/main" id="{2D3B337F-F80B-75A8-AC12-B08BEC023232}"/>
              </a:ext>
            </a:extLst>
          </p:cNvPr>
          <p:cNvSpPr/>
          <p:nvPr/>
        </p:nvSpPr>
        <p:spPr>
          <a:xfrm>
            <a:off x="980902" y="2362665"/>
            <a:ext cx="137723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5"/>
                </a:solidFill>
              </a:rPr>
              <a:t>持ち物</a:t>
            </a:r>
          </a:p>
        </p:txBody>
      </p:sp>
      <p:sp>
        <p:nvSpPr>
          <p:cNvPr id="10" name="正方形/長方形 9">
            <a:extLst>
              <a:ext uri="{FF2B5EF4-FFF2-40B4-BE49-F238E27FC236}">
                <a16:creationId xmlns:a16="http://schemas.microsoft.com/office/drawing/2014/main" id="{FD0D14FA-2ECA-5B5F-7414-F8EF71BB937F}"/>
              </a:ext>
            </a:extLst>
          </p:cNvPr>
          <p:cNvSpPr/>
          <p:nvPr/>
        </p:nvSpPr>
        <p:spPr>
          <a:xfrm>
            <a:off x="980902" y="4342706"/>
            <a:ext cx="137723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5"/>
                </a:solidFill>
              </a:rPr>
              <a:t>資料</a:t>
            </a:r>
          </a:p>
        </p:txBody>
      </p:sp>
      <p:sp>
        <p:nvSpPr>
          <p:cNvPr id="11" name="正方形/長方形 10">
            <a:extLst>
              <a:ext uri="{FF2B5EF4-FFF2-40B4-BE49-F238E27FC236}">
                <a16:creationId xmlns:a16="http://schemas.microsoft.com/office/drawing/2014/main" id="{EE692A7D-792F-581F-E0DA-7D46FC502D28}"/>
              </a:ext>
            </a:extLst>
          </p:cNvPr>
          <p:cNvSpPr/>
          <p:nvPr/>
        </p:nvSpPr>
        <p:spPr>
          <a:xfrm>
            <a:off x="2743200" y="2111205"/>
            <a:ext cx="138545" cy="1417320"/>
          </a:xfrm>
          <a:prstGeom prst="rect">
            <a:avLst/>
          </a:prstGeom>
          <a:gradFill flip="none" rotWithShape="1">
            <a:gsLst>
              <a:gs pos="0">
                <a:schemeClr val="accent5">
                  <a:lumMod val="20000"/>
                  <a:lumOff val="80000"/>
                </a:schemeClr>
              </a:gs>
              <a:gs pos="100000">
                <a:schemeClr val="accent5"/>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8F793C5-23D4-EC31-1F4C-BA003E8AA4B5}"/>
              </a:ext>
            </a:extLst>
          </p:cNvPr>
          <p:cNvSpPr txBox="1"/>
          <p:nvPr/>
        </p:nvSpPr>
        <p:spPr>
          <a:xfrm>
            <a:off x="3004793" y="2111205"/>
            <a:ext cx="7138447" cy="1403846"/>
          </a:xfrm>
          <a:prstGeom prst="rect">
            <a:avLst/>
          </a:prstGeom>
          <a:noFill/>
        </p:spPr>
        <p:txBody>
          <a:bodyPr wrap="square">
            <a:spAutoFit/>
          </a:bodyPr>
          <a:lstStyle/>
          <a:p>
            <a:pPr>
              <a:lnSpc>
                <a:spcPct val="120000"/>
              </a:lnSpc>
            </a:pPr>
            <a:r>
              <a:rPr lang="ja-JP" altLang="en-US" b="1" dirty="0">
                <a:solidFill>
                  <a:schemeClr val="tx1">
                    <a:lumMod val="75000"/>
                    <a:lumOff val="25000"/>
                  </a:schemeClr>
                </a:solidFill>
              </a:rPr>
              <a:t>・名刺</a:t>
            </a:r>
            <a:r>
              <a:rPr lang="ja-JP" altLang="en-US" sz="1400" dirty="0">
                <a:solidFill>
                  <a:schemeClr val="tx1">
                    <a:lumMod val="75000"/>
                    <a:lumOff val="25000"/>
                  </a:schemeClr>
                </a:solidFill>
              </a:rPr>
              <a:t>（予備も含め多めに）</a:t>
            </a:r>
          </a:p>
          <a:p>
            <a:pPr>
              <a:lnSpc>
                <a:spcPct val="120000"/>
              </a:lnSpc>
            </a:pPr>
            <a:r>
              <a:rPr lang="ja-JP" altLang="en-US" b="1" dirty="0">
                <a:solidFill>
                  <a:schemeClr val="tx1">
                    <a:lumMod val="75000"/>
                    <a:lumOff val="25000"/>
                  </a:schemeClr>
                </a:solidFill>
              </a:rPr>
              <a:t>・会社案内・パンフレット・リーフレット</a:t>
            </a:r>
          </a:p>
          <a:p>
            <a:pPr>
              <a:lnSpc>
                <a:spcPct val="120000"/>
              </a:lnSpc>
            </a:pPr>
            <a:r>
              <a:rPr lang="ja-JP" altLang="en-US" b="1" dirty="0">
                <a:solidFill>
                  <a:schemeClr val="tx1">
                    <a:lumMod val="75000"/>
                    <a:lumOff val="25000"/>
                  </a:schemeClr>
                </a:solidFill>
              </a:rPr>
              <a:t>・筆記用具、スケジュール帳、名刺入れ、地図</a:t>
            </a:r>
            <a:r>
              <a:rPr lang="ja-JP" altLang="en-US" sz="1400" dirty="0">
                <a:solidFill>
                  <a:schemeClr val="tx1">
                    <a:lumMod val="75000"/>
                    <a:lumOff val="25000"/>
                  </a:schemeClr>
                </a:solidFill>
              </a:rPr>
              <a:t>（オフライン用）</a:t>
            </a:r>
          </a:p>
          <a:p>
            <a:pPr>
              <a:lnSpc>
                <a:spcPct val="120000"/>
              </a:lnSpc>
            </a:pPr>
            <a:r>
              <a:rPr lang="ja-JP" altLang="en-US" b="1" dirty="0">
                <a:solidFill>
                  <a:schemeClr val="tx1">
                    <a:lumMod val="75000"/>
                    <a:lumOff val="25000"/>
                  </a:schemeClr>
                </a:solidFill>
              </a:rPr>
              <a:t>・モバイルバッテリー、予備の</a:t>
            </a:r>
            <a:r>
              <a:rPr lang="en-US" altLang="ja-JP" b="1" dirty="0">
                <a:solidFill>
                  <a:schemeClr val="tx1">
                    <a:lumMod val="75000"/>
                    <a:lumOff val="25000"/>
                  </a:schemeClr>
                </a:solidFill>
              </a:rPr>
              <a:t>USB</a:t>
            </a:r>
            <a:r>
              <a:rPr lang="ja-JP" altLang="en-US" b="1" dirty="0">
                <a:solidFill>
                  <a:schemeClr val="tx1">
                    <a:lumMod val="75000"/>
                    <a:lumOff val="25000"/>
                  </a:schemeClr>
                </a:solidFill>
              </a:rPr>
              <a:t>メモリ</a:t>
            </a:r>
          </a:p>
        </p:txBody>
      </p:sp>
      <p:sp>
        <p:nvSpPr>
          <p:cNvPr id="14" name="正方形/長方形 13">
            <a:extLst>
              <a:ext uri="{FF2B5EF4-FFF2-40B4-BE49-F238E27FC236}">
                <a16:creationId xmlns:a16="http://schemas.microsoft.com/office/drawing/2014/main" id="{1F321D9C-D9B5-57EB-0C88-7E07599AEFDA}"/>
              </a:ext>
            </a:extLst>
          </p:cNvPr>
          <p:cNvSpPr/>
          <p:nvPr/>
        </p:nvSpPr>
        <p:spPr>
          <a:xfrm>
            <a:off x="2743200" y="4068305"/>
            <a:ext cx="138545" cy="1417320"/>
          </a:xfrm>
          <a:prstGeom prst="rect">
            <a:avLst/>
          </a:prstGeom>
          <a:gradFill flip="none" rotWithShape="1">
            <a:gsLst>
              <a:gs pos="0">
                <a:schemeClr val="accent5">
                  <a:lumMod val="20000"/>
                  <a:lumOff val="80000"/>
                </a:schemeClr>
              </a:gs>
              <a:gs pos="100000">
                <a:schemeClr val="accent5"/>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9AD0399-9E36-5B90-5C00-B69DEF783DD7}"/>
              </a:ext>
            </a:extLst>
          </p:cNvPr>
          <p:cNvSpPr txBox="1"/>
          <p:nvPr/>
        </p:nvSpPr>
        <p:spPr>
          <a:xfrm>
            <a:off x="3004793" y="4254715"/>
            <a:ext cx="7138447" cy="1071447"/>
          </a:xfrm>
          <a:prstGeom prst="rect">
            <a:avLst/>
          </a:prstGeom>
          <a:noFill/>
        </p:spPr>
        <p:txBody>
          <a:bodyPr wrap="square">
            <a:spAutoFit/>
          </a:bodyPr>
          <a:lstStyle/>
          <a:p>
            <a:pPr>
              <a:lnSpc>
                <a:spcPct val="120000"/>
              </a:lnSpc>
            </a:pPr>
            <a:r>
              <a:rPr lang="ja-JP" altLang="en-US" b="1" dirty="0">
                <a:solidFill>
                  <a:schemeClr val="tx1">
                    <a:lumMod val="75000"/>
                    <a:lumOff val="25000"/>
                  </a:schemeClr>
                </a:solidFill>
              </a:rPr>
              <a:t>・提案書</a:t>
            </a:r>
            <a:r>
              <a:rPr lang="ja-JP" altLang="en-US" sz="1400" dirty="0">
                <a:solidFill>
                  <a:schemeClr val="tx1">
                    <a:lumMod val="75000"/>
                    <a:lumOff val="25000"/>
                  </a:schemeClr>
                </a:solidFill>
              </a:rPr>
              <a:t>（相手企業向けにカスタマイズ）</a:t>
            </a:r>
            <a:endParaRPr lang="ja-JP" altLang="en-US" dirty="0">
              <a:solidFill>
                <a:schemeClr val="tx1">
                  <a:lumMod val="75000"/>
                  <a:lumOff val="25000"/>
                </a:schemeClr>
              </a:solidFill>
            </a:endParaRPr>
          </a:p>
          <a:p>
            <a:pPr>
              <a:lnSpc>
                <a:spcPct val="120000"/>
              </a:lnSpc>
            </a:pPr>
            <a:r>
              <a:rPr lang="ja-JP" altLang="en-US" b="1" dirty="0">
                <a:solidFill>
                  <a:schemeClr val="tx1">
                    <a:lumMod val="75000"/>
                    <a:lumOff val="25000"/>
                  </a:schemeClr>
                </a:solidFill>
              </a:rPr>
              <a:t>・価格表、導入事例、</a:t>
            </a:r>
            <a:r>
              <a:rPr lang="en-US" altLang="ja-JP" b="1" dirty="0">
                <a:solidFill>
                  <a:schemeClr val="tx1">
                    <a:lumMod val="75000"/>
                    <a:lumOff val="25000"/>
                  </a:schemeClr>
                </a:solidFill>
              </a:rPr>
              <a:t>ROI</a:t>
            </a:r>
            <a:r>
              <a:rPr lang="ja-JP" altLang="en-US" b="1" dirty="0">
                <a:solidFill>
                  <a:schemeClr val="tx1">
                    <a:lumMod val="75000"/>
                    <a:lumOff val="25000"/>
                  </a:schemeClr>
                </a:solidFill>
              </a:rPr>
              <a:t>試算表、想定問答集</a:t>
            </a:r>
          </a:p>
          <a:p>
            <a:pPr>
              <a:lnSpc>
                <a:spcPct val="120000"/>
              </a:lnSpc>
            </a:pPr>
            <a:r>
              <a:rPr lang="ja-JP" altLang="en-US" b="1" dirty="0">
                <a:solidFill>
                  <a:schemeClr val="tx1">
                    <a:lumMod val="75000"/>
                    <a:lumOff val="25000"/>
                  </a:schemeClr>
                </a:solidFill>
              </a:rPr>
              <a:t>・トライアルプランの概要資料</a:t>
            </a:r>
          </a:p>
        </p:txBody>
      </p:sp>
      <p:sp>
        <p:nvSpPr>
          <p:cNvPr id="16" name="正方形/長方形 15">
            <a:extLst>
              <a:ext uri="{FF2B5EF4-FFF2-40B4-BE49-F238E27FC236}">
                <a16:creationId xmlns:a16="http://schemas.microsoft.com/office/drawing/2014/main" id="{C4F632F4-C138-108A-08EF-19F381AD74A1}"/>
              </a:ext>
            </a:extLst>
          </p:cNvPr>
          <p:cNvSpPr/>
          <p:nvPr/>
        </p:nvSpPr>
        <p:spPr>
          <a:xfrm>
            <a:off x="2126717" y="5946059"/>
            <a:ext cx="9262433" cy="706268"/>
          </a:xfrm>
          <a:prstGeom prst="rect">
            <a:avLst/>
          </a:prstGeom>
          <a:solidFill>
            <a:srgbClr val="00206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a:lnSpc>
                <a:spcPct val="120000"/>
              </a:lnSpc>
            </a:pPr>
            <a:r>
              <a:rPr kumimoji="1" lang="ja-JP" altLang="en-US" sz="1400" b="1" dirty="0">
                <a:solidFill>
                  <a:schemeClr val="tx1">
                    <a:lumMod val="75000"/>
                    <a:lumOff val="25000"/>
                  </a:schemeClr>
                </a:solidFill>
              </a:rPr>
              <a:t>紙資料だけでなく、タブレットやノート</a:t>
            </a:r>
            <a:r>
              <a:rPr kumimoji="1" lang="en-US" altLang="ja-JP" sz="1400" b="1" dirty="0">
                <a:solidFill>
                  <a:schemeClr val="tx1">
                    <a:lumMod val="75000"/>
                    <a:lumOff val="25000"/>
                  </a:schemeClr>
                </a:solidFill>
              </a:rPr>
              <a:t>PC</a:t>
            </a:r>
            <a:r>
              <a:rPr kumimoji="1" lang="ja-JP" altLang="en-US" sz="1400" b="1" dirty="0">
                <a:solidFill>
                  <a:schemeClr val="tx1">
                    <a:lumMod val="75000"/>
                    <a:lumOff val="25000"/>
                  </a:schemeClr>
                </a:solidFill>
              </a:rPr>
              <a:t>などを使った提示も準備し、複数パターンでの対応を</a:t>
            </a:r>
            <a:endParaRPr kumimoji="1" lang="en-US" altLang="ja-JP" sz="1400" b="1" dirty="0">
              <a:solidFill>
                <a:schemeClr val="tx1">
                  <a:lumMod val="75000"/>
                  <a:lumOff val="25000"/>
                </a:schemeClr>
              </a:solidFill>
            </a:endParaRPr>
          </a:p>
          <a:p>
            <a:pPr>
              <a:lnSpc>
                <a:spcPct val="120000"/>
              </a:lnSpc>
            </a:pPr>
            <a:r>
              <a:rPr kumimoji="1" lang="ja-JP" altLang="en-US" sz="1400" b="1" dirty="0">
                <a:solidFill>
                  <a:schemeClr val="tx1">
                    <a:lumMod val="75000"/>
                    <a:lumOff val="25000"/>
                  </a:schemeClr>
                </a:solidFill>
              </a:rPr>
              <a:t>考えておくと安心です。</a:t>
            </a:r>
            <a:endParaRPr kumimoji="1" lang="en-US" altLang="ja-JP" sz="1400" b="1" dirty="0">
              <a:solidFill>
                <a:schemeClr val="tx1">
                  <a:lumMod val="75000"/>
                  <a:lumOff val="25000"/>
                </a:schemeClr>
              </a:solidFill>
            </a:endParaRPr>
          </a:p>
        </p:txBody>
      </p:sp>
      <p:sp>
        <p:nvSpPr>
          <p:cNvPr id="17" name="正方形/長方形 16">
            <a:extLst>
              <a:ext uri="{FF2B5EF4-FFF2-40B4-BE49-F238E27FC236}">
                <a16:creationId xmlns:a16="http://schemas.microsoft.com/office/drawing/2014/main" id="{0EB94F85-8BA5-F572-EFE3-A01433D5C182}"/>
              </a:ext>
            </a:extLst>
          </p:cNvPr>
          <p:cNvSpPr/>
          <p:nvPr/>
        </p:nvSpPr>
        <p:spPr>
          <a:xfrm>
            <a:off x="1133302" y="838817"/>
            <a:ext cx="10255849"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kumimoji="1" lang="ja-JP" altLang="en-US" b="1" dirty="0">
                <a:solidFill>
                  <a:schemeClr val="tx1">
                    <a:lumMod val="75000"/>
                    <a:lumOff val="25000"/>
                  </a:schemeClr>
                </a:solidFill>
              </a:rPr>
              <a:t>いくら提案内容が素晴らしくても、現場で機材が動かなかったり資料が抜けていたら、</a:t>
            </a:r>
            <a:endParaRPr kumimoji="1" lang="en-US" altLang="ja-JP" b="1" dirty="0">
              <a:solidFill>
                <a:schemeClr val="tx1">
                  <a:lumMod val="75000"/>
                  <a:lumOff val="25000"/>
                </a:schemeClr>
              </a:solidFill>
            </a:endParaRPr>
          </a:p>
          <a:p>
            <a:pPr algn="ctr">
              <a:lnSpc>
                <a:spcPct val="120000"/>
              </a:lnSpc>
              <a:spcAft>
                <a:spcPts val="600"/>
              </a:spcAft>
            </a:pPr>
            <a:r>
              <a:rPr kumimoji="1" lang="ja-JP" altLang="en-US" b="1" dirty="0">
                <a:solidFill>
                  <a:schemeClr val="tx1">
                    <a:lumMod val="75000"/>
                    <a:lumOff val="25000"/>
                  </a:schemeClr>
                </a:solidFill>
              </a:rPr>
              <a:t>商談の信用は大きく下がってしまいます。以下の項目を事前に確認しておきましょう。</a:t>
            </a:r>
            <a:endParaRPr kumimoji="1" lang="en-US" altLang="ja-JP" b="1" dirty="0">
              <a:solidFill>
                <a:schemeClr val="tx1">
                  <a:lumMod val="75000"/>
                  <a:lumOff val="25000"/>
                </a:schemeClr>
              </a:solidFill>
            </a:endParaRPr>
          </a:p>
        </p:txBody>
      </p:sp>
      <p:sp>
        <p:nvSpPr>
          <p:cNvPr id="18" name="正方形/長方形 17">
            <a:extLst>
              <a:ext uri="{FF2B5EF4-FFF2-40B4-BE49-F238E27FC236}">
                <a16:creationId xmlns:a16="http://schemas.microsoft.com/office/drawing/2014/main" id="{7EAFC47B-9EA4-DF86-4D87-FBD6C9E09322}"/>
              </a:ext>
            </a:extLst>
          </p:cNvPr>
          <p:cNvSpPr/>
          <p:nvPr/>
        </p:nvSpPr>
        <p:spPr>
          <a:xfrm>
            <a:off x="980902" y="5952919"/>
            <a:ext cx="1145815" cy="70626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b="1" dirty="0">
                <a:solidFill>
                  <a:schemeClr val="bg1"/>
                </a:solidFill>
              </a:rPr>
              <a:t>POINT</a:t>
            </a:r>
          </a:p>
        </p:txBody>
      </p:sp>
    </p:spTree>
    <p:extLst>
      <p:ext uri="{BB962C8B-B14F-4D97-AF65-F5344CB8AC3E}">
        <p14:creationId xmlns:p14="http://schemas.microsoft.com/office/powerpoint/2010/main" val="353916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D7DFE90-D702-3DEF-1D41-B187F34D73DF}"/>
              </a:ext>
            </a:extLst>
          </p:cNvPr>
          <p:cNvSpPr/>
          <p:nvPr/>
        </p:nvSpPr>
        <p:spPr>
          <a:xfrm>
            <a:off x="0" y="-55418"/>
            <a:ext cx="12192000"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游ゴシック" panose="020B0400000000000000" pitchFamily="50" charset="-128"/>
              <a:buChar char="▍"/>
            </a:pPr>
            <a:r>
              <a:rPr lang="ja-JP" altLang="en-US" sz="1800" b="1" kern="0">
                <a:solidFill>
                  <a:srgbClr val="365F91"/>
                </a:solidFill>
                <a:effectLst/>
                <a:latin typeface="+mn-ea"/>
                <a:cs typeface="Times New Roman" panose="02020603050405020304" pitchFamily="18" charset="0"/>
              </a:rPr>
              <a:t>訪問時のマナー</a:t>
            </a:r>
            <a:endParaRPr lang="ja-JP" altLang="ja-JP" sz="1800" b="1" kern="0" dirty="0">
              <a:solidFill>
                <a:srgbClr val="365F91"/>
              </a:solidFill>
              <a:effectLst/>
              <a:latin typeface="+mn-ea"/>
              <a:cs typeface="Times New Roman" panose="02020603050405020304" pitchFamily="18" charset="0"/>
            </a:endParaRPr>
          </a:p>
        </p:txBody>
      </p:sp>
      <p:sp>
        <p:nvSpPr>
          <p:cNvPr id="3" name="正方形/長方形 2">
            <a:extLst>
              <a:ext uri="{FF2B5EF4-FFF2-40B4-BE49-F238E27FC236}">
                <a16:creationId xmlns:a16="http://schemas.microsoft.com/office/drawing/2014/main" id="{8E5B046A-E249-9BB3-4FAF-1F6E3B1388A0}"/>
              </a:ext>
            </a:extLst>
          </p:cNvPr>
          <p:cNvSpPr/>
          <p:nvPr/>
        </p:nvSpPr>
        <p:spPr>
          <a:xfrm>
            <a:off x="2126717" y="5946059"/>
            <a:ext cx="9262433" cy="706268"/>
          </a:xfrm>
          <a:prstGeom prst="rect">
            <a:avLst/>
          </a:prstGeom>
          <a:solidFill>
            <a:srgbClr val="00206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a:lnSpc>
                <a:spcPct val="120000"/>
              </a:lnSpc>
            </a:pPr>
            <a:r>
              <a:rPr kumimoji="1" lang="ja-JP" altLang="en-US" sz="1400" b="1" dirty="0">
                <a:solidFill>
                  <a:schemeClr val="tx1">
                    <a:lumMod val="75000"/>
                    <a:lumOff val="25000"/>
                  </a:schemeClr>
                </a:solidFill>
              </a:rPr>
              <a:t>小さな所作の積み重ねが、大きな信頼につながります。</a:t>
            </a:r>
            <a:endParaRPr kumimoji="1" lang="en-US" altLang="ja-JP" sz="1400" b="1" dirty="0">
              <a:solidFill>
                <a:schemeClr val="tx1">
                  <a:lumMod val="75000"/>
                  <a:lumOff val="25000"/>
                </a:schemeClr>
              </a:solidFill>
            </a:endParaRPr>
          </a:p>
        </p:txBody>
      </p:sp>
      <p:sp>
        <p:nvSpPr>
          <p:cNvPr id="4" name="正方形/長方形 3">
            <a:extLst>
              <a:ext uri="{FF2B5EF4-FFF2-40B4-BE49-F238E27FC236}">
                <a16:creationId xmlns:a16="http://schemas.microsoft.com/office/drawing/2014/main" id="{BF4F8346-620B-B8E5-DC7C-0AE3089AF366}"/>
              </a:ext>
            </a:extLst>
          </p:cNvPr>
          <p:cNvSpPr/>
          <p:nvPr/>
        </p:nvSpPr>
        <p:spPr>
          <a:xfrm>
            <a:off x="1133302" y="838817"/>
            <a:ext cx="10255849"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kumimoji="1" lang="ja-JP" altLang="en-US" b="1" dirty="0">
                <a:solidFill>
                  <a:schemeClr val="tx1">
                    <a:lumMod val="75000"/>
                    <a:lumOff val="25000"/>
                  </a:schemeClr>
                </a:solidFill>
              </a:rPr>
              <a:t>訪問営業では、提案内容だけでなく、営業担当者自身の態度や印象が判断材料になります。</a:t>
            </a:r>
            <a:endParaRPr kumimoji="1" lang="en-US" altLang="ja-JP" b="1" dirty="0">
              <a:solidFill>
                <a:schemeClr val="tx1">
                  <a:lumMod val="75000"/>
                  <a:lumOff val="25000"/>
                </a:schemeClr>
              </a:solidFill>
            </a:endParaRPr>
          </a:p>
          <a:p>
            <a:pPr algn="ctr">
              <a:lnSpc>
                <a:spcPct val="120000"/>
              </a:lnSpc>
              <a:spcAft>
                <a:spcPts val="600"/>
              </a:spcAft>
            </a:pPr>
            <a:r>
              <a:rPr kumimoji="1" lang="ja-JP" altLang="en-US" b="1" dirty="0">
                <a:solidFill>
                  <a:schemeClr val="tx1">
                    <a:lumMod val="75000"/>
                    <a:lumOff val="25000"/>
                  </a:schemeClr>
                </a:solidFill>
              </a:rPr>
              <a:t>最初の印象で信頼感が損なわれると、その後の提案も響きにくくなります。</a:t>
            </a:r>
            <a:endParaRPr kumimoji="1" lang="en-US" altLang="ja-JP" b="1" dirty="0">
              <a:solidFill>
                <a:schemeClr val="tx1">
                  <a:lumMod val="75000"/>
                  <a:lumOff val="25000"/>
                </a:schemeClr>
              </a:solidFill>
            </a:endParaRPr>
          </a:p>
        </p:txBody>
      </p:sp>
      <p:sp>
        <p:nvSpPr>
          <p:cNvPr id="5" name="正方形/長方形 4">
            <a:extLst>
              <a:ext uri="{FF2B5EF4-FFF2-40B4-BE49-F238E27FC236}">
                <a16:creationId xmlns:a16="http://schemas.microsoft.com/office/drawing/2014/main" id="{EE9895A7-764F-D209-B7C3-4E8D78C129E9}"/>
              </a:ext>
            </a:extLst>
          </p:cNvPr>
          <p:cNvSpPr/>
          <p:nvPr/>
        </p:nvSpPr>
        <p:spPr>
          <a:xfrm>
            <a:off x="980902" y="5952919"/>
            <a:ext cx="1145815" cy="70626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b="1" dirty="0">
                <a:solidFill>
                  <a:schemeClr val="bg1"/>
                </a:solidFill>
              </a:rPr>
              <a:t>POINT</a:t>
            </a:r>
          </a:p>
        </p:txBody>
      </p:sp>
      <p:grpSp>
        <p:nvGrpSpPr>
          <p:cNvPr id="6" name="グループ化 5">
            <a:extLst>
              <a:ext uri="{FF2B5EF4-FFF2-40B4-BE49-F238E27FC236}">
                <a16:creationId xmlns:a16="http://schemas.microsoft.com/office/drawing/2014/main" id="{85CFD46B-DF1D-1E67-3762-802A203A1E8A}"/>
              </a:ext>
            </a:extLst>
          </p:cNvPr>
          <p:cNvGrpSpPr/>
          <p:nvPr/>
        </p:nvGrpSpPr>
        <p:grpSpPr>
          <a:xfrm>
            <a:off x="980903" y="1914956"/>
            <a:ext cx="10408248" cy="3757420"/>
            <a:chOff x="416590" y="2528888"/>
            <a:chExt cx="11367423" cy="3851075"/>
          </a:xfrm>
        </p:grpSpPr>
        <p:sp>
          <p:nvSpPr>
            <p:cNvPr id="7" name="角丸四角形 5">
              <a:extLst>
                <a:ext uri="{FF2B5EF4-FFF2-40B4-BE49-F238E27FC236}">
                  <a16:creationId xmlns:a16="http://schemas.microsoft.com/office/drawing/2014/main" id="{3E406AA3-6729-F14C-F311-95E471ABECAA}"/>
                </a:ext>
              </a:extLst>
            </p:cNvPr>
            <p:cNvSpPr/>
            <p:nvPr/>
          </p:nvSpPr>
          <p:spPr>
            <a:xfrm>
              <a:off x="416590" y="2528888"/>
              <a:ext cx="3535355" cy="1764816"/>
            </a:xfrm>
            <a:prstGeom prst="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25999" rIns="72000" bIns="0" rtlCol="0" anchor="t"/>
            <a:lstStyle/>
            <a:p>
              <a:pPr algn="ctr">
                <a:spcBef>
                  <a:spcPts val="200"/>
                </a:spcBef>
              </a:pPr>
              <a:r>
                <a:rPr lang="ja-JP" altLang="en-US" sz="1600" b="1" dirty="0">
                  <a:solidFill>
                    <a:srgbClr val="002060"/>
                  </a:solidFill>
                  <a:latin typeface="Yu Gothic" panose="020B0400000000000000" pitchFamily="34" charset="-128"/>
                  <a:ea typeface="Yu Gothic" panose="020B0400000000000000" pitchFamily="34" charset="-128"/>
                  <a:sym typeface="Noto Sans Symbols"/>
                </a:rPr>
                <a:t>到着</a:t>
              </a:r>
              <a:endParaRPr lang="en-US" altLang="ja-JP" sz="1600" b="1" dirty="0">
                <a:solidFill>
                  <a:srgbClr val="002060"/>
                </a:solidFill>
                <a:latin typeface="Yu Gothic" panose="020B0400000000000000" pitchFamily="34" charset="-128"/>
                <a:ea typeface="Yu Gothic" panose="020B0400000000000000" pitchFamily="34" charset="-128"/>
                <a:sym typeface="Noto Sans Symbols"/>
              </a:endParaRPr>
            </a:p>
          </p:txBody>
        </p:sp>
        <p:sp>
          <p:nvSpPr>
            <p:cNvPr id="8" name="角丸四角形 6">
              <a:extLst>
                <a:ext uri="{FF2B5EF4-FFF2-40B4-BE49-F238E27FC236}">
                  <a16:creationId xmlns:a16="http://schemas.microsoft.com/office/drawing/2014/main" id="{5F148133-E988-2357-FAB9-8DB65A548213}"/>
                </a:ext>
              </a:extLst>
            </p:cNvPr>
            <p:cNvSpPr/>
            <p:nvPr/>
          </p:nvSpPr>
          <p:spPr>
            <a:xfrm>
              <a:off x="637647" y="3017636"/>
              <a:ext cx="3093241" cy="1093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spcBef>
                  <a:spcPts val="200"/>
                </a:spcBef>
              </a:pP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訪問時間は約</a:t>
              </a:r>
              <a:r>
                <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rPr>
                <a:t>5〜10</a:t>
              </a: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分前到着が理想</a:t>
              </a:r>
              <a:endPar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spcBef>
                  <a:spcPts val="200"/>
                </a:spcBef>
              </a:pP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（早すぎも迷惑）</a:t>
              </a:r>
            </a:p>
          </p:txBody>
        </p:sp>
        <p:sp>
          <p:nvSpPr>
            <p:cNvPr id="9" name="角丸四角形 7">
              <a:extLst>
                <a:ext uri="{FF2B5EF4-FFF2-40B4-BE49-F238E27FC236}">
                  <a16:creationId xmlns:a16="http://schemas.microsoft.com/office/drawing/2014/main" id="{75CC8618-9172-F5C9-E1D9-906DF6E71991}"/>
                </a:ext>
              </a:extLst>
            </p:cNvPr>
            <p:cNvSpPr/>
            <p:nvPr/>
          </p:nvSpPr>
          <p:spPr>
            <a:xfrm>
              <a:off x="8248658" y="4615147"/>
              <a:ext cx="3535355" cy="1764816"/>
            </a:xfrm>
            <a:prstGeom prst="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25999" rIns="72000" bIns="0" rtlCol="0" anchor="t"/>
            <a:lstStyle/>
            <a:p>
              <a:pPr algn="ctr">
                <a:spcBef>
                  <a:spcPts val="200"/>
                </a:spcBef>
              </a:pPr>
              <a:r>
                <a:rPr lang="ja-JP" altLang="en-US" sz="1600" b="1" dirty="0">
                  <a:solidFill>
                    <a:srgbClr val="002060"/>
                  </a:solidFill>
                  <a:latin typeface="Yu Gothic" panose="020B0400000000000000" pitchFamily="34" charset="-128"/>
                  <a:ea typeface="Yu Gothic" panose="020B0400000000000000" pitchFamily="34" charset="-128"/>
                  <a:sym typeface="Noto Sans Symbols"/>
                </a:rPr>
                <a:t>態度</a:t>
              </a:r>
              <a:endParaRPr lang="en-US" altLang="ja-JP" sz="1600" b="1" dirty="0">
                <a:solidFill>
                  <a:srgbClr val="002060"/>
                </a:solidFill>
                <a:latin typeface="Yu Gothic" panose="020B0400000000000000" pitchFamily="34" charset="-128"/>
                <a:ea typeface="Yu Gothic" panose="020B0400000000000000" pitchFamily="34" charset="-128"/>
                <a:sym typeface="Noto Sans Symbols"/>
              </a:endParaRPr>
            </a:p>
          </p:txBody>
        </p:sp>
        <p:sp>
          <p:nvSpPr>
            <p:cNvPr id="10" name="角丸四角形 8">
              <a:extLst>
                <a:ext uri="{FF2B5EF4-FFF2-40B4-BE49-F238E27FC236}">
                  <a16:creationId xmlns:a16="http://schemas.microsoft.com/office/drawing/2014/main" id="{12D61EF6-B83A-780D-7513-DE483F5A12AE}"/>
                </a:ext>
              </a:extLst>
            </p:cNvPr>
            <p:cNvSpPr/>
            <p:nvPr/>
          </p:nvSpPr>
          <p:spPr>
            <a:xfrm>
              <a:off x="8469715" y="5103895"/>
              <a:ext cx="3093241" cy="1093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spcBef>
                  <a:spcPts val="200"/>
                </a:spcBef>
              </a:pPr>
              <a:r>
                <a:rPr lang="ja-JP" altLang="en-US" sz="1200" b="1" dirty="0">
                  <a:solidFill>
                    <a:schemeClr val="tx1">
                      <a:lumMod val="75000"/>
                      <a:lumOff val="25000"/>
                    </a:schemeClr>
                  </a:solidFill>
                  <a:latin typeface="Century Gothic" panose="020B0502020202020204" pitchFamily="34" charset="0"/>
                  <a:ea typeface="Yu Gothic" panose="020B0400000000000000" pitchFamily="34" charset="-128"/>
                  <a:sym typeface="Noto Sans Symbols"/>
                </a:rPr>
                <a:t>訪問中は、適度なアイコンタクトと</a:t>
              </a:r>
              <a:endPar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sym typeface="Noto Sans Symbols"/>
              </a:endParaRPr>
            </a:p>
            <a:p>
              <a:pPr algn="ctr">
                <a:spcBef>
                  <a:spcPts val="200"/>
                </a:spcBef>
              </a:pPr>
              <a:r>
                <a:rPr lang="ja-JP" altLang="en-US" sz="1200" b="1" dirty="0">
                  <a:solidFill>
                    <a:schemeClr val="tx1">
                      <a:lumMod val="75000"/>
                      <a:lumOff val="25000"/>
                    </a:schemeClr>
                  </a:solidFill>
                  <a:latin typeface="Century Gothic" panose="020B0502020202020204" pitchFamily="34" charset="0"/>
                  <a:ea typeface="Yu Gothic" panose="020B0400000000000000" pitchFamily="34" charset="-128"/>
                  <a:sym typeface="Noto Sans Symbols"/>
                </a:rPr>
                <a:t>相づち、メモの取り方に注意する</a:t>
              </a:r>
            </a:p>
          </p:txBody>
        </p:sp>
        <p:sp>
          <p:nvSpPr>
            <p:cNvPr id="11" name="角丸四角形 9">
              <a:extLst>
                <a:ext uri="{FF2B5EF4-FFF2-40B4-BE49-F238E27FC236}">
                  <a16:creationId xmlns:a16="http://schemas.microsoft.com/office/drawing/2014/main" id="{0F14D8FD-7D3B-468F-E0E1-4C504FB7BDDC}"/>
                </a:ext>
              </a:extLst>
            </p:cNvPr>
            <p:cNvSpPr/>
            <p:nvPr/>
          </p:nvSpPr>
          <p:spPr>
            <a:xfrm>
              <a:off x="4332624" y="2528888"/>
              <a:ext cx="3535355" cy="1764816"/>
            </a:xfrm>
            <a:prstGeom prst="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25999" rIns="72000" bIns="0" rtlCol="0" anchor="t"/>
            <a:lstStyle/>
            <a:p>
              <a:pPr algn="ctr">
                <a:spcBef>
                  <a:spcPts val="200"/>
                </a:spcBef>
              </a:pPr>
              <a:r>
                <a:rPr lang="ja-JP" altLang="en-US" sz="1600" b="1" dirty="0">
                  <a:solidFill>
                    <a:srgbClr val="002060"/>
                  </a:solidFill>
                  <a:latin typeface="Yu Gothic" panose="020B0400000000000000" pitchFamily="34" charset="-128"/>
                  <a:ea typeface="Yu Gothic" panose="020B0400000000000000" pitchFamily="34" charset="-128"/>
                  <a:sym typeface="Noto Sans Symbols"/>
                </a:rPr>
                <a:t>服装</a:t>
              </a:r>
              <a:endParaRPr lang="en-US" altLang="ja-JP" sz="1600" b="1" dirty="0">
                <a:solidFill>
                  <a:srgbClr val="002060"/>
                </a:solidFill>
                <a:latin typeface="Yu Gothic" panose="020B0400000000000000" pitchFamily="34" charset="-128"/>
                <a:ea typeface="Yu Gothic" panose="020B0400000000000000" pitchFamily="34" charset="-128"/>
                <a:sym typeface="Noto Sans Symbols"/>
              </a:endParaRPr>
            </a:p>
          </p:txBody>
        </p:sp>
        <p:sp>
          <p:nvSpPr>
            <p:cNvPr id="12" name="角丸四角形 10">
              <a:extLst>
                <a:ext uri="{FF2B5EF4-FFF2-40B4-BE49-F238E27FC236}">
                  <a16:creationId xmlns:a16="http://schemas.microsoft.com/office/drawing/2014/main" id="{58DF5DB2-0551-6EA9-E28C-4A100D157D51}"/>
                </a:ext>
              </a:extLst>
            </p:cNvPr>
            <p:cNvSpPr/>
            <p:nvPr/>
          </p:nvSpPr>
          <p:spPr>
            <a:xfrm>
              <a:off x="4553681" y="3017636"/>
              <a:ext cx="3093241" cy="1093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spcBef>
                  <a:spcPts val="200"/>
                </a:spcBef>
              </a:pP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服装は清潔感があり、</a:t>
              </a:r>
              <a:r>
                <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rPr>
                <a:t>TPO</a:t>
              </a: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に応じた</a:t>
              </a:r>
              <a:endPar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spcBef>
                  <a:spcPts val="200"/>
                </a:spcBef>
              </a:pP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スーツスタイルを心がける</a:t>
              </a:r>
            </a:p>
          </p:txBody>
        </p:sp>
        <p:sp>
          <p:nvSpPr>
            <p:cNvPr id="13" name="角丸四角形 11">
              <a:extLst>
                <a:ext uri="{FF2B5EF4-FFF2-40B4-BE49-F238E27FC236}">
                  <a16:creationId xmlns:a16="http://schemas.microsoft.com/office/drawing/2014/main" id="{29D8EF0E-7CC2-6A80-EA1F-F584DB16DADA}"/>
                </a:ext>
              </a:extLst>
            </p:cNvPr>
            <p:cNvSpPr/>
            <p:nvPr/>
          </p:nvSpPr>
          <p:spPr>
            <a:xfrm>
              <a:off x="8248658" y="2528888"/>
              <a:ext cx="3535355" cy="1764816"/>
            </a:xfrm>
            <a:prstGeom prst="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25999" rIns="72000" bIns="0" rtlCol="0" anchor="t"/>
            <a:lstStyle/>
            <a:p>
              <a:pPr algn="ctr">
                <a:spcBef>
                  <a:spcPts val="200"/>
                </a:spcBef>
              </a:pPr>
              <a:r>
                <a:rPr lang="ja-JP" altLang="en-US" sz="1600" b="1" dirty="0">
                  <a:solidFill>
                    <a:srgbClr val="002060"/>
                  </a:solidFill>
                  <a:latin typeface="Yu Gothic" panose="020B0400000000000000" pitchFamily="34" charset="-128"/>
                  <a:ea typeface="Yu Gothic" panose="020B0400000000000000" pitchFamily="34" charset="-128"/>
                  <a:sym typeface="Noto Sans Symbols"/>
                </a:rPr>
                <a:t>身だしなみ</a:t>
              </a:r>
              <a:endParaRPr lang="en-US" altLang="ja-JP" sz="1600" b="1" dirty="0">
                <a:solidFill>
                  <a:srgbClr val="002060"/>
                </a:solidFill>
                <a:latin typeface="Yu Gothic" panose="020B0400000000000000" pitchFamily="34" charset="-128"/>
                <a:ea typeface="Yu Gothic" panose="020B0400000000000000" pitchFamily="34" charset="-128"/>
                <a:sym typeface="Noto Sans Symbols"/>
              </a:endParaRPr>
            </a:p>
          </p:txBody>
        </p:sp>
        <p:sp>
          <p:nvSpPr>
            <p:cNvPr id="14" name="角丸四角形 12">
              <a:extLst>
                <a:ext uri="{FF2B5EF4-FFF2-40B4-BE49-F238E27FC236}">
                  <a16:creationId xmlns:a16="http://schemas.microsoft.com/office/drawing/2014/main" id="{8A2FA3C3-6DC3-375B-DCE2-291C6F969F48}"/>
                </a:ext>
              </a:extLst>
            </p:cNvPr>
            <p:cNvSpPr/>
            <p:nvPr/>
          </p:nvSpPr>
          <p:spPr>
            <a:xfrm>
              <a:off x="8469715" y="3017636"/>
              <a:ext cx="3093241" cy="1093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spcBef>
                  <a:spcPts val="200"/>
                </a:spcBef>
              </a:pP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香水は控えめにし、身だしなみ</a:t>
              </a:r>
              <a:endPar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spcBef>
                  <a:spcPts val="200"/>
                </a:spcBef>
              </a:pP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全体で信頼感を演出する</a:t>
              </a:r>
            </a:p>
          </p:txBody>
        </p:sp>
        <p:sp>
          <p:nvSpPr>
            <p:cNvPr id="15" name="角丸四角形 13">
              <a:extLst>
                <a:ext uri="{FF2B5EF4-FFF2-40B4-BE49-F238E27FC236}">
                  <a16:creationId xmlns:a16="http://schemas.microsoft.com/office/drawing/2014/main" id="{8BE78B5B-D1E1-41E7-7790-BB55051A53E2}"/>
                </a:ext>
              </a:extLst>
            </p:cNvPr>
            <p:cNvSpPr/>
            <p:nvPr/>
          </p:nvSpPr>
          <p:spPr>
            <a:xfrm>
              <a:off x="416590" y="4612335"/>
              <a:ext cx="3535355" cy="1764816"/>
            </a:xfrm>
            <a:prstGeom prst="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25999" rIns="72000" bIns="0" rtlCol="0" anchor="t"/>
            <a:lstStyle/>
            <a:p>
              <a:pPr algn="ctr">
                <a:spcBef>
                  <a:spcPts val="200"/>
                </a:spcBef>
              </a:pPr>
              <a:r>
                <a:rPr lang="ja-JP" altLang="en-US" sz="1600" b="1" dirty="0">
                  <a:solidFill>
                    <a:srgbClr val="002060"/>
                  </a:solidFill>
                  <a:latin typeface="Yu Gothic" panose="020B0400000000000000" pitchFamily="34" charset="-128"/>
                  <a:ea typeface="Yu Gothic" panose="020B0400000000000000" pitchFamily="34" charset="-128"/>
                  <a:sym typeface="Noto Sans Symbols"/>
                </a:rPr>
                <a:t>挨拶</a:t>
              </a:r>
              <a:endParaRPr lang="en-US" altLang="ja-JP" sz="1600" b="1" dirty="0">
                <a:solidFill>
                  <a:srgbClr val="002060"/>
                </a:solidFill>
                <a:latin typeface="Yu Gothic" panose="020B0400000000000000" pitchFamily="34" charset="-128"/>
                <a:ea typeface="Yu Gothic" panose="020B0400000000000000" pitchFamily="34" charset="-128"/>
                <a:sym typeface="Noto Sans Symbols"/>
              </a:endParaRPr>
            </a:p>
          </p:txBody>
        </p:sp>
        <p:sp>
          <p:nvSpPr>
            <p:cNvPr id="16" name="角丸四角形 14">
              <a:extLst>
                <a:ext uri="{FF2B5EF4-FFF2-40B4-BE49-F238E27FC236}">
                  <a16:creationId xmlns:a16="http://schemas.microsoft.com/office/drawing/2014/main" id="{97D2EFC0-6A70-2D13-8492-715C6130AF0B}"/>
                </a:ext>
              </a:extLst>
            </p:cNvPr>
            <p:cNvSpPr/>
            <p:nvPr/>
          </p:nvSpPr>
          <p:spPr>
            <a:xfrm>
              <a:off x="637647" y="5101083"/>
              <a:ext cx="3093241" cy="1093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spcBef>
                  <a:spcPts val="200"/>
                </a:spcBef>
              </a:pP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受付での挨拶は「会社名」「訪問目</a:t>
              </a:r>
              <a:endPar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spcBef>
                  <a:spcPts val="200"/>
                </a:spcBef>
              </a:pP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的」「担当者名」を明確に伝える</a:t>
              </a:r>
            </a:p>
          </p:txBody>
        </p:sp>
        <p:sp>
          <p:nvSpPr>
            <p:cNvPr id="17" name="角丸四角形 15">
              <a:extLst>
                <a:ext uri="{FF2B5EF4-FFF2-40B4-BE49-F238E27FC236}">
                  <a16:creationId xmlns:a16="http://schemas.microsoft.com/office/drawing/2014/main" id="{F48524D5-C4C0-60AA-50E7-8907354C9EA8}"/>
                </a:ext>
              </a:extLst>
            </p:cNvPr>
            <p:cNvSpPr/>
            <p:nvPr/>
          </p:nvSpPr>
          <p:spPr>
            <a:xfrm>
              <a:off x="4332624" y="4613741"/>
              <a:ext cx="3535355" cy="1764816"/>
            </a:xfrm>
            <a:prstGeom prst="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25999" rIns="72000" bIns="0" rtlCol="0" anchor="t"/>
            <a:lstStyle/>
            <a:p>
              <a:pPr algn="ctr">
                <a:spcBef>
                  <a:spcPts val="200"/>
                </a:spcBef>
              </a:pPr>
              <a:r>
                <a:rPr lang="ja-JP" altLang="en-US" sz="1600" b="1" dirty="0">
                  <a:solidFill>
                    <a:srgbClr val="002060"/>
                  </a:solidFill>
                  <a:latin typeface="Yu Gothic" panose="020B0400000000000000" pitchFamily="34" charset="-128"/>
                  <a:ea typeface="Yu Gothic" panose="020B0400000000000000" pitchFamily="34" charset="-128"/>
                  <a:sym typeface="Noto Sans Symbols"/>
                </a:rPr>
                <a:t>名刺交換</a:t>
              </a:r>
              <a:endParaRPr lang="en-US" altLang="ja-JP" sz="1600" b="1" dirty="0">
                <a:solidFill>
                  <a:srgbClr val="002060"/>
                </a:solidFill>
                <a:latin typeface="Yu Gothic" panose="020B0400000000000000" pitchFamily="34" charset="-128"/>
                <a:ea typeface="Yu Gothic" panose="020B0400000000000000" pitchFamily="34" charset="-128"/>
                <a:sym typeface="Noto Sans Symbols"/>
              </a:endParaRPr>
            </a:p>
          </p:txBody>
        </p:sp>
        <p:sp>
          <p:nvSpPr>
            <p:cNvPr id="18" name="角丸四角形 16">
              <a:extLst>
                <a:ext uri="{FF2B5EF4-FFF2-40B4-BE49-F238E27FC236}">
                  <a16:creationId xmlns:a16="http://schemas.microsoft.com/office/drawing/2014/main" id="{3C40203B-36CC-EE3C-40E2-BA6075CCF706}"/>
                </a:ext>
              </a:extLst>
            </p:cNvPr>
            <p:cNvSpPr/>
            <p:nvPr/>
          </p:nvSpPr>
          <p:spPr>
            <a:xfrm>
              <a:off x="4553681" y="5101083"/>
              <a:ext cx="3093241" cy="1093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spcBef>
                  <a:spcPts val="200"/>
                </a:spcBef>
              </a:pP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名刺交換は両手で丁寧に行い、</a:t>
              </a:r>
              <a:endParaRPr lang="en-US" altLang="ja-JP" sz="12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spcBef>
                  <a:spcPts val="200"/>
                </a:spcBef>
              </a:pPr>
              <a:r>
                <a:rPr lang="ja-JP" altLang="en-US" sz="1200" b="1" dirty="0">
                  <a:solidFill>
                    <a:schemeClr val="tx1">
                      <a:lumMod val="75000"/>
                      <a:lumOff val="25000"/>
                    </a:schemeClr>
                  </a:solidFill>
                  <a:latin typeface="Yu Gothic" panose="020B0400000000000000" pitchFamily="34" charset="-128"/>
                  <a:ea typeface="Yu Gothic" panose="020B0400000000000000" pitchFamily="34" charset="-128"/>
                </a:rPr>
                <a:t>名刺の向きや高さにも配慮する</a:t>
              </a:r>
            </a:p>
          </p:txBody>
        </p:sp>
      </p:grpSp>
    </p:spTree>
    <p:extLst>
      <p:ext uri="{BB962C8B-B14F-4D97-AF65-F5344CB8AC3E}">
        <p14:creationId xmlns:p14="http://schemas.microsoft.com/office/powerpoint/2010/main" val="388467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CC806A8-ADEC-4B9D-ACBD-31BD8BA22CE9}"/>
              </a:ext>
            </a:extLst>
          </p:cNvPr>
          <p:cNvSpPr/>
          <p:nvPr/>
        </p:nvSpPr>
        <p:spPr>
          <a:xfrm>
            <a:off x="0" y="-55418"/>
            <a:ext cx="12192000"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游ゴシック" panose="020B0400000000000000" pitchFamily="50" charset="-128"/>
              <a:buChar char="▍"/>
            </a:pPr>
            <a:r>
              <a:rPr lang="ja-JP" altLang="en-US" sz="1800" b="1" kern="0" dirty="0">
                <a:solidFill>
                  <a:srgbClr val="365F91"/>
                </a:solidFill>
                <a:effectLst/>
                <a:latin typeface="+mn-ea"/>
                <a:cs typeface="Times New Roman" panose="02020603050405020304" pitchFamily="18" charset="0"/>
              </a:rPr>
              <a:t>商談の進め方（ヒアリング編）</a:t>
            </a:r>
            <a:endParaRPr lang="ja-JP" altLang="ja-JP" sz="1800" b="1" kern="0" dirty="0">
              <a:solidFill>
                <a:srgbClr val="365F91"/>
              </a:solidFill>
              <a:effectLst/>
              <a:latin typeface="+mn-ea"/>
              <a:cs typeface="Times New Roman" panose="02020603050405020304" pitchFamily="18" charset="0"/>
            </a:endParaRPr>
          </a:p>
        </p:txBody>
      </p:sp>
      <p:sp>
        <p:nvSpPr>
          <p:cNvPr id="3" name="正方形/長方形 2">
            <a:extLst>
              <a:ext uri="{FF2B5EF4-FFF2-40B4-BE49-F238E27FC236}">
                <a16:creationId xmlns:a16="http://schemas.microsoft.com/office/drawing/2014/main" id="{7B97C7AE-6771-9F3A-90EC-6F1E2C8E2B28}"/>
              </a:ext>
            </a:extLst>
          </p:cNvPr>
          <p:cNvSpPr/>
          <p:nvPr/>
        </p:nvSpPr>
        <p:spPr>
          <a:xfrm>
            <a:off x="1133302" y="838817"/>
            <a:ext cx="10255849"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kumimoji="1" lang="ja-JP" altLang="en-US" b="1" dirty="0">
                <a:solidFill>
                  <a:schemeClr val="tx1">
                    <a:lumMod val="75000"/>
                    <a:lumOff val="25000"/>
                  </a:schemeClr>
                </a:solidFill>
              </a:rPr>
              <a:t>商談において最も重要なのは、相手の課題や背景、期待値を深く理解することです。</a:t>
            </a:r>
            <a:endParaRPr kumimoji="1" lang="en-US" altLang="ja-JP" b="1" dirty="0">
              <a:solidFill>
                <a:schemeClr val="tx1">
                  <a:lumMod val="75000"/>
                  <a:lumOff val="25000"/>
                </a:schemeClr>
              </a:solidFill>
            </a:endParaRPr>
          </a:p>
          <a:p>
            <a:pPr algn="ctr">
              <a:lnSpc>
                <a:spcPct val="120000"/>
              </a:lnSpc>
              <a:spcAft>
                <a:spcPts val="600"/>
              </a:spcAft>
            </a:pPr>
            <a:r>
              <a:rPr kumimoji="1" lang="ja-JP" altLang="en-US" b="1" dirty="0">
                <a:solidFill>
                  <a:schemeClr val="tx1">
                    <a:lumMod val="75000"/>
                    <a:lumOff val="25000"/>
                  </a:schemeClr>
                </a:solidFill>
              </a:rPr>
              <a:t>この“ヒアリング”の質によって、その後の提案の的確さや成約率が大きく変わります。</a:t>
            </a:r>
            <a:endParaRPr kumimoji="1" lang="en-US" altLang="ja-JP" b="1" dirty="0">
              <a:solidFill>
                <a:schemeClr val="tx1">
                  <a:lumMod val="75000"/>
                  <a:lumOff val="25000"/>
                </a:schemeClr>
              </a:solidFill>
            </a:endParaRPr>
          </a:p>
        </p:txBody>
      </p:sp>
      <p:sp>
        <p:nvSpPr>
          <p:cNvPr id="6" name="正方形/長方形 5">
            <a:extLst>
              <a:ext uri="{FF2B5EF4-FFF2-40B4-BE49-F238E27FC236}">
                <a16:creationId xmlns:a16="http://schemas.microsoft.com/office/drawing/2014/main" id="{B0955F4C-600E-C3DD-3A8C-B3785BFAE23E}"/>
              </a:ext>
            </a:extLst>
          </p:cNvPr>
          <p:cNvSpPr/>
          <p:nvPr/>
        </p:nvSpPr>
        <p:spPr>
          <a:xfrm>
            <a:off x="2126717" y="5946059"/>
            <a:ext cx="9262433" cy="706268"/>
          </a:xfrm>
          <a:prstGeom prst="rect">
            <a:avLst/>
          </a:prstGeom>
          <a:solidFill>
            <a:srgbClr val="00206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a:lnSpc>
                <a:spcPct val="120000"/>
              </a:lnSpc>
            </a:pPr>
            <a:r>
              <a:rPr kumimoji="1" lang="ja-JP" altLang="en-US" sz="1400" b="1" dirty="0">
                <a:solidFill>
                  <a:schemeClr val="tx1">
                    <a:lumMod val="75000"/>
                    <a:lumOff val="25000"/>
                  </a:schemeClr>
                </a:solidFill>
              </a:rPr>
              <a:t>相手が「もっと話したくなる」よう、共感・うなずき・メモを活用してください。</a:t>
            </a:r>
            <a:endParaRPr kumimoji="1" lang="en-US" altLang="ja-JP" sz="1400" b="1" dirty="0">
              <a:solidFill>
                <a:schemeClr val="tx1">
                  <a:lumMod val="75000"/>
                  <a:lumOff val="25000"/>
                </a:schemeClr>
              </a:solidFill>
            </a:endParaRPr>
          </a:p>
        </p:txBody>
      </p:sp>
      <p:sp>
        <p:nvSpPr>
          <p:cNvPr id="7" name="正方形/長方形 6">
            <a:extLst>
              <a:ext uri="{FF2B5EF4-FFF2-40B4-BE49-F238E27FC236}">
                <a16:creationId xmlns:a16="http://schemas.microsoft.com/office/drawing/2014/main" id="{1E893191-58F2-7151-84C0-B9B276E4458F}"/>
              </a:ext>
            </a:extLst>
          </p:cNvPr>
          <p:cNvSpPr/>
          <p:nvPr/>
        </p:nvSpPr>
        <p:spPr>
          <a:xfrm>
            <a:off x="980902" y="5952919"/>
            <a:ext cx="1145815" cy="70626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b="1" dirty="0">
                <a:solidFill>
                  <a:schemeClr val="bg1"/>
                </a:solidFill>
              </a:rPr>
              <a:t>POINT</a:t>
            </a:r>
          </a:p>
        </p:txBody>
      </p:sp>
      <p:sp>
        <p:nvSpPr>
          <p:cNvPr id="8" name="正方形/長方形 7">
            <a:extLst>
              <a:ext uri="{FF2B5EF4-FFF2-40B4-BE49-F238E27FC236}">
                <a16:creationId xmlns:a16="http://schemas.microsoft.com/office/drawing/2014/main" id="{A8575E98-C4E0-31EA-5352-BF7061E9ED87}"/>
              </a:ext>
            </a:extLst>
          </p:cNvPr>
          <p:cNvSpPr/>
          <p:nvPr/>
        </p:nvSpPr>
        <p:spPr>
          <a:xfrm>
            <a:off x="980901" y="2474608"/>
            <a:ext cx="4587911"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ja-JP" sz="1800" b="1" dirty="0">
                <a:solidFill>
                  <a:schemeClr val="tx1">
                    <a:lumMod val="75000"/>
                    <a:lumOff val="25000"/>
                  </a:schemeClr>
                </a:solidFill>
                <a:effectLst/>
                <a:latin typeface="+mn-ea"/>
                <a:cs typeface="Times New Roman" panose="02020603050405020304" pitchFamily="18" charset="0"/>
              </a:rPr>
              <a:t>現在の業務フローは？</a:t>
            </a:r>
            <a:endParaRPr lang="en-US" altLang="ja-JP" sz="1800" b="1" dirty="0">
              <a:solidFill>
                <a:schemeClr val="tx1">
                  <a:lumMod val="75000"/>
                  <a:lumOff val="25000"/>
                </a:schemeClr>
              </a:solidFill>
              <a:effectLst/>
              <a:latin typeface="+mn-ea"/>
              <a:cs typeface="Times New Roman" panose="02020603050405020304" pitchFamily="18" charset="0"/>
            </a:endParaRPr>
          </a:p>
          <a:p>
            <a:pPr algn="ctr"/>
            <a:r>
              <a:rPr lang="ja-JP" altLang="ja-JP" sz="1800" b="1" dirty="0">
                <a:solidFill>
                  <a:schemeClr val="tx1">
                    <a:lumMod val="75000"/>
                    <a:lumOff val="25000"/>
                  </a:schemeClr>
                </a:solidFill>
                <a:effectLst/>
                <a:latin typeface="+mn-ea"/>
                <a:cs typeface="Times New Roman" panose="02020603050405020304" pitchFamily="18" charset="0"/>
              </a:rPr>
              <a:t>どのような課題があるか？</a:t>
            </a:r>
            <a:endParaRPr kumimoji="1" lang="ja-JP" altLang="en-US" b="1" dirty="0">
              <a:solidFill>
                <a:schemeClr val="tx1">
                  <a:lumMod val="75000"/>
                  <a:lumOff val="25000"/>
                </a:schemeClr>
              </a:solidFill>
              <a:latin typeface="+mn-ea"/>
            </a:endParaRPr>
          </a:p>
        </p:txBody>
      </p:sp>
      <p:sp>
        <p:nvSpPr>
          <p:cNvPr id="9" name="正方形/長方形 8">
            <a:extLst>
              <a:ext uri="{FF2B5EF4-FFF2-40B4-BE49-F238E27FC236}">
                <a16:creationId xmlns:a16="http://schemas.microsoft.com/office/drawing/2014/main" id="{573CBC59-B9C8-59F4-CAC6-E5B83501AAFC}"/>
              </a:ext>
            </a:extLst>
          </p:cNvPr>
          <p:cNvSpPr/>
          <p:nvPr/>
        </p:nvSpPr>
        <p:spPr>
          <a:xfrm>
            <a:off x="980901" y="3638833"/>
            <a:ext cx="4587911"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ja-JP" sz="1800" b="1" dirty="0">
                <a:solidFill>
                  <a:schemeClr val="tx1">
                    <a:lumMod val="75000"/>
                    <a:lumOff val="25000"/>
                  </a:schemeClr>
                </a:solidFill>
                <a:effectLst/>
                <a:latin typeface="+mn-ea"/>
                <a:cs typeface="Times New Roman" panose="02020603050405020304" pitchFamily="18" charset="0"/>
              </a:rPr>
              <a:t>現状の課題や困りごとは？</a:t>
            </a:r>
            <a:endParaRPr lang="en-US" altLang="ja-JP" sz="1800" b="1" dirty="0">
              <a:solidFill>
                <a:schemeClr val="tx1">
                  <a:lumMod val="75000"/>
                  <a:lumOff val="25000"/>
                </a:schemeClr>
              </a:solidFill>
              <a:effectLst/>
              <a:latin typeface="+mn-ea"/>
              <a:cs typeface="Times New Roman" panose="02020603050405020304" pitchFamily="18" charset="0"/>
            </a:endParaRPr>
          </a:p>
          <a:p>
            <a:pPr algn="ctr"/>
            <a:r>
              <a:rPr lang="ja-JP" altLang="ja-JP" sz="1800" b="1" dirty="0">
                <a:solidFill>
                  <a:schemeClr val="tx1">
                    <a:lumMod val="75000"/>
                    <a:lumOff val="25000"/>
                  </a:schemeClr>
                </a:solidFill>
                <a:effectLst/>
                <a:latin typeface="+mn-ea"/>
                <a:cs typeface="Times New Roman" panose="02020603050405020304" pitchFamily="18" charset="0"/>
              </a:rPr>
              <a:t>その背景は？</a:t>
            </a:r>
            <a:endParaRPr kumimoji="1" lang="ja-JP" altLang="en-US" b="1" dirty="0">
              <a:solidFill>
                <a:schemeClr val="tx1">
                  <a:lumMod val="75000"/>
                  <a:lumOff val="25000"/>
                </a:schemeClr>
              </a:solidFill>
              <a:latin typeface="+mn-ea"/>
            </a:endParaRPr>
          </a:p>
        </p:txBody>
      </p:sp>
      <p:sp>
        <p:nvSpPr>
          <p:cNvPr id="10" name="正方形/長方形 9">
            <a:extLst>
              <a:ext uri="{FF2B5EF4-FFF2-40B4-BE49-F238E27FC236}">
                <a16:creationId xmlns:a16="http://schemas.microsoft.com/office/drawing/2014/main" id="{EB5E34A1-5EAB-879E-ADBF-945B7100140A}"/>
              </a:ext>
            </a:extLst>
          </p:cNvPr>
          <p:cNvSpPr/>
          <p:nvPr/>
        </p:nvSpPr>
        <p:spPr>
          <a:xfrm>
            <a:off x="980901" y="4803059"/>
            <a:ext cx="4587911"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ja-JP" sz="1800" b="1" dirty="0">
                <a:solidFill>
                  <a:schemeClr val="tx1">
                    <a:lumMod val="75000"/>
                    <a:lumOff val="25000"/>
                  </a:schemeClr>
                </a:solidFill>
                <a:effectLst/>
                <a:latin typeface="+mn-ea"/>
                <a:cs typeface="Times New Roman" panose="02020603050405020304" pitchFamily="18" charset="0"/>
              </a:rPr>
              <a:t>導入検討の目的は？</a:t>
            </a:r>
            <a:endParaRPr lang="en-US" altLang="ja-JP" sz="1800" b="1" dirty="0">
              <a:solidFill>
                <a:schemeClr val="tx1">
                  <a:lumMod val="75000"/>
                  <a:lumOff val="25000"/>
                </a:schemeClr>
              </a:solidFill>
              <a:effectLst/>
              <a:latin typeface="+mn-ea"/>
              <a:cs typeface="Times New Roman" panose="02020603050405020304" pitchFamily="18" charset="0"/>
            </a:endParaRPr>
          </a:p>
          <a:p>
            <a:pPr algn="ctr"/>
            <a:r>
              <a:rPr lang="ja-JP" altLang="ja-JP" sz="1800" b="1" dirty="0">
                <a:solidFill>
                  <a:schemeClr val="tx1">
                    <a:lumMod val="75000"/>
                    <a:lumOff val="25000"/>
                  </a:schemeClr>
                </a:solidFill>
                <a:effectLst/>
                <a:latin typeface="+mn-ea"/>
                <a:cs typeface="Times New Roman" panose="02020603050405020304" pitchFamily="18" charset="0"/>
              </a:rPr>
              <a:t>（効率化？コスト削減？顧客満足？）</a:t>
            </a:r>
            <a:endParaRPr kumimoji="1" lang="ja-JP" altLang="en-US" b="1" dirty="0">
              <a:solidFill>
                <a:schemeClr val="tx1">
                  <a:lumMod val="75000"/>
                  <a:lumOff val="25000"/>
                </a:schemeClr>
              </a:solidFill>
              <a:latin typeface="+mn-ea"/>
            </a:endParaRPr>
          </a:p>
        </p:txBody>
      </p:sp>
      <p:sp>
        <p:nvSpPr>
          <p:cNvPr id="11" name="正方形/長方形 10">
            <a:extLst>
              <a:ext uri="{FF2B5EF4-FFF2-40B4-BE49-F238E27FC236}">
                <a16:creationId xmlns:a16="http://schemas.microsoft.com/office/drawing/2014/main" id="{F2D949DA-A8C4-5031-21F8-456D2215F45E}"/>
              </a:ext>
            </a:extLst>
          </p:cNvPr>
          <p:cNvSpPr/>
          <p:nvPr/>
        </p:nvSpPr>
        <p:spPr>
          <a:xfrm>
            <a:off x="6801239" y="2474608"/>
            <a:ext cx="4587911" cy="9144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ja-JP" sz="1800" b="1">
                <a:solidFill>
                  <a:schemeClr val="tx1">
                    <a:lumMod val="75000"/>
                    <a:lumOff val="25000"/>
                  </a:schemeClr>
                </a:solidFill>
                <a:effectLst/>
                <a:latin typeface="+mn-ea"/>
                <a:cs typeface="Times New Roman" panose="02020603050405020304" pitchFamily="18" charset="0"/>
              </a:rPr>
              <a:t>現状はなぜその状態なのか？</a:t>
            </a:r>
            <a:endParaRPr kumimoji="1" lang="ja-JP" altLang="en-US" b="1">
              <a:solidFill>
                <a:schemeClr val="tx1">
                  <a:lumMod val="75000"/>
                  <a:lumOff val="25000"/>
                </a:schemeClr>
              </a:solidFill>
              <a:latin typeface="+mn-ea"/>
            </a:endParaRPr>
          </a:p>
        </p:txBody>
      </p:sp>
      <p:sp>
        <p:nvSpPr>
          <p:cNvPr id="12" name="正方形/長方形 11">
            <a:extLst>
              <a:ext uri="{FF2B5EF4-FFF2-40B4-BE49-F238E27FC236}">
                <a16:creationId xmlns:a16="http://schemas.microsoft.com/office/drawing/2014/main" id="{D62513B9-197E-0524-65A0-ABA13BBEE0BD}"/>
              </a:ext>
            </a:extLst>
          </p:cNvPr>
          <p:cNvSpPr/>
          <p:nvPr/>
        </p:nvSpPr>
        <p:spPr>
          <a:xfrm>
            <a:off x="6801239" y="3638833"/>
            <a:ext cx="4587911" cy="9144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lumMod val="75000"/>
                    <a:lumOff val="25000"/>
                  </a:schemeClr>
                </a:solidFill>
                <a:latin typeface="+mn-ea"/>
              </a:rPr>
              <a:t>他部署との連携状況は？</a:t>
            </a:r>
            <a:endParaRPr kumimoji="1" lang="ja-JP" altLang="en-US" b="1" dirty="0">
              <a:solidFill>
                <a:schemeClr val="tx1">
                  <a:lumMod val="75000"/>
                  <a:lumOff val="25000"/>
                </a:schemeClr>
              </a:solidFill>
              <a:latin typeface="+mn-ea"/>
            </a:endParaRPr>
          </a:p>
        </p:txBody>
      </p:sp>
      <p:sp>
        <p:nvSpPr>
          <p:cNvPr id="13" name="正方形/長方形 12">
            <a:extLst>
              <a:ext uri="{FF2B5EF4-FFF2-40B4-BE49-F238E27FC236}">
                <a16:creationId xmlns:a16="http://schemas.microsoft.com/office/drawing/2014/main" id="{2383820C-258C-5837-7336-85F9457574E3}"/>
              </a:ext>
            </a:extLst>
          </p:cNvPr>
          <p:cNvSpPr/>
          <p:nvPr/>
        </p:nvSpPr>
        <p:spPr>
          <a:xfrm>
            <a:off x="6801239" y="4803059"/>
            <a:ext cx="4587911" cy="9144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75000"/>
                    <a:lumOff val="25000"/>
                  </a:schemeClr>
                </a:solidFill>
                <a:latin typeface="+mn-ea"/>
              </a:rPr>
              <a:t>導入の意思決定フローは？</a:t>
            </a:r>
            <a:endParaRPr kumimoji="1" lang="en-US" altLang="ja-JP" b="1" dirty="0">
              <a:solidFill>
                <a:schemeClr val="tx1">
                  <a:lumMod val="75000"/>
                  <a:lumOff val="25000"/>
                </a:schemeClr>
              </a:solidFill>
              <a:latin typeface="+mn-ea"/>
            </a:endParaRPr>
          </a:p>
          <a:p>
            <a:pPr algn="ctr"/>
            <a:r>
              <a:rPr kumimoji="1" lang="ja-JP" altLang="en-US" b="1" dirty="0">
                <a:solidFill>
                  <a:schemeClr val="tx1">
                    <a:lumMod val="75000"/>
                    <a:lumOff val="25000"/>
                  </a:schemeClr>
                </a:solidFill>
                <a:latin typeface="+mn-ea"/>
              </a:rPr>
              <a:t>誰が最終判断者か？</a:t>
            </a:r>
          </a:p>
        </p:txBody>
      </p:sp>
      <p:sp>
        <p:nvSpPr>
          <p:cNvPr id="14" name="正方形/長方形 13">
            <a:extLst>
              <a:ext uri="{FF2B5EF4-FFF2-40B4-BE49-F238E27FC236}">
                <a16:creationId xmlns:a16="http://schemas.microsoft.com/office/drawing/2014/main" id="{5AF0F844-0B48-1E3F-CC4E-0849D9CD0ACC}"/>
              </a:ext>
            </a:extLst>
          </p:cNvPr>
          <p:cNvSpPr/>
          <p:nvPr/>
        </p:nvSpPr>
        <p:spPr>
          <a:xfrm>
            <a:off x="980901" y="1885123"/>
            <a:ext cx="4587911" cy="5894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300" dirty="0">
                <a:solidFill>
                  <a:schemeClr val="tx1">
                    <a:lumMod val="75000"/>
                    <a:lumOff val="25000"/>
                  </a:schemeClr>
                </a:solidFill>
              </a:rPr>
              <a:t>基本質問</a:t>
            </a:r>
          </a:p>
        </p:txBody>
      </p:sp>
      <p:sp>
        <p:nvSpPr>
          <p:cNvPr id="15" name="正方形/長方形 14">
            <a:extLst>
              <a:ext uri="{FF2B5EF4-FFF2-40B4-BE49-F238E27FC236}">
                <a16:creationId xmlns:a16="http://schemas.microsoft.com/office/drawing/2014/main" id="{6D81211D-148F-D9CE-217F-D0922980B612}"/>
              </a:ext>
            </a:extLst>
          </p:cNvPr>
          <p:cNvSpPr/>
          <p:nvPr/>
        </p:nvSpPr>
        <p:spPr>
          <a:xfrm>
            <a:off x="6801238" y="1885123"/>
            <a:ext cx="4587911" cy="5894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300" dirty="0">
                <a:solidFill>
                  <a:schemeClr val="tx1">
                    <a:lumMod val="75000"/>
                    <a:lumOff val="25000"/>
                  </a:schemeClr>
                </a:solidFill>
              </a:rPr>
              <a:t>深堀り質問</a:t>
            </a:r>
          </a:p>
        </p:txBody>
      </p:sp>
      <p:cxnSp>
        <p:nvCxnSpPr>
          <p:cNvPr id="17" name="直線矢印コネクタ 16">
            <a:extLst>
              <a:ext uri="{FF2B5EF4-FFF2-40B4-BE49-F238E27FC236}">
                <a16:creationId xmlns:a16="http://schemas.microsoft.com/office/drawing/2014/main" id="{3B87D1C9-F74C-6EEF-F8B3-27CA28A3EC35}"/>
              </a:ext>
            </a:extLst>
          </p:cNvPr>
          <p:cNvCxnSpPr>
            <a:cxnSpLocks/>
            <a:stCxn id="8" idx="3"/>
            <a:endCxn id="11" idx="1"/>
          </p:cNvCxnSpPr>
          <p:nvPr/>
        </p:nvCxnSpPr>
        <p:spPr>
          <a:xfrm>
            <a:off x="5568812" y="2931808"/>
            <a:ext cx="1232427" cy="0"/>
          </a:xfrm>
          <a:prstGeom prst="straightConnector1">
            <a:avLst/>
          </a:prstGeom>
          <a:ln w="22225">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52B6F2D-F746-7E6A-2017-78F346E17649}"/>
              </a:ext>
            </a:extLst>
          </p:cNvPr>
          <p:cNvCxnSpPr>
            <a:cxnSpLocks/>
          </p:cNvCxnSpPr>
          <p:nvPr/>
        </p:nvCxnSpPr>
        <p:spPr>
          <a:xfrm>
            <a:off x="5568812" y="4096033"/>
            <a:ext cx="1232427" cy="0"/>
          </a:xfrm>
          <a:prstGeom prst="straightConnector1">
            <a:avLst/>
          </a:prstGeom>
          <a:ln w="22225">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871C831F-F946-1ADD-C6C5-E9379BEA630B}"/>
              </a:ext>
            </a:extLst>
          </p:cNvPr>
          <p:cNvCxnSpPr>
            <a:cxnSpLocks/>
          </p:cNvCxnSpPr>
          <p:nvPr/>
        </p:nvCxnSpPr>
        <p:spPr>
          <a:xfrm>
            <a:off x="5568812" y="5260258"/>
            <a:ext cx="1232427" cy="0"/>
          </a:xfrm>
          <a:prstGeom prst="straightConnector1">
            <a:avLst/>
          </a:prstGeom>
          <a:ln w="22225">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78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96D7256-D8FB-3DDE-D6A3-36449518E81A}"/>
              </a:ext>
            </a:extLst>
          </p:cNvPr>
          <p:cNvSpPr/>
          <p:nvPr/>
        </p:nvSpPr>
        <p:spPr>
          <a:xfrm>
            <a:off x="0" y="-55418"/>
            <a:ext cx="12192000"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游ゴシック" panose="020B0400000000000000" pitchFamily="50" charset="-128"/>
              <a:buChar char="▍"/>
            </a:pPr>
            <a:r>
              <a:rPr lang="ja-JP" altLang="en-US" sz="1800" b="1" kern="0" dirty="0">
                <a:solidFill>
                  <a:srgbClr val="365F91"/>
                </a:solidFill>
                <a:effectLst/>
                <a:latin typeface="+mn-ea"/>
                <a:cs typeface="Times New Roman" panose="02020603050405020304" pitchFamily="18" charset="0"/>
              </a:rPr>
              <a:t>商談の進め方（提案編）</a:t>
            </a:r>
            <a:endParaRPr lang="ja-JP" altLang="ja-JP" sz="1800" b="1" kern="0" dirty="0">
              <a:solidFill>
                <a:srgbClr val="365F91"/>
              </a:solidFill>
              <a:effectLst/>
              <a:latin typeface="+mn-ea"/>
              <a:cs typeface="Times New Roman" panose="02020603050405020304" pitchFamily="18" charset="0"/>
            </a:endParaRPr>
          </a:p>
        </p:txBody>
      </p:sp>
      <p:sp>
        <p:nvSpPr>
          <p:cNvPr id="3" name="正方形/長方形 2">
            <a:extLst>
              <a:ext uri="{FF2B5EF4-FFF2-40B4-BE49-F238E27FC236}">
                <a16:creationId xmlns:a16="http://schemas.microsoft.com/office/drawing/2014/main" id="{2602448E-AE72-180A-B1F2-6F365CF5DD22}"/>
              </a:ext>
            </a:extLst>
          </p:cNvPr>
          <p:cNvSpPr/>
          <p:nvPr/>
        </p:nvSpPr>
        <p:spPr>
          <a:xfrm>
            <a:off x="1133302" y="838817"/>
            <a:ext cx="10255849"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kumimoji="1" lang="ja-JP" altLang="en-US" b="1" dirty="0">
                <a:solidFill>
                  <a:schemeClr val="tx1">
                    <a:lumMod val="75000"/>
                    <a:lumOff val="25000"/>
                  </a:schemeClr>
                </a:solidFill>
              </a:rPr>
              <a:t>商談後半では、ヒアリングで得た情報を元に、具体的な提案を行います。ただし、ここで重要なの</a:t>
            </a:r>
            <a:endParaRPr kumimoji="1" lang="en-US" altLang="ja-JP" b="1" dirty="0">
              <a:solidFill>
                <a:schemeClr val="tx1">
                  <a:lumMod val="75000"/>
                  <a:lumOff val="25000"/>
                </a:schemeClr>
              </a:solidFill>
            </a:endParaRPr>
          </a:p>
          <a:p>
            <a:pPr algn="ctr">
              <a:lnSpc>
                <a:spcPct val="120000"/>
              </a:lnSpc>
              <a:spcAft>
                <a:spcPts val="600"/>
              </a:spcAft>
            </a:pPr>
            <a:r>
              <a:rPr kumimoji="1" lang="ja-JP" altLang="en-US" b="1" dirty="0">
                <a:solidFill>
                  <a:schemeClr val="tx1">
                    <a:lumMod val="75000"/>
                    <a:lumOff val="25000"/>
                  </a:schemeClr>
                </a:solidFill>
              </a:rPr>
              <a:t>は、自社の商品説明ではなく「相手の課題にどのように貢献できるか」に焦点を当てることです。</a:t>
            </a:r>
            <a:endParaRPr kumimoji="1" lang="en-US" altLang="ja-JP" b="1" dirty="0">
              <a:solidFill>
                <a:schemeClr val="tx1">
                  <a:lumMod val="75000"/>
                  <a:lumOff val="25000"/>
                </a:schemeClr>
              </a:solidFill>
            </a:endParaRPr>
          </a:p>
        </p:txBody>
      </p:sp>
      <p:grpSp>
        <p:nvGrpSpPr>
          <p:cNvPr id="4" name="グループ化 3">
            <a:extLst>
              <a:ext uri="{FF2B5EF4-FFF2-40B4-BE49-F238E27FC236}">
                <a16:creationId xmlns:a16="http://schemas.microsoft.com/office/drawing/2014/main" id="{DB01FC40-866C-DECE-54AC-B1611103F66A}"/>
              </a:ext>
            </a:extLst>
          </p:cNvPr>
          <p:cNvGrpSpPr/>
          <p:nvPr/>
        </p:nvGrpSpPr>
        <p:grpSpPr>
          <a:xfrm>
            <a:off x="9275682" y="3776188"/>
            <a:ext cx="2975207" cy="2975207"/>
            <a:chOff x="839416" y="2348880"/>
            <a:chExt cx="3960000" cy="3960000"/>
          </a:xfrm>
        </p:grpSpPr>
        <p:sp>
          <p:nvSpPr>
            <p:cNvPr id="6" name="楕円 5">
              <a:extLst>
                <a:ext uri="{FF2B5EF4-FFF2-40B4-BE49-F238E27FC236}">
                  <a16:creationId xmlns:a16="http://schemas.microsoft.com/office/drawing/2014/main" id="{796F73A9-AA85-047D-F32B-C9FDDEB31CF8}"/>
                </a:ext>
              </a:extLst>
            </p:cNvPr>
            <p:cNvSpPr/>
            <p:nvPr/>
          </p:nvSpPr>
          <p:spPr>
            <a:xfrm>
              <a:off x="839416" y="2348880"/>
              <a:ext cx="3960000" cy="3960000"/>
            </a:xfrm>
            <a:prstGeom prst="ellipse">
              <a:avLst/>
            </a:prstGeom>
            <a:solidFill>
              <a:srgbClr val="002060">
                <a:alpha val="30000"/>
              </a:srgbClr>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Aft>
                  <a:spcPts val="300"/>
                </a:spcAft>
              </a:pPr>
              <a:endParaRPr kumimoji="1" lang="ja-JP" altLang="en-US" dirty="0">
                <a:solidFill>
                  <a:schemeClr val="tx1"/>
                </a:solidFill>
              </a:endParaRPr>
            </a:p>
          </p:txBody>
        </p:sp>
        <p:sp>
          <p:nvSpPr>
            <p:cNvPr id="7" name="楕円 6">
              <a:extLst>
                <a:ext uri="{FF2B5EF4-FFF2-40B4-BE49-F238E27FC236}">
                  <a16:creationId xmlns:a16="http://schemas.microsoft.com/office/drawing/2014/main" id="{A38A9EE9-8053-B667-0884-38E4A9DBEBF4}"/>
                </a:ext>
              </a:extLst>
            </p:cNvPr>
            <p:cNvSpPr/>
            <p:nvPr/>
          </p:nvSpPr>
          <p:spPr>
            <a:xfrm>
              <a:off x="1235240" y="2744704"/>
              <a:ext cx="3168352" cy="3168352"/>
            </a:xfrm>
            <a:prstGeom prst="ellipse">
              <a:avLst/>
            </a:prstGeom>
            <a:solidFill>
              <a:schemeClr val="tx2">
                <a:lumMod val="20000"/>
                <a:lumOff val="80000"/>
                <a:alpha val="30000"/>
              </a:schemeClr>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Aft>
                  <a:spcPts val="300"/>
                </a:spcAft>
              </a:pPr>
              <a:endParaRPr kumimoji="1" lang="ja-JP" altLang="en-US" dirty="0">
                <a:solidFill>
                  <a:schemeClr val="tx1"/>
                </a:solidFill>
              </a:endParaRPr>
            </a:p>
          </p:txBody>
        </p:sp>
        <p:sp>
          <p:nvSpPr>
            <p:cNvPr id="8" name="楕円 7">
              <a:extLst>
                <a:ext uri="{FF2B5EF4-FFF2-40B4-BE49-F238E27FC236}">
                  <a16:creationId xmlns:a16="http://schemas.microsoft.com/office/drawing/2014/main" id="{192242F4-E476-1829-27B6-DE5A5355D26D}"/>
                </a:ext>
              </a:extLst>
            </p:cNvPr>
            <p:cNvSpPr/>
            <p:nvPr/>
          </p:nvSpPr>
          <p:spPr>
            <a:xfrm>
              <a:off x="1631416" y="3140880"/>
              <a:ext cx="2376000" cy="2376000"/>
            </a:xfrm>
            <a:prstGeom prst="ellipse">
              <a:avLst/>
            </a:prstGeom>
            <a:solidFill>
              <a:srgbClr val="002060"/>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300"/>
                </a:spcAft>
              </a:pPr>
              <a:r>
                <a:rPr kumimoji="1" lang="ja-JP" altLang="en-US" sz="1400" b="1" dirty="0">
                  <a:solidFill>
                    <a:schemeClr val="bg1"/>
                  </a:solidFill>
                </a:rPr>
                <a:t>“相手の中に</a:t>
              </a:r>
              <a:endParaRPr kumimoji="1" lang="en-US" altLang="ja-JP" sz="1400" b="1" dirty="0">
                <a:solidFill>
                  <a:schemeClr val="bg1"/>
                </a:solidFill>
              </a:endParaRPr>
            </a:p>
            <a:p>
              <a:pPr algn="ctr">
                <a:lnSpc>
                  <a:spcPct val="120000"/>
                </a:lnSpc>
                <a:spcAft>
                  <a:spcPts val="300"/>
                </a:spcAft>
              </a:pPr>
              <a:r>
                <a:rPr kumimoji="1" lang="ja-JP" altLang="en-US" sz="1400" b="1" dirty="0">
                  <a:solidFill>
                    <a:schemeClr val="bg1"/>
                  </a:solidFill>
                </a:rPr>
                <a:t>イメージが</a:t>
              </a:r>
              <a:endParaRPr kumimoji="1" lang="en-US" altLang="ja-JP" sz="1400" b="1" dirty="0">
                <a:solidFill>
                  <a:schemeClr val="bg1"/>
                </a:solidFill>
              </a:endParaRPr>
            </a:p>
            <a:p>
              <a:pPr algn="ctr">
                <a:lnSpc>
                  <a:spcPct val="120000"/>
                </a:lnSpc>
                <a:spcAft>
                  <a:spcPts val="300"/>
                </a:spcAft>
              </a:pPr>
              <a:r>
                <a:rPr kumimoji="1" lang="ja-JP" altLang="en-US" sz="1400" b="1" dirty="0">
                  <a:solidFill>
                    <a:schemeClr val="bg1"/>
                  </a:solidFill>
                </a:rPr>
                <a:t>描かれる”状態を</a:t>
              </a:r>
              <a:endParaRPr kumimoji="1" lang="en-US" altLang="ja-JP" sz="1400" b="1" dirty="0">
                <a:solidFill>
                  <a:schemeClr val="bg1"/>
                </a:solidFill>
              </a:endParaRPr>
            </a:p>
            <a:p>
              <a:pPr algn="ctr">
                <a:lnSpc>
                  <a:spcPct val="120000"/>
                </a:lnSpc>
                <a:spcAft>
                  <a:spcPts val="300"/>
                </a:spcAft>
              </a:pPr>
              <a:r>
                <a:rPr kumimoji="1" lang="ja-JP" altLang="en-US" sz="1400" b="1" dirty="0">
                  <a:solidFill>
                    <a:schemeClr val="bg1"/>
                  </a:solidFill>
                </a:rPr>
                <a:t>目指す</a:t>
              </a:r>
            </a:p>
          </p:txBody>
        </p:sp>
      </p:grpSp>
      <p:sp>
        <p:nvSpPr>
          <p:cNvPr id="9" name="矢印: 五方向 8">
            <a:extLst>
              <a:ext uri="{FF2B5EF4-FFF2-40B4-BE49-F238E27FC236}">
                <a16:creationId xmlns:a16="http://schemas.microsoft.com/office/drawing/2014/main" id="{F1DF1A41-A2CA-CB86-5A64-726C5E034A34}"/>
              </a:ext>
            </a:extLst>
          </p:cNvPr>
          <p:cNvSpPr/>
          <p:nvPr/>
        </p:nvSpPr>
        <p:spPr>
          <a:xfrm>
            <a:off x="0" y="4560150"/>
            <a:ext cx="9480376" cy="1692278"/>
          </a:xfrm>
          <a:prstGeom prst="homePlate">
            <a:avLst>
              <a:gd name="adj" fmla="val 36056"/>
            </a:avLst>
          </a:prstGeom>
          <a:solidFill>
            <a:schemeClr val="bg1">
              <a:lumMod val="95000"/>
            </a:schemeClr>
          </a:solidFill>
          <a:ln w="3810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gn="l">
              <a:lnSpc>
                <a:spcPct val="120000"/>
              </a:lnSpc>
              <a:spcAft>
                <a:spcPts val="300"/>
              </a:spcAft>
            </a:pP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3346D417-AEBE-10F1-9F4F-2320597E87AB}"/>
              </a:ext>
            </a:extLst>
          </p:cNvPr>
          <p:cNvSpPr/>
          <p:nvPr/>
        </p:nvSpPr>
        <p:spPr>
          <a:xfrm>
            <a:off x="0" y="460134"/>
            <a:ext cx="12192000" cy="1037564"/>
          </a:xfrm>
          <a:prstGeom prst="rect">
            <a:avLst/>
          </a:prstGeom>
          <a:no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lnSpc>
                <a:spcPct val="120000"/>
              </a:lnSpc>
              <a:spcAft>
                <a:spcPts val="300"/>
              </a:spcAft>
            </a:pPr>
            <a:endParaRPr kumimoji="1" lang="ja-JP" altLang="en-US" sz="2400" dirty="0">
              <a:solidFill>
                <a:schemeClr val="tx1"/>
              </a:solidFill>
            </a:endParaRPr>
          </a:p>
        </p:txBody>
      </p:sp>
      <p:sp>
        <p:nvSpPr>
          <p:cNvPr id="12" name="正方形/長方形 11">
            <a:extLst>
              <a:ext uri="{FF2B5EF4-FFF2-40B4-BE49-F238E27FC236}">
                <a16:creationId xmlns:a16="http://schemas.microsoft.com/office/drawing/2014/main" id="{BCB702A7-2D67-05B2-4C04-815D64798BBA}"/>
              </a:ext>
            </a:extLst>
          </p:cNvPr>
          <p:cNvSpPr/>
          <p:nvPr/>
        </p:nvSpPr>
        <p:spPr>
          <a:xfrm>
            <a:off x="0" y="2027105"/>
            <a:ext cx="12192000" cy="1692278"/>
          </a:xfrm>
          <a:prstGeom prst="rect">
            <a:avLst/>
          </a:prstGeom>
          <a:solidFill>
            <a:schemeClr val="bg1">
              <a:lumMod val="95000"/>
            </a:schemeClr>
          </a:solidFill>
          <a:ln w="3810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Aft>
                <a:spcPts val="300"/>
              </a:spcAft>
            </a:pP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A77481B9-679E-B060-5FA4-4EF56D7C465C}"/>
              </a:ext>
            </a:extLst>
          </p:cNvPr>
          <p:cNvSpPr/>
          <p:nvPr/>
        </p:nvSpPr>
        <p:spPr>
          <a:xfrm>
            <a:off x="335901" y="2576142"/>
            <a:ext cx="2979932" cy="773456"/>
          </a:xfrm>
          <a:prstGeom prst="rect">
            <a:avLst/>
          </a:prstGeom>
          <a:noFill/>
          <a:ln w="952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spAutoFit/>
          </a:bodyPr>
          <a:lstStyle/>
          <a:p>
            <a:pPr algn="l">
              <a:lnSpc>
                <a:spcPct val="120000"/>
              </a:lnSpc>
              <a:spcAft>
                <a:spcPts val="300"/>
              </a:spcAft>
            </a:pPr>
            <a:r>
              <a:rPr kumimoji="1" lang="ja-JP" altLang="en-US" sz="1600" b="1" dirty="0">
                <a:solidFill>
                  <a:schemeClr val="tx1">
                    <a:lumMod val="75000"/>
                    <a:lumOff val="25000"/>
                  </a:schemeClr>
                </a:solidFill>
              </a:rPr>
              <a:t>相手の課題に対して、</a:t>
            </a:r>
            <a:endParaRPr kumimoji="1" lang="en-US" altLang="ja-JP" sz="1600" b="1" dirty="0">
              <a:solidFill>
                <a:schemeClr val="tx1">
                  <a:lumMod val="75000"/>
                  <a:lumOff val="25000"/>
                </a:schemeClr>
              </a:solidFill>
            </a:endParaRPr>
          </a:p>
          <a:p>
            <a:pPr algn="l">
              <a:lnSpc>
                <a:spcPct val="120000"/>
              </a:lnSpc>
              <a:spcAft>
                <a:spcPts val="300"/>
              </a:spcAft>
            </a:pPr>
            <a:r>
              <a:rPr kumimoji="1" lang="ja-JP" altLang="en-US" sz="1600" b="1" dirty="0">
                <a:solidFill>
                  <a:schemeClr val="tx1">
                    <a:lumMod val="75000"/>
                    <a:lumOff val="25000"/>
                  </a:schemeClr>
                </a:solidFill>
              </a:rPr>
              <a:t>どのように解決できるか明示</a:t>
            </a:r>
            <a:endParaRPr kumimoji="1" lang="ja-JP" altLang="en-US" sz="1200" b="1" dirty="0">
              <a:solidFill>
                <a:schemeClr val="tx1">
                  <a:lumMod val="75000"/>
                  <a:lumOff val="25000"/>
                </a:schemeClr>
              </a:solidFill>
            </a:endParaRPr>
          </a:p>
        </p:txBody>
      </p:sp>
      <p:sp>
        <p:nvSpPr>
          <p:cNvPr id="14" name="正方形/長方形 13">
            <a:extLst>
              <a:ext uri="{FF2B5EF4-FFF2-40B4-BE49-F238E27FC236}">
                <a16:creationId xmlns:a16="http://schemas.microsoft.com/office/drawing/2014/main" id="{AFE8C63B-087F-8D03-8BDE-FA7DD9F8F84E}"/>
              </a:ext>
            </a:extLst>
          </p:cNvPr>
          <p:cNvSpPr/>
          <p:nvPr/>
        </p:nvSpPr>
        <p:spPr>
          <a:xfrm>
            <a:off x="1196675" y="5117406"/>
            <a:ext cx="2979932" cy="734240"/>
          </a:xfrm>
          <a:prstGeom prst="rect">
            <a:avLst/>
          </a:prstGeom>
          <a:noFill/>
          <a:ln w="952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spAutoFit/>
          </a:bodyPr>
          <a:lstStyle/>
          <a:p>
            <a:pPr algn="l">
              <a:lnSpc>
                <a:spcPct val="120000"/>
              </a:lnSpc>
              <a:spcAft>
                <a:spcPts val="300"/>
              </a:spcAft>
            </a:pPr>
            <a:r>
              <a:rPr kumimoji="1" lang="ja-JP" altLang="en-US" sz="1600" b="1" dirty="0">
                <a:solidFill>
                  <a:schemeClr val="tx1">
                    <a:lumMod val="75000"/>
                    <a:lumOff val="25000"/>
                  </a:schemeClr>
                </a:solidFill>
              </a:rPr>
              <a:t>導入後のイメージを相手が持てるよう、資料やデモを活用</a:t>
            </a:r>
            <a:endParaRPr kumimoji="1" lang="ja-JP" altLang="en-US" sz="1200" b="1" dirty="0">
              <a:solidFill>
                <a:schemeClr val="tx1">
                  <a:lumMod val="75000"/>
                  <a:lumOff val="25000"/>
                </a:schemeClr>
              </a:solidFill>
            </a:endParaRPr>
          </a:p>
        </p:txBody>
      </p:sp>
      <p:sp>
        <p:nvSpPr>
          <p:cNvPr id="15" name="正方形/長方形 14">
            <a:extLst>
              <a:ext uri="{FF2B5EF4-FFF2-40B4-BE49-F238E27FC236}">
                <a16:creationId xmlns:a16="http://schemas.microsoft.com/office/drawing/2014/main" id="{75646DC1-E9AF-D2E4-92E0-96614C9BCCC1}"/>
              </a:ext>
            </a:extLst>
          </p:cNvPr>
          <p:cNvSpPr/>
          <p:nvPr/>
        </p:nvSpPr>
        <p:spPr>
          <a:xfrm>
            <a:off x="8880270" y="2576142"/>
            <a:ext cx="2979932" cy="1003394"/>
          </a:xfrm>
          <a:prstGeom prst="rect">
            <a:avLst/>
          </a:prstGeom>
          <a:noFill/>
          <a:ln w="952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spAutoFit/>
          </a:bodyPr>
          <a:lstStyle/>
          <a:p>
            <a:pPr algn="l">
              <a:lnSpc>
                <a:spcPct val="120000"/>
              </a:lnSpc>
              <a:spcAft>
                <a:spcPts val="300"/>
              </a:spcAft>
            </a:pPr>
            <a:r>
              <a:rPr kumimoji="1" lang="ja-JP" altLang="en-US" sz="1600" b="1" dirty="0">
                <a:solidFill>
                  <a:schemeClr val="tx1">
                    <a:lumMod val="75000"/>
                    <a:lumOff val="25000"/>
                  </a:schemeClr>
                </a:solidFill>
              </a:rPr>
              <a:t>コスト対効果や定量的なメリットを提示</a:t>
            </a:r>
            <a:endParaRPr kumimoji="1" lang="en-US" altLang="ja-JP" sz="1600" b="1" dirty="0">
              <a:solidFill>
                <a:schemeClr val="tx1">
                  <a:lumMod val="75000"/>
                  <a:lumOff val="25000"/>
                </a:schemeClr>
              </a:solidFill>
            </a:endParaRPr>
          </a:p>
          <a:p>
            <a:pPr algn="l">
              <a:lnSpc>
                <a:spcPct val="120000"/>
              </a:lnSpc>
              <a:spcAft>
                <a:spcPts val="300"/>
              </a:spcAft>
            </a:pPr>
            <a:r>
              <a:rPr kumimoji="1" lang="ja-JP" altLang="en-US" sz="1200" b="1" dirty="0">
                <a:solidFill>
                  <a:schemeClr val="tx1">
                    <a:lumMod val="75000"/>
                    <a:lumOff val="25000"/>
                  </a:schemeClr>
                </a:solidFill>
              </a:rPr>
              <a:t>（例：業務時間</a:t>
            </a:r>
            <a:r>
              <a:rPr kumimoji="1" lang="en-US" altLang="ja-JP" sz="1200" b="1" dirty="0">
                <a:solidFill>
                  <a:schemeClr val="tx1">
                    <a:lumMod val="75000"/>
                    <a:lumOff val="25000"/>
                  </a:schemeClr>
                </a:solidFill>
              </a:rPr>
              <a:t>30</a:t>
            </a:r>
            <a:r>
              <a:rPr kumimoji="1" lang="ja-JP" altLang="en-US" sz="1200" b="1" dirty="0">
                <a:solidFill>
                  <a:schemeClr val="tx1">
                    <a:lumMod val="75000"/>
                    <a:lumOff val="25000"/>
                  </a:schemeClr>
                </a:solidFill>
              </a:rPr>
              <a:t>％削減）</a:t>
            </a:r>
          </a:p>
        </p:txBody>
      </p:sp>
      <p:sp>
        <p:nvSpPr>
          <p:cNvPr id="16" name="正方形/長方形 15">
            <a:extLst>
              <a:ext uri="{FF2B5EF4-FFF2-40B4-BE49-F238E27FC236}">
                <a16:creationId xmlns:a16="http://schemas.microsoft.com/office/drawing/2014/main" id="{27B50EB7-213C-73E5-5EBB-6F9B27A2E869}"/>
              </a:ext>
            </a:extLst>
          </p:cNvPr>
          <p:cNvSpPr/>
          <p:nvPr/>
        </p:nvSpPr>
        <p:spPr>
          <a:xfrm>
            <a:off x="4608085" y="2576142"/>
            <a:ext cx="2979932" cy="734240"/>
          </a:xfrm>
          <a:prstGeom prst="rect">
            <a:avLst/>
          </a:prstGeom>
          <a:noFill/>
          <a:ln w="952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spAutoFit/>
          </a:bodyPr>
          <a:lstStyle/>
          <a:p>
            <a:pPr algn="l">
              <a:lnSpc>
                <a:spcPct val="120000"/>
              </a:lnSpc>
              <a:spcAft>
                <a:spcPts val="300"/>
              </a:spcAft>
            </a:pPr>
            <a:r>
              <a:rPr kumimoji="1" lang="ja-JP" altLang="en-US" sz="1600" b="1" dirty="0">
                <a:solidFill>
                  <a:schemeClr val="tx1">
                    <a:lumMod val="75000"/>
                    <a:lumOff val="25000"/>
                  </a:schemeClr>
                </a:solidFill>
              </a:rPr>
              <a:t>過去の成功事例や業界事例を交えて具体的に説明</a:t>
            </a:r>
            <a:endParaRPr kumimoji="1" lang="ja-JP" altLang="en-US" sz="1200" b="1" dirty="0">
              <a:solidFill>
                <a:schemeClr val="tx1">
                  <a:lumMod val="75000"/>
                  <a:lumOff val="25000"/>
                </a:schemeClr>
              </a:solidFill>
            </a:endParaRPr>
          </a:p>
        </p:txBody>
      </p:sp>
      <p:sp>
        <p:nvSpPr>
          <p:cNvPr id="17" name="正方形/長方形 16">
            <a:extLst>
              <a:ext uri="{FF2B5EF4-FFF2-40B4-BE49-F238E27FC236}">
                <a16:creationId xmlns:a16="http://schemas.microsoft.com/office/drawing/2014/main" id="{810E0DDE-4E82-01E0-0083-BB7464920455}"/>
              </a:ext>
            </a:extLst>
          </p:cNvPr>
          <p:cNvSpPr/>
          <p:nvPr/>
        </p:nvSpPr>
        <p:spPr>
          <a:xfrm>
            <a:off x="5591944" y="5117406"/>
            <a:ext cx="2979932" cy="964177"/>
          </a:xfrm>
          <a:prstGeom prst="rect">
            <a:avLst/>
          </a:prstGeom>
          <a:noFill/>
          <a:ln w="952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spAutoFit/>
          </a:bodyPr>
          <a:lstStyle/>
          <a:p>
            <a:pPr algn="l">
              <a:lnSpc>
                <a:spcPct val="120000"/>
              </a:lnSpc>
              <a:spcAft>
                <a:spcPts val="300"/>
              </a:spcAft>
            </a:pPr>
            <a:r>
              <a:rPr kumimoji="1" lang="ja-JP" altLang="en-US" sz="1600" b="1" dirty="0">
                <a:solidFill>
                  <a:schemeClr val="tx1">
                    <a:lumMod val="75000"/>
                    <a:lumOff val="25000"/>
                  </a:schemeClr>
                </a:solidFill>
              </a:rPr>
              <a:t>「次に進むためのステップ」を明確にする</a:t>
            </a:r>
            <a:r>
              <a:rPr kumimoji="1" lang="ja-JP" altLang="en-US" sz="1100" b="1" dirty="0">
                <a:solidFill>
                  <a:schemeClr val="tx1">
                    <a:lumMod val="75000"/>
                    <a:lumOff val="25000"/>
                  </a:schemeClr>
                </a:solidFill>
              </a:rPr>
              <a:t>（例：トライアル導入、社内検討依頼、次回打合せ）</a:t>
            </a:r>
            <a:endParaRPr kumimoji="1" lang="ja-JP" altLang="en-US" sz="1200" b="1" dirty="0">
              <a:solidFill>
                <a:schemeClr val="tx1">
                  <a:lumMod val="75000"/>
                  <a:lumOff val="25000"/>
                </a:schemeClr>
              </a:solidFill>
            </a:endParaRPr>
          </a:p>
        </p:txBody>
      </p:sp>
      <p:sp>
        <p:nvSpPr>
          <p:cNvPr id="18" name="矢印: 山形 17">
            <a:extLst>
              <a:ext uri="{FF2B5EF4-FFF2-40B4-BE49-F238E27FC236}">
                <a16:creationId xmlns:a16="http://schemas.microsoft.com/office/drawing/2014/main" id="{9480F2EB-7387-A68F-21C4-FADDED8785B9}"/>
              </a:ext>
            </a:extLst>
          </p:cNvPr>
          <p:cNvSpPr/>
          <p:nvPr/>
        </p:nvSpPr>
        <p:spPr>
          <a:xfrm>
            <a:off x="3817943" y="2545275"/>
            <a:ext cx="288032" cy="432048"/>
          </a:xfrm>
          <a:prstGeom prst="chevron">
            <a:avLst/>
          </a:prstGeom>
          <a:solidFill>
            <a:schemeClr val="bg1"/>
          </a:solidFill>
          <a:ln w="38100" cap="rnd">
            <a:noFill/>
            <a:round/>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Aft>
                <a:spcPts val="300"/>
              </a:spcAft>
            </a:pPr>
            <a:endParaRPr kumimoji="1" lang="ja-JP" altLang="en-US" dirty="0">
              <a:solidFill>
                <a:schemeClr val="tx1"/>
              </a:solidFill>
            </a:endParaRPr>
          </a:p>
        </p:txBody>
      </p:sp>
      <p:sp>
        <p:nvSpPr>
          <p:cNvPr id="19" name="矢印: 山形 18">
            <a:extLst>
              <a:ext uri="{FF2B5EF4-FFF2-40B4-BE49-F238E27FC236}">
                <a16:creationId xmlns:a16="http://schemas.microsoft.com/office/drawing/2014/main" id="{BC58C490-89F1-4583-5EDD-80E89A651F22}"/>
              </a:ext>
            </a:extLst>
          </p:cNvPr>
          <p:cNvSpPr/>
          <p:nvPr/>
        </p:nvSpPr>
        <p:spPr>
          <a:xfrm>
            <a:off x="8090127" y="2545275"/>
            <a:ext cx="288032" cy="432048"/>
          </a:xfrm>
          <a:prstGeom prst="chevron">
            <a:avLst/>
          </a:prstGeom>
          <a:solidFill>
            <a:schemeClr val="bg1"/>
          </a:solidFill>
          <a:ln w="38100" cap="rnd">
            <a:noFill/>
            <a:round/>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Aft>
                <a:spcPts val="300"/>
              </a:spcAft>
            </a:pPr>
            <a:endParaRPr kumimoji="1" lang="ja-JP" altLang="en-US" dirty="0">
              <a:solidFill>
                <a:schemeClr val="tx1"/>
              </a:solidFill>
            </a:endParaRPr>
          </a:p>
        </p:txBody>
      </p:sp>
      <p:sp>
        <p:nvSpPr>
          <p:cNvPr id="20" name="矢印: 山形 19">
            <a:extLst>
              <a:ext uri="{FF2B5EF4-FFF2-40B4-BE49-F238E27FC236}">
                <a16:creationId xmlns:a16="http://schemas.microsoft.com/office/drawing/2014/main" id="{B7A41326-B674-C709-B4E1-EFC8F10B2D7F}"/>
              </a:ext>
            </a:extLst>
          </p:cNvPr>
          <p:cNvSpPr/>
          <p:nvPr/>
        </p:nvSpPr>
        <p:spPr>
          <a:xfrm>
            <a:off x="4740259" y="5192404"/>
            <a:ext cx="288032" cy="432048"/>
          </a:xfrm>
          <a:prstGeom prst="chevron">
            <a:avLst/>
          </a:prstGeom>
          <a:solidFill>
            <a:schemeClr val="bg1"/>
          </a:solidFill>
          <a:ln w="38100" cap="rnd">
            <a:noFill/>
            <a:round/>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Aft>
                <a:spcPts val="300"/>
              </a:spcAft>
            </a:pPr>
            <a:endParaRPr kumimoji="1" lang="ja-JP" altLang="en-US" dirty="0">
              <a:solidFill>
                <a:schemeClr val="tx1"/>
              </a:solidFill>
            </a:endParaRPr>
          </a:p>
        </p:txBody>
      </p:sp>
      <p:sp>
        <p:nvSpPr>
          <p:cNvPr id="21" name="矢印: 山形 20">
            <a:extLst>
              <a:ext uri="{FF2B5EF4-FFF2-40B4-BE49-F238E27FC236}">
                <a16:creationId xmlns:a16="http://schemas.microsoft.com/office/drawing/2014/main" id="{C0DC555B-1641-C654-02E3-654474735C78}"/>
              </a:ext>
            </a:extLst>
          </p:cNvPr>
          <p:cNvSpPr/>
          <p:nvPr/>
        </p:nvSpPr>
        <p:spPr>
          <a:xfrm>
            <a:off x="344991" y="5192404"/>
            <a:ext cx="288032" cy="432048"/>
          </a:xfrm>
          <a:prstGeom prst="chevron">
            <a:avLst/>
          </a:prstGeom>
          <a:solidFill>
            <a:schemeClr val="bg1"/>
          </a:solidFill>
          <a:ln w="38100" cap="rnd">
            <a:noFill/>
            <a:round/>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Aft>
                <a:spcPts val="300"/>
              </a:spcAft>
            </a:pPr>
            <a:endParaRPr kumimoji="1" lang="ja-JP" altLang="en-US" dirty="0">
              <a:solidFill>
                <a:schemeClr val="tx1"/>
              </a:solidFill>
            </a:endParaRPr>
          </a:p>
        </p:txBody>
      </p:sp>
      <p:sp>
        <p:nvSpPr>
          <p:cNvPr id="22" name="四角形: 角を丸くする 21">
            <a:extLst>
              <a:ext uri="{FF2B5EF4-FFF2-40B4-BE49-F238E27FC236}">
                <a16:creationId xmlns:a16="http://schemas.microsoft.com/office/drawing/2014/main" id="{AA6479C7-1F2E-D0F6-3442-720825772F0D}"/>
              </a:ext>
            </a:extLst>
          </p:cNvPr>
          <p:cNvSpPr/>
          <p:nvPr/>
        </p:nvSpPr>
        <p:spPr>
          <a:xfrm>
            <a:off x="372186" y="2324132"/>
            <a:ext cx="1011683" cy="252010"/>
          </a:xfrm>
          <a:prstGeom prst="roundRect">
            <a:avLst>
              <a:gd name="adj" fmla="val 50000"/>
            </a:avLst>
          </a:prstGeom>
          <a:solidFill>
            <a:schemeClr val="bg1"/>
          </a:solidFill>
          <a:ln w="3810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1400" dirty="0">
                <a:solidFill>
                  <a:schemeClr val="tx2">
                    <a:lumMod val="50000"/>
                  </a:schemeClr>
                </a:solidFill>
              </a:rPr>
              <a:t>STEP</a:t>
            </a:r>
            <a:r>
              <a:rPr kumimoji="1" lang="ja-JP" altLang="en-US" sz="1400" dirty="0">
                <a:solidFill>
                  <a:schemeClr val="tx2">
                    <a:lumMod val="50000"/>
                  </a:schemeClr>
                </a:solidFill>
              </a:rPr>
              <a:t> </a:t>
            </a:r>
            <a:r>
              <a:rPr kumimoji="1" lang="en-US" altLang="ja-JP" sz="1400" dirty="0">
                <a:solidFill>
                  <a:schemeClr val="tx2">
                    <a:lumMod val="50000"/>
                  </a:schemeClr>
                </a:solidFill>
              </a:rPr>
              <a:t>01</a:t>
            </a:r>
            <a:endParaRPr kumimoji="1" lang="ja-JP" altLang="en-US" sz="1400" dirty="0">
              <a:solidFill>
                <a:schemeClr val="tx2">
                  <a:lumMod val="50000"/>
                </a:schemeClr>
              </a:solidFill>
            </a:endParaRPr>
          </a:p>
        </p:txBody>
      </p:sp>
      <p:sp>
        <p:nvSpPr>
          <p:cNvPr id="23" name="四角形: 角を丸くする 22">
            <a:extLst>
              <a:ext uri="{FF2B5EF4-FFF2-40B4-BE49-F238E27FC236}">
                <a16:creationId xmlns:a16="http://schemas.microsoft.com/office/drawing/2014/main" id="{6A210578-B11C-50C2-C9E5-DC8CE4E1E0C8}"/>
              </a:ext>
            </a:extLst>
          </p:cNvPr>
          <p:cNvSpPr/>
          <p:nvPr/>
        </p:nvSpPr>
        <p:spPr>
          <a:xfrm>
            <a:off x="4644370" y="2324132"/>
            <a:ext cx="1011683" cy="252010"/>
          </a:xfrm>
          <a:prstGeom prst="roundRect">
            <a:avLst>
              <a:gd name="adj" fmla="val 50000"/>
            </a:avLst>
          </a:prstGeom>
          <a:solidFill>
            <a:schemeClr val="bg1"/>
          </a:solidFill>
          <a:ln w="3810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1400" dirty="0">
                <a:solidFill>
                  <a:schemeClr val="tx2">
                    <a:lumMod val="50000"/>
                  </a:schemeClr>
                </a:solidFill>
              </a:rPr>
              <a:t>STEP</a:t>
            </a:r>
            <a:r>
              <a:rPr kumimoji="1" lang="ja-JP" altLang="en-US" sz="1400" dirty="0">
                <a:solidFill>
                  <a:schemeClr val="tx2">
                    <a:lumMod val="50000"/>
                  </a:schemeClr>
                </a:solidFill>
              </a:rPr>
              <a:t> </a:t>
            </a:r>
            <a:r>
              <a:rPr kumimoji="1" lang="en-US" altLang="ja-JP" sz="1400" dirty="0">
                <a:solidFill>
                  <a:schemeClr val="tx2">
                    <a:lumMod val="50000"/>
                  </a:schemeClr>
                </a:solidFill>
              </a:rPr>
              <a:t>02</a:t>
            </a:r>
            <a:endParaRPr kumimoji="1" lang="ja-JP" altLang="en-US" sz="1400" dirty="0">
              <a:solidFill>
                <a:schemeClr val="tx2">
                  <a:lumMod val="50000"/>
                </a:schemeClr>
              </a:solidFill>
            </a:endParaRPr>
          </a:p>
        </p:txBody>
      </p:sp>
      <p:sp>
        <p:nvSpPr>
          <p:cNvPr id="24" name="四角形: 角を丸くする 23">
            <a:extLst>
              <a:ext uri="{FF2B5EF4-FFF2-40B4-BE49-F238E27FC236}">
                <a16:creationId xmlns:a16="http://schemas.microsoft.com/office/drawing/2014/main" id="{4CD0806A-0ABE-8F1C-BC59-878AE3AE3190}"/>
              </a:ext>
            </a:extLst>
          </p:cNvPr>
          <p:cNvSpPr/>
          <p:nvPr/>
        </p:nvSpPr>
        <p:spPr>
          <a:xfrm>
            <a:off x="8916555" y="2324132"/>
            <a:ext cx="1011683" cy="252010"/>
          </a:xfrm>
          <a:prstGeom prst="roundRect">
            <a:avLst>
              <a:gd name="adj" fmla="val 50000"/>
            </a:avLst>
          </a:prstGeom>
          <a:solidFill>
            <a:schemeClr val="bg1"/>
          </a:solidFill>
          <a:ln w="3810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1400" dirty="0">
                <a:solidFill>
                  <a:schemeClr val="tx2">
                    <a:lumMod val="50000"/>
                  </a:schemeClr>
                </a:solidFill>
              </a:rPr>
              <a:t>STEP</a:t>
            </a:r>
            <a:r>
              <a:rPr kumimoji="1" lang="ja-JP" altLang="en-US" sz="1400" dirty="0">
                <a:solidFill>
                  <a:schemeClr val="tx2">
                    <a:lumMod val="50000"/>
                  </a:schemeClr>
                </a:solidFill>
              </a:rPr>
              <a:t> </a:t>
            </a:r>
            <a:r>
              <a:rPr kumimoji="1" lang="en-US" altLang="ja-JP" sz="1400" dirty="0">
                <a:solidFill>
                  <a:schemeClr val="tx2">
                    <a:lumMod val="50000"/>
                  </a:schemeClr>
                </a:solidFill>
              </a:rPr>
              <a:t>03</a:t>
            </a:r>
            <a:endParaRPr kumimoji="1" lang="ja-JP" altLang="en-US" sz="1400" dirty="0">
              <a:solidFill>
                <a:schemeClr val="tx2">
                  <a:lumMod val="50000"/>
                </a:schemeClr>
              </a:solidFill>
            </a:endParaRPr>
          </a:p>
        </p:txBody>
      </p:sp>
      <p:sp>
        <p:nvSpPr>
          <p:cNvPr id="25" name="四角形: 角を丸くする 24">
            <a:extLst>
              <a:ext uri="{FF2B5EF4-FFF2-40B4-BE49-F238E27FC236}">
                <a16:creationId xmlns:a16="http://schemas.microsoft.com/office/drawing/2014/main" id="{407AC892-70C0-422E-CF3F-139644DEE4CD}"/>
              </a:ext>
            </a:extLst>
          </p:cNvPr>
          <p:cNvSpPr/>
          <p:nvPr/>
        </p:nvSpPr>
        <p:spPr>
          <a:xfrm>
            <a:off x="1232960" y="4862528"/>
            <a:ext cx="1011683" cy="252010"/>
          </a:xfrm>
          <a:prstGeom prst="roundRect">
            <a:avLst>
              <a:gd name="adj" fmla="val 50000"/>
            </a:avLst>
          </a:prstGeom>
          <a:solidFill>
            <a:schemeClr val="bg1"/>
          </a:solidFill>
          <a:ln w="3810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1400" dirty="0">
                <a:solidFill>
                  <a:schemeClr val="tx2">
                    <a:lumMod val="50000"/>
                  </a:schemeClr>
                </a:solidFill>
              </a:rPr>
              <a:t>STEP</a:t>
            </a:r>
            <a:r>
              <a:rPr kumimoji="1" lang="ja-JP" altLang="en-US" sz="1400" dirty="0">
                <a:solidFill>
                  <a:schemeClr val="tx2">
                    <a:lumMod val="50000"/>
                  </a:schemeClr>
                </a:solidFill>
              </a:rPr>
              <a:t> </a:t>
            </a:r>
            <a:r>
              <a:rPr kumimoji="1" lang="en-US" altLang="ja-JP" sz="1400" dirty="0">
                <a:solidFill>
                  <a:schemeClr val="tx2">
                    <a:lumMod val="50000"/>
                  </a:schemeClr>
                </a:solidFill>
              </a:rPr>
              <a:t>04</a:t>
            </a:r>
            <a:endParaRPr kumimoji="1" lang="ja-JP" altLang="en-US" sz="1400" dirty="0">
              <a:solidFill>
                <a:schemeClr val="tx2">
                  <a:lumMod val="50000"/>
                </a:schemeClr>
              </a:solidFill>
            </a:endParaRPr>
          </a:p>
        </p:txBody>
      </p:sp>
      <p:sp>
        <p:nvSpPr>
          <p:cNvPr id="26" name="四角形: 角を丸くする 25">
            <a:extLst>
              <a:ext uri="{FF2B5EF4-FFF2-40B4-BE49-F238E27FC236}">
                <a16:creationId xmlns:a16="http://schemas.microsoft.com/office/drawing/2014/main" id="{1A1930E9-2C84-CF46-F398-02B217062B9F}"/>
              </a:ext>
            </a:extLst>
          </p:cNvPr>
          <p:cNvSpPr/>
          <p:nvPr/>
        </p:nvSpPr>
        <p:spPr>
          <a:xfrm>
            <a:off x="5628229" y="4862528"/>
            <a:ext cx="1011683" cy="252010"/>
          </a:xfrm>
          <a:prstGeom prst="roundRect">
            <a:avLst>
              <a:gd name="adj" fmla="val 50000"/>
            </a:avLst>
          </a:prstGeom>
          <a:solidFill>
            <a:schemeClr val="bg1"/>
          </a:solidFill>
          <a:ln w="3810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300"/>
              </a:spcAft>
            </a:pPr>
            <a:r>
              <a:rPr kumimoji="1" lang="en-US" altLang="ja-JP" sz="1400" dirty="0">
                <a:solidFill>
                  <a:schemeClr val="tx2">
                    <a:lumMod val="50000"/>
                  </a:schemeClr>
                </a:solidFill>
              </a:rPr>
              <a:t>STEP</a:t>
            </a:r>
            <a:r>
              <a:rPr kumimoji="1" lang="ja-JP" altLang="en-US" sz="1400" dirty="0">
                <a:solidFill>
                  <a:schemeClr val="tx2">
                    <a:lumMod val="50000"/>
                  </a:schemeClr>
                </a:solidFill>
              </a:rPr>
              <a:t> </a:t>
            </a:r>
            <a:r>
              <a:rPr kumimoji="1" lang="en-US" altLang="ja-JP" sz="1400" dirty="0">
                <a:solidFill>
                  <a:schemeClr val="tx2">
                    <a:lumMod val="50000"/>
                  </a:schemeClr>
                </a:solidFill>
              </a:rPr>
              <a:t>05</a:t>
            </a:r>
            <a:endParaRPr kumimoji="1" lang="ja-JP" altLang="en-US" sz="1400" dirty="0">
              <a:solidFill>
                <a:schemeClr val="tx2">
                  <a:lumMod val="50000"/>
                </a:schemeClr>
              </a:solidFill>
            </a:endParaRPr>
          </a:p>
        </p:txBody>
      </p:sp>
    </p:spTree>
    <p:extLst>
      <p:ext uri="{BB962C8B-B14F-4D97-AF65-F5344CB8AC3E}">
        <p14:creationId xmlns:p14="http://schemas.microsoft.com/office/powerpoint/2010/main" val="266383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689C1F4F-9DB6-35DB-F54E-C477A3BA4D00}"/>
              </a:ext>
            </a:extLst>
          </p:cNvPr>
          <p:cNvSpPr/>
          <p:nvPr/>
        </p:nvSpPr>
        <p:spPr>
          <a:xfrm>
            <a:off x="0" y="2727042"/>
            <a:ext cx="12192000" cy="21016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7451369A-13E7-C70D-BEB0-FEFF34916AA5}"/>
              </a:ext>
            </a:extLst>
          </p:cNvPr>
          <p:cNvSpPr/>
          <p:nvPr/>
        </p:nvSpPr>
        <p:spPr>
          <a:xfrm>
            <a:off x="5348288" y="2108646"/>
            <a:ext cx="1422400" cy="14224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CB48F38C-F580-0B5D-6E6F-825006483099}"/>
              </a:ext>
            </a:extLst>
          </p:cNvPr>
          <p:cNvSpPr/>
          <p:nvPr/>
        </p:nvSpPr>
        <p:spPr>
          <a:xfrm>
            <a:off x="8933686" y="2108646"/>
            <a:ext cx="1422400" cy="14224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3FA660BB-63B1-7BD4-50F2-D2A0DDEB560C}"/>
              </a:ext>
            </a:extLst>
          </p:cNvPr>
          <p:cNvSpPr/>
          <p:nvPr/>
        </p:nvSpPr>
        <p:spPr>
          <a:xfrm>
            <a:off x="1777352" y="2108646"/>
            <a:ext cx="1422400" cy="14224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49C5F28-4644-B5DE-483E-88FA93EC063D}"/>
              </a:ext>
            </a:extLst>
          </p:cNvPr>
          <p:cNvSpPr/>
          <p:nvPr/>
        </p:nvSpPr>
        <p:spPr>
          <a:xfrm>
            <a:off x="0" y="-55418"/>
            <a:ext cx="12192000"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游ゴシック" panose="020B0400000000000000" pitchFamily="50" charset="-128"/>
              <a:buChar char="▍"/>
            </a:pPr>
            <a:r>
              <a:rPr lang="ja-JP" altLang="en-US" sz="1800" b="1" kern="0" dirty="0">
                <a:solidFill>
                  <a:srgbClr val="365F91"/>
                </a:solidFill>
                <a:effectLst/>
                <a:latin typeface="+mn-ea"/>
                <a:cs typeface="Times New Roman" panose="02020603050405020304" pitchFamily="18" charset="0"/>
              </a:rPr>
              <a:t>クロージングとアクション設定</a:t>
            </a:r>
            <a:endParaRPr lang="ja-JP" altLang="ja-JP" sz="1800" b="1" kern="0" dirty="0">
              <a:solidFill>
                <a:srgbClr val="365F91"/>
              </a:solidFill>
              <a:effectLst/>
              <a:latin typeface="+mn-ea"/>
              <a:cs typeface="Times New Roman" panose="02020603050405020304" pitchFamily="18" charset="0"/>
            </a:endParaRPr>
          </a:p>
        </p:txBody>
      </p:sp>
      <p:sp>
        <p:nvSpPr>
          <p:cNvPr id="3" name="正方形/長方形 2">
            <a:extLst>
              <a:ext uri="{FF2B5EF4-FFF2-40B4-BE49-F238E27FC236}">
                <a16:creationId xmlns:a16="http://schemas.microsoft.com/office/drawing/2014/main" id="{15BB6771-DF21-00C5-9973-CCF22571A0BE}"/>
              </a:ext>
            </a:extLst>
          </p:cNvPr>
          <p:cNvSpPr/>
          <p:nvPr/>
        </p:nvSpPr>
        <p:spPr>
          <a:xfrm>
            <a:off x="1133302" y="838817"/>
            <a:ext cx="10255849"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kumimoji="1" lang="ja-JP" altLang="en-US" b="1" dirty="0">
                <a:solidFill>
                  <a:schemeClr val="tx1">
                    <a:lumMod val="75000"/>
                    <a:lumOff val="25000"/>
                  </a:schemeClr>
                </a:solidFill>
              </a:rPr>
              <a:t>提案が一通り終わったあとは、必ず“次のアクション”を</a:t>
            </a:r>
            <a:endParaRPr kumimoji="1" lang="en-US" altLang="ja-JP" b="1" dirty="0">
              <a:solidFill>
                <a:schemeClr val="tx1">
                  <a:lumMod val="75000"/>
                  <a:lumOff val="25000"/>
                </a:schemeClr>
              </a:solidFill>
            </a:endParaRPr>
          </a:p>
          <a:p>
            <a:pPr algn="ctr">
              <a:lnSpc>
                <a:spcPct val="120000"/>
              </a:lnSpc>
              <a:spcAft>
                <a:spcPts val="600"/>
              </a:spcAft>
            </a:pPr>
            <a:r>
              <a:rPr kumimoji="1" lang="ja-JP" altLang="en-US" b="1" dirty="0">
                <a:solidFill>
                  <a:schemeClr val="tx1">
                    <a:lumMod val="75000"/>
                    <a:lumOff val="25000"/>
                  </a:schemeClr>
                </a:solidFill>
              </a:rPr>
              <a:t>お互いに握ってから商談を終了しましょう。</a:t>
            </a:r>
            <a:endParaRPr kumimoji="1" lang="en-US" altLang="ja-JP" b="1" dirty="0">
              <a:solidFill>
                <a:schemeClr val="tx1">
                  <a:lumMod val="75000"/>
                  <a:lumOff val="25000"/>
                </a:schemeClr>
              </a:solidFill>
            </a:endParaRPr>
          </a:p>
        </p:txBody>
      </p:sp>
      <p:sp>
        <p:nvSpPr>
          <p:cNvPr id="4" name="正方形/長方形 3">
            <a:extLst>
              <a:ext uri="{FF2B5EF4-FFF2-40B4-BE49-F238E27FC236}">
                <a16:creationId xmlns:a16="http://schemas.microsoft.com/office/drawing/2014/main" id="{D5ADB1C5-F54C-A8C8-26ED-40BB7A737E9B}"/>
              </a:ext>
            </a:extLst>
          </p:cNvPr>
          <p:cNvSpPr/>
          <p:nvPr/>
        </p:nvSpPr>
        <p:spPr>
          <a:xfrm>
            <a:off x="980902" y="3541366"/>
            <a:ext cx="3250276" cy="1159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2400" b="1" i="0" u="none" strike="noStrike" kern="1200" cap="none" spc="0" normalizeH="0" baseline="0" noProof="0" dirty="0">
                <a:ln>
                  <a:noFill/>
                </a:ln>
                <a:solidFill>
                  <a:srgbClr val="1E2A66"/>
                </a:solidFill>
                <a:effectLst/>
                <a:uLnTx/>
                <a:uFillTx/>
                <a:latin typeface="Yu Gothic" panose="020B0400000000000000" pitchFamily="34" charset="-128"/>
                <a:ea typeface="Yu Gothic" panose="020B0400000000000000" pitchFamily="34" charset="-128"/>
                <a:cs typeface="+mn-cs"/>
              </a:rPr>
              <a:t>検討スケジュール</a:t>
            </a:r>
            <a:endParaRPr kumimoji="1" lang="en-US" altLang="ja-JP" sz="2400" b="1" i="0" u="none" strike="noStrike" kern="1200" cap="none" spc="0" normalizeH="0" baseline="0" noProof="0" dirty="0">
              <a:ln>
                <a:noFill/>
              </a:ln>
              <a:solidFill>
                <a:srgbClr val="1E2A66"/>
              </a:solidFill>
              <a:effectLst/>
              <a:uLnTx/>
              <a:uFillTx/>
              <a:latin typeface="Yu Gothic" panose="020B0400000000000000" pitchFamily="34" charset="-128"/>
              <a:ea typeface="Yu Gothic" panose="020B0400000000000000" pitchFamily="34" charset="-128"/>
              <a:cs typeface="+mn-cs"/>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mn-cs"/>
              </a:rPr>
              <a:t>社内でいつごろまでに検討するか</a:t>
            </a:r>
          </a:p>
        </p:txBody>
      </p:sp>
      <p:sp>
        <p:nvSpPr>
          <p:cNvPr id="5" name="正方形/長方形 4">
            <a:extLst>
              <a:ext uri="{FF2B5EF4-FFF2-40B4-BE49-F238E27FC236}">
                <a16:creationId xmlns:a16="http://schemas.microsoft.com/office/drawing/2014/main" id="{736E6C0B-279C-424F-64ED-8D2C98E3EA10}"/>
              </a:ext>
            </a:extLst>
          </p:cNvPr>
          <p:cNvSpPr/>
          <p:nvPr/>
        </p:nvSpPr>
        <p:spPr>
          <a:xfrm>
            <a:off x="4470862" y="3541366"/>
            <a:ext cx="3250276" cy="1159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2400" b="1" i="0" u="none" strike="noStrike" kern="1200" cap="none" spc="0" normalizeH="0" baseline="0" noProof="0" dirty="0">
                <a:ln>
                  <a:noFill/>
                </a:ln>
                <a:solidFill>
                  <a:srgbClr val="1E2A66"/>
                </a:solidFill>
                <a:effectLst/>
                <a:uLnTx/>
                <a:uFillTx/>
                <a:latin typeface="Yu Gothic" panose="020B0400000000000000" pitchFamily="34" charset="-128"/>
                <a:ea typeface="Yu Gothic" panose="020B0400000000000000" pitchFamily="34" charset="-128"/>
                <a:cs typeface="+mn-cs"/>
              </a:rPr>
              <a:t>必要資料</a:t>
            </a:r>
            <a:endParaRPr kumimoji="1" lang="en-US" altLang="ja-JP" sz="2400" b="1" i="0" u="none" strike="noStrike" kern="1200" cap="none" spc="0" normalizeH="0" baseline="0" noProof="0" dirty="0">
              <a:ln>
                <a:noFill/>
              </a:ln>
              <a:solidFill>
                <a:srgbClr val="1E2A66"/>
              </a:solidFill>
              <a:effectLst/>
              <a:uLnTx/>
              <a:uFillTx/>
              <a:latin typeface="Yu Gothic" panose="020B0400000000000000" pitchFamily="34" charset="-128"/>
              <a:ea typeface="Yu Gothic" panose="020B0400000000000000" pitchFamily="34" charset="-128"/>
              <a:cs typeface="+mn-cs"/>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mn-cs"/>
              </a:rPr>
              <a:t>稟議用資料、見積書、追加情報の送付</a:t>
            </a:r>
          </a:p>
        </p:txBody>
      </p:sp>
      <p:sp>
        <p:nvSpPr>
          <p:cNvPr id="6" name="正方形/長方形 5">
            <a:extLst>
              <a:ext uri="{FF2B5EF4-FFF2-40B4-BE49-F238E27FC236}">
                <a16:creationId xmlns:a16="http://schemas.microsoft.com/office/drawing/2014/main" id="{D5312572-4EB6-805C-5E07-20EC6AE35C4C}"/>
              </a:ext>
            </a:extLst>
          </p:cNvPr>
          <p:cNvSpPr/>
          <p:nvPr/>
        </p:nvSpPr>
        <p:spPr>
          <a:xfrm>
            <a:off x="7960823" y="3541366"/>
            <a:ext cx="3428328" cy="1159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spcAft>
                <a:spcPts val="300"/>
              </a:spcAft>
            </a:pPr>
            <a:r>
              <a:rPr kumimoji="1" lang="ja-JP" altLang="en-US" sz="2400" b="1" dirty="0">
                <a:solidFill>
                  <a:srgbClr val="1E2A66"/>
                </a:solidFill>
                <a:latin typeface="Yu Gothic" panose="020B0400000000000000" pitchFamily="34" charset="-128"/>
                <a:ea typeface="Yu Gothic" panose="020B0400000000000000" pitchFamily="34" charset="-128"/>
              </a:rPr>
              <a:t>再訪問の予定</a:t>
            </a:r>
            <a:endParaRPr kumimoji="1" lang="en-US" altLang="ja-JP" sz="2400" b="1" dirty="0">
              <a:solidFill>
                <a:srgbClr val="1E2A66"/>
              </a:solidFill>
              <a:latin typeface="Yu Gothic" panose="020B0400000000000000" pitchFamily="34" charset="-128"/>
              <a:ea typeface="Yu Gothic" panose="020B0400000000000000" pitchFamily="34" charset="-128"/>
            </a:endParaRPr>
          </a:p>
          <a:p>
            <a:pPr algn="ctr">
              <a:spcAft>
                <a:spcPts val="300"/>
              </a:spcAft>
            </a:pPr>
            <a:r>
              <a:rPr kumimoji="1" lang="ja-JP" altLang="en-US" sz="1400" b="1" dirty="0">
                <a:solidFill>
                  <a:schemeClr val="tx1">
                    <a:lumMod val="75000"/>
                    <a:lumOff val="25000"/>
                  </a:schemeClr>
                </a:solidFill>
                <a:latin typeface="Yu Gothic" panose="020B0400000000000000" pitchFamily="34" charset="-128"/>
                <a:ea typeface="Yu Gothic" panose="020B0400000000000000" pitchFamily="34" charset="-128"/>
              </a:rPr>
              <a:t>日程仮押さえやオンライン打合せも含む</a:t>
            </a:r>
          </a:p>
        </p:txBody>
      </p:sp>
      <p:sp>
        <p:nvSpPr>
          <p:cNvPr id="11" name="正方形/長方形 10">
            <a:extLst>
              <a:ext uri="{FF2B5EF4-FFF2-40B4-BE49-F238E27FC236}">
                <a16:creationId xmlns:a16="http://schemas.microsoft.com/office/drawing/2014/main" id="{517446E4-6360-6EA1-101E-F0F17BCAA3EA}"/>
              </a:ext>
            </a:extLst>
          </p:cNvPr>
          <p:cNvSpPr/>
          <p:nvPr/>
        </p:nvSpPr>
        <p:spPr>
          <a:xfrm>
            <a:off x="1133301" y="5567303"/>
            <a:ext cx="4724238" cy="7947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400" b="1" dirty="0">
                <a:solidFill>
                  <a:schemeClr val="tx1">
                    <a:lumMod val="75000"/>
                    <a:lumOff val="25000"/>
                  </a:schemeClr>
                </a:solidFill>
              </a:rPr>
              <a:t>そのまま終わらせず、</a:t>
            </a:r>
            <a:endParaRPr kumimoji="1" lang="en-US" altLang="ja-JP" sz="1400" b="1" dirty="0">
              <a:solidFill>
                <a:schemeClr val="tx1">
                  <a:lumMod val="75000"/>
                  <a:lumOff val="25000"/>
                </a:schemeClr>
              </a:solidFill>
            </a:endParaRPr>
          </a:p>
          <a:p>
            <a:pPr algn="ctr">
              <a:lnSpc>
                <a:spcPct val="120000"/>
              </a:lnSpc>
            </a:pPr>
            <a:r>
              <a:rPr kumimoji="1" lang="ja-JP" altLang="en-US" sz="1400" b="1" dirty="0">
                <a:solidFill>
                  <a:schemeClr val="tx1">
                    <a:lumMod val="75000"/>
                    <a:lumOff val="25000"/>
                  </a:schemeClr>
                </a:solidFill>
              </a:rPr>
              <a:t>確認日・追いかけ方・方法を明確にする</a:t>
            </a:r>
          </a:p>
        </p:txBody>
      </p:sp>
      <p:pic>
        <p:nvPicPr>
          <p:cNvPr id="13" name="図 12" descr="アプリケーション が含まれている画像&#10;&#10;自動的に生成された説明">
            <a:extLst>
              <a:ext uri="{FF2B5EF4-FFF2-40B4-BE49-F238E27FC236}">
                <a16:creationId xmlns:a16="http://schemas.microsoft.com/office/drawing/2014/main" id="{AEE0F11F-E933-E065-A00A-A28D87658002}"/>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5465" t="25564" r="69394" b="33468"/>
          <a:stretch/>
        </p:blipFill>
        <p:spPr>
          <a:xfrm>
            <a:off x="2102290" y="2347868"/>
            <a:ext cx="911278" cy="989984"/>
          </a:xfrm>
          <a:prstGeom prst="rect">
            <a:avLst/>
          </a:prstGeom>
        </p:spPr>
      </p:pic>
      <p:pic>
        <p:nvPicPr>
          <p:cNvPr id="14" name="図 13" descr="アプリケーション が含まれている画像&#10;&#10;自動的に生成された説明">
            <a:extLst>
              <a:ext uri="{FF2B5EF4-FFF2-40B4-BE49-F238E27FC236}">
                <a16:creationId xmlns:a16="http://schemas.microsoft.com/office/drawing/2014/main" id="{2524DDC6-1AEB-7EA6-399E-1A347A04D250}"/>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36298" t="25564" r="38561" b="33468"/>
          <a:stretch/>
        </p:blipFill>
        <p:spPr>
          <a:xfrm>
            <a:off x="5649597" y="2343499"/>
            <a:ext cx="911278" cy="989984"/>
          </a:xfrm>
          <a:prstGeom prst="rect">
            <a:avLst/>
          </a:prstGeom>
        </p:spPr>
      </p:pic>
      <p:pic>
        <p:nvPicPr>
          <p:cNvPr id="15" name="図 14" descr="アプリケーション が含まれている画像&#10;&#10;自動的に生成された説明">
            <a:extLst>
              <a:ext uri="{FF2B5EF4-FFF2-40B4-BE49-F238E27FC236}">
                <a16:creationId xmlns:a16="http://schemas.microsoft.com/office/drawing/2014/main" id="{6A13249E-E5BD-E6F3-5B7A-96CBAE3AE26A}"/>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7131" t="25564" r="4202" b="33468"/>
          <a:stretch/>
        </p:blipFill>
        <p:spPr>
          <a:xfrm>
            <a:off x="9228585" y="2358032"/>
            <a:ext cx="911276" cy="868212"/>
          </a:xfrm>
          <a:prstGeom prst="rect">
            <a:avLst/>
          </a:prstGeom>
        </p:spPr>
      </p:pic>
      <p:sp>
        <p:nvSpPr>
          <p:cNvPr id="16" name="正方形/長方形 15">
            <a:extLst>
              <a:ext uri="{FF2B5EF4-FFF2-40B4-BE49-F238E27FC236}">
                <a16:creationId xmlns:a16="http://schemas.microsoft.com/office/drawing/2014/main" id="{208663CC-EE35-0683-4D45-81771571B0FD}"/>
              </a:ext>
            </a:extLst>
          </p:cNvPr>
          <p:cNvSpPr/>
          <p:nvPr/>
        </p:nvSpPr>
        <p:spPr>
          <a:xfrm>
            <a:off x="6334461" y="5567303"/>
            <a:ext cx="4724238" cy="7947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400" b="1" dirty="0">
                <a:solidFill>
                  <a:schemeClr val="tx1">
                    <a:lumMod val="75000"/>
                    <a:lumOff val="25000"/>
                  </a:schemeClr>
                </a:solidFill>
              </a:rPr>
              <a:t>「本日は貴重なお時間ありがとうございました」「しっかりサポートいたしますのでご安心ください」と伝える</a:t>
            </a:r>
          </a:p>
        </p:txBody>
      </p:sp>
      <p:sp>
        <p:nvSpPr>
          <p:cNvPr id="7" name="正方形/長方形 6">
            <a:extLst>
              <a:ext uri="{FF2B5EF4-FFF2-40B4-BE49-F238E27FC236}">
                <a16:creationId xmlns:a16="http://schemas.microsoft.com/office/drawing/2014/main" id="{ECF7AA02-42B1-9B08-6723-57DA803586D7}"/>
              </a:ext>
            </a:extLst>
          </p:cNvPr>
          <p:cNvSpPr/>
          <p:nvPr/>
        </p:nvSpPr>
        <p:spPr>
          <a:xfrm>
            <a:off x="1133301" y="5169948"/>
            <a:ext cx="4724238" cy="39735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「持ち帰って社内で検討します」と言</a:t>
            </a:r>
            <a:r>
              <a:rPr lang="ja-JP" altLang="en-US" sz="1400" b="1" dirty="0">
                <a:solidFill>
                  <a:schemeClr val="bg1"/>
                </a:solidFill>
              </a:rPr>
              <a:t>われ</a:t>
            </a:r>
            <a:r>
              <a:rPr kumimoji="1" lang="ja-JP" altLang="en-US" sz="1400" b="1" dirty="0">
                <a:solidFill>
                  <a:schemeClr val="bg1"/>
                </a:solidFill>
              </a:rPr>
              <a:t>た場合</a:t>
            </a:r>
          </a:p>
        </p:txBody>
      </p:sp>
      <p:sp>
        <p:nvSpPr>
          <p:cNvPr id="8" name="正方形/長方形 7">
            <a:extLst>
              <a:ext uri="{FF2B5EF4-FFF2-40B4-BE49-F238E27FC236}">
                <a16:creationId xmlns:a16="http://schemas.microsoft.com/office/drawing/2014/main" id="{6393D215-DE04-6176-3A6C-B8628D1C17DA}"/>
              </a:ext>
            </a:extLst>
          </p:cNvPr>
          <p:cNvSpPr/>
          <p:nvPr/>
        </p:nvSpPr>
        <p:spPr>
          <a:xfrm>
            <a:off x="6334461" y="5169948"/>
            <a:ext cx="4724238" cy="39735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商談の最後に心がけること</a:t>
            </a:r>
          </a:p>
        </p:txBody>
      </p:sp>
    </p:spTree>
    <p:extLst>
      <p:ext uri="{BB962C8B-B14F-4D97-AF65-F5344CB8AC3E}">
        <p14:creationId xmlns:p14="http://schemas.microsoft.com/office/powerpoint/2010/main" val="329190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F801456-D9B9-3007-F55D-9AD636339743}"/>
              </a:ext>
            </a:extLst>
          </p:cNvPr>
          <p:cNvSpPr/>
          <p:nvPr/>
        </p:nvSpPr>
        <p:spPr>
          <a:xfrm>
            <a:off x="0" y="-55418"/>
            <a:ext cx="12192000" cy="5486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游ゴシック" panose="020B0400000000000000" pitchFamily="50" charset="-128"/>
              <a:buChar char="▍"/>
            </a:pPr>
            <a:r>
              <a:rPr lang="ja-JP" altLang="en-US" sz="1800" b="1" kern="0" dirty="0">
                <a:solidFill>
                  <a:srgbClr val="365F91"/>
                </a:solidFill>
                <a:effectLst/>
                <a:latin typeface="+mn-ea"/>
                <a:cs typeface="Times New Roman" panose="02020603050405020304" pitchFamily="18" charset="0"/>
              </a:rPr>
              <a:t>訪問後のフォローアップ</a:t>
            </a:r>
            <a:endParaRPr lang="ja-JP" altLang="ja-JP" sz="1800" b="1" kern="0" dirty="0">
              <a:solidFill>
                <a:srgbClr val="365F91"/>
              </a:solidFill>
              <a:effectLst/>
              <a:latin typeface="+mn-ea"/>
              <a:cs typeface="Times New Roman" panose="02020603050405020304" pitchFamily="18" charset="0"/>
            </a:endParaRPr>
          </a:p>
        </p:txBody>
      </p:sp>
      <p:sp>
        <p:nvSpPr>
          <p:cNvPr id="3" name="正方形/長方形 2">
            <a:extLst>
              <a:ext uri="{FF2B5EF4-FFF2-40B4-BE49-F238E27FC236}">
                <a16:creationId xmlns:a16="http://schemas.microsoft.com/office/drawing/2014/main" id="{4FA49105-9CAA-D61F-6F09-E6396C621107}"/>
              </a:ext>
            </a:extLst>
          </p:cNvPr>
          <p:cNvSpPr/>
          <p:nvPr/>
        </p:nvSpPr>
        <p:spPr>
          <a:xfrm>
            <a:off x="1133302" y="838817"/>
            <a:ext cx="10255849"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pPr>
            <a:r>
              <a:rPr kumimoji="1" lang="ja-JP" altLang="en-US" b="1" dirty="0">
                <a:solidFill>
                  <a:schemeClr val="tx1">
                    <a:lumMod val="75000"/>
                    <a:lumOff val="25000"/>
                  </a:schemeClr>
                </a:solidFill>
              </a:rPr>
              <a:t>訪問営業の成果は、実は“商談後”の対応によって大きく変わります。</a:t>
            </a:r>
            <a:endParaRPr kumimoji="1" lang="en-US" altLang="ja-JP" b="1" dirty="0">
              <a:solidFill>
                <a:schemeClr val="tx1">
                  <a:lumMod val="75000"/>
                  <a:lumOff val="25000"/>
                </a:schemeClr>
              </a:solidFill>
            </a:endParaRPr>
          </a:p>
          <a:p>
            <a:pPr algn="ctr">
              <a:lnSpc>
                <a:spcPct val="120000"/>
              </a:lnSpc>
              <a:spcAft>
                <a:spcPts val="600"/>
              </a:spcAft>
            </a:pPr>
            <a:r>
              <a:rPr kumimoji="1" lang="ja-JP" altLang="en-US" b="1" dirty="0">
                <a:solidFill>
                  <a:schemeClr val="tx1">
                    <a:lumMod val="75000"/>
                    <a:lumOff val="25000"/>
                  </a:schemeClr>
                </a:solidFill>
              </a:rPr>
              <a:t>多くの競合が似た提案をしている中で、フォローの質が差別化要素になります。</a:t>
            </a:r>
            <a:endParaRPr kumimoji="1" lang="en-US" altLang="ja-JP" b="1" dirty="0">
              <a:solidFill>
                <a:schemeClr val="tx1">
                  <a:lumMod val="75000"/>
                  <a:lumOff val="25000"/>
                </a:schemeClr>
              </a:solidFill>
            </a:endParaRPr>
          </a:p>
        </p:txBody>
      </p:sp>
      <p:sp>
        <p:nvSpPr>
          <p:cNvPr id="4" name="正方形/長方形 3">
            <a:extLst>
              <a:ext uri="{FF2B5EF4-FFF2-40B4-BE49-F238E27FC236}">
                <a16:creationId xmlns:a16="http://schemas.microsoft.com/office/drawing/2014/main" id="{C7030D97-D072-DCEA-49FC-493662205712}"/>
              </a:ext>
            </a:extLst>
          </p:cNvPr>
          <p:cNvSpPr/>
          <p:nvPr/>
        </p:nvSpPr>
        <p:spPr>
          <a:xfrm>
            <a:off x="2126717" y="5946059"/>
            <a:ext cx="9262433" cy="706268"/>
          </a:xfrm>
          <a:prstGeom prst="rect">
            <a:avLst/>
          </a:prstGeom>
          <a:solidFill>
            <a:srgbClr val="00206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a:lnSpc>
                <a:spcPct val="120000"/>
              </a:lnSpc>
            </a:pPr>
            <a:r>
              <a:rPr kumimoji="1" lang="ja-JP" altLang="en-US" sz="1400" b="1" dirty="0">
                <a:solidFill>
                  <a:schemeClr val="tx1">
                    <a:lumMod val="75000"/>
                    <a:lumOff val="25000"/>
                  </a:schemeClr>
                </a:solidFill>
              </a:rPr>
              <a:t>定期的に進捗を確認し、相手の関心が薄れる前に次の一手を打てる営業が信頼を得ます。</a:t>
            </a:r>
            <a:endParaRPr kumimoji="1" lang="en-US" altLang="ja-JP" sz="1400" b="1" dirty="0">
              <a:solidFill>
                <a:schemeClr val="tx1">
                  <a:lumMod val="75000"/>
                  <a:lumOff val="25000"/>
                </a:schemeClr>
              </a:solidFill>
            </a:endParaRPr>
          </a:p>
        </p:txBody>
      </p:sp>
      <p:sp>
        <p:nvSpPr>
          <p:cNvPr id="5" name="正方形/長方形 4">
            <a:extLst>
              <a:ext uri="{FF2B5EF4-FFF2-40B4-BE49-F238E27FC236}">
                <a16:creationId xmlns:a16="http://schemas.microsoft.com/office/drawing/2014/main" id="{4FF2081E-974C-9B42-28D3-AB3CC8FDF1B5}"/>
              </a:ext>
            </a:extLst>
          </p:cNvPr>
          <p:cNvSpPr/>
          <p:nvPr/>
        </p:nvSpPr>
        <p:spPr>
          <a:xfrm>
            <a:off x="980902" y="5952919"/>
            <a:ext cx="1145815" cy="70626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b="1" dirty="0">
                <a:solidFill>
                  <a:schemeClr val="bg1"/>
                </a:solidFill>
              </a:rPr>
              <a:t>POINT</a:t>
            </a:r>
          </a:p>
        </p:txBody>
      </p:sp>
      <p:sp>
        <p:nvSpPr>
          <p:cNvPr id="6" name="正方形/長方形 5">
            <a:extLst>
              <a:ext uri="{FF2B5EF4-FFF2-40B4-BE49-F238E27FC236}">
                <a16:creationId xmlns:a16="http://schemas.microsoft.com/office/drawing/2014/main" id="{D1D8DDCA-0851-9868-FADF-CC5E6A2B73C1}"/>
              </a:ext>
            </a:extLst>
          </p:cNvPr>
          <p:cNvSpPr/>
          <p:nvPr/>
        </p:nvSpPr>
        <p:spPr>
          <a:xfrm>
            <a:off x="980901" y="1995082"/>
            <a:ext cx="9262433" cy="1076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1E2A66"/>
                </a:solidFill>
                <a:effectLst/>
                <a:uLnTx/>
                <a:uFillTx/>
                <a:latin typeface="Yu Gothic" panose="020B0400000000000000" pitchFamily="34" charset="-128"/>
                <a:ea typeface="Yu Gothic" panose="020B0400000000000000" pitchFamily="34" charset="-128"/>
                <a:cs typeface="+mn-cs"/>
              </a:rPr>
              <a:t>24</a:t>
            </a:r>
            <a:r>
              <a:rPr kumimoji="1" lang="ja-JP" altLang="en-US" sz="2400" b="1" i="0" u="none" strike="noStrike" kern="1200" cap="none" spc="0" normalizeH="0" baseline="0" noProof="0" dirty="0">
                <a:ln>
                  <a:noFill/>
                </a:ln>
                <a:solidFill>
                  <a:srgbClr val="1E2A66"/>
                </a:solidFill>
                <a:effectLst/>
                <a:uLnTx/>
                <a:uFillTx/>
                <a:latin typeface="Yu Gothic" panose="020B0400000000000000" pitchFamily="34" charset="-128"/>
                <a:ea typeface="Yu Gothic" panose="020B0400000000000000" pitchFamily="34" charset="-128"/>
                <a:cs typeface="+mn-cs"/>
              </a:rPr>
              <a:t>時間以内の御礼メール</a:t>
            </a:r>
            <a:endParaRPr kumimoji="1" lang="en-US" altLang="ja-JP" sz="2400" b="1" i="0" u="none" strike="noStrike" kern="1200" cap="none" spc="0" normalizeH="0" baseline="0" noProof="0" dirty="0">
              <a:ln>
                <a:noFill/>
              </a:ln>
              <a:solidFill>
                <a:srgbClr val="1E2A66"/>
              </a:solidFill>
              <a:effectLst/>
              <a:uLnTx/>
              <a:uFillTx/>
              <a:latin typeface="Yu Gothic" panose="020B0400000000000000" pitchFamily="34" charset="-128"/>
              <a:ea typeface="Yu Gothic"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mn-cs"/>
              </a:rPr>
              <a:t>商談内容の要点整理、次アクションの確認</a:t>
            </a:r>
          </a:p>
        </p:txBody>
      </p:sp>
      <p:sp>
        <p:nvSpPr>
          <p:cNvPr id="7" name="正方形/長方形 6">
            <a:extLst>
              <a:ext uri="{FF2B5EF4-FFF2-40B4-BE49-F238E27FC236}">
                <a16:creationId xmlns:a16="http://schemas.microsoft.com/office/drawing/2014/main" id="{E9477099-EDFB-4850-A4B9-50E174A7EBB8}"/>
              </a:ext>
            </a:extLst>
          </p:cNvPr>
          <p:cNvSpPr/>
          <p:nvPr/>
        </p:nvSpPr>
        <p:spPr>
          <a:xfrm>
            <a:off x="980901" y="3271171"/>
            <a:ext cx="9262433" cy="1076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E2A66"/>
                </a:solidFill>
                <a:effectLst/>
                <a:uLnTx/>
                <a:uFillTx/>
                <a:latin typeface="Yu Gothic" panose="020B0400000000000000" pitchFamily="34" charset="-128"/>
                <a:ea typeface="Yu Gothic" panose="020B0400000000000000" pitchFamily="34" charset="-128"/>
                <a:cs typeface="+mn-cs"/>
              </a:rPr>
              <a:t>添付資料</a:t>
            </a:r>
            <a:endParaRPr kumimoji="1" lang="en-US" altLang="ja-JP" sz="2400" b="1" i="0" u="none" strike="noStrike" kern="1200" cap="none" spc="0" normalizeH="0" baseline="0" noProof="0" dirty="0">
              <a:ln>
                <a:noFill/>
              </a:ln>
              <a:solidFill>
                <a:srgbClr val="1E2A66"/>
              </a:solidFill>
              <a:effectLst/>
              <a:uLnTx/>
              <a:uFillTx/>
              <a:latin typeface="Yu Gothic" panose="020B0400000000000000" pitchFamily="34" charset="-128"/>
              <a:ea typeface="Yu Gothic"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mn-cs"/>
              </a:rPr>
              <a:t>提案書、トライアル案内、導入事例など</a:t>
            </a:r>
          </a:p>
        </p:txBody>
      </p:sp>
      <p:sp>
        <p:nvSpPr>
          <p:cNvPr id="8" name="正方形/長方形 7">
            <a:extLst>
              <a:ext uri="{FF2B5EF4-FFF2-40B4-BE49-F238E27FC236}">
                <a16:creationId xmlns:a16="http://schemas.microsoft.com/office/drawing/2014/main" id="{9407085C-4F18-D5C7-12E5-385E29FE8969}"/>
              </a:ext>
            </a:extLst>
          </p:cNvPr>
          <p:cNvSpPr/>
          <p:nvPr/>
        </p:nvSpPr>
        <p:spPr>
          <a:xfrm>
            <a:off x="980901" y="4547260"/>
            <a:ext cx="9262433" cy="1076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0" rtlCol="0" anchor="ctr"/>
          <a:lstStyle/>
          <a:p>
            <a:r>
              <a:rPr kumimoji="1" lang="ja-JP" altLang="en-US" sz="2400" b="1" dirty="0">
                <a:solidFill>
                  <a:srgbClr val="1E2A66"/>
                </a:solidFill>
                <a:latin typeface="Yu Gothic" panose="020B0400000000000000" pitchFamily="34" charset="-128"/>
                <a:ea typeface="Yu Gothic" panose="020B0400000000000000" pitchFamily="34" charset="-128"/>
              </a:rPr>
              <a:t>電話でのフォロー</a:t>
            </a:r>
            <a:endParaRPr kumimoji="1" lang="en-US" altLang="ja-JP" sz="2400" b="1" dirty="0">
              <a:solidFill>
                <a:srgbClr val="1E2A66"/>
              </a:solidFill>
              <a:latin typeface="Yu Gothic" panose="020B0400000000000000" pitchFamily="34" charset="-128"/>
              <a:ea typeface="Yu Gothic" panose="020B0400000000000000" pitchFamily="34" charset="-128"/>
            </a:endParaRPr>
          </a:p>
          <a:p>
            <a:r>
              <a:rPr kumimoji="1" lang="ja-JP" altLang="en-US" sz="1600" b="1" dirty="0">
                <a:solidFill>
                  <a:schemeClr val="tx1">
                    <a:lumMod val="75000"/>
                    <a:lumOff val="25000"/>
                  </a:schemeClr>
                </a:solidFill>
                <a:latin typeface="Yu Gothic" panose="020B0400000000000000" pitchFamily="34" charset="-128"/>
                <a:ea typeface="Yu Gothic" panose="020B0400000000000000" pitchFamily="34" charset="-128"/>
              </a:rPr>
              <a:t>相手の状況確認と意思決定促進（事前にメールで了解を得ること）</a:t>
            </a:r>
          </a:p>
        </p:txBody>
      </p:sp>
      <p:cxnSp>
        <p:nvCxnSpPr>
          <p:cNvPr id="10" name="直線矢印コネクタ 9">
            <a:extLst>
              <a:ext uri="{FF2B5EF4-FFF2-40B4-BE49-F238E27FC236}">
                <a16:creationId xmlns:a16="http://schemas.microsoft.com/office/drawing/2014/main" id="{E2D54424-7B3D-CEE9-B56E-98FB167FCB24}"/>
              </a:ext>
            </a:extLst>
          </p:cNvPr>
          <p:cNvCxnSpPr/>
          <p:nvPr/>
        </p:nvCxnSpPr>
        <p:spPr>
          <a:xfrm>
            <a:off x="10206181" y="1995082"/>
            <a:ext cx="0" cy="3628563"/>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6D296503-8764-91A3-87CE-C8581280A5CF}"/>
              </a:ext>
            </a:extLst>
          </p:cNvPr>
          <p:cNvSpPr/>
          <p:nvPr/>
        </p:nvSpPr>
        <p:spPr>
          <a:xfrm>
            <a:off x="10187709" y="1988223"/>
            <a:ext cx="1201437" cy="36354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lnSpc>
                <a:spcPct val="120000"/>
              </a:lnSpc>
            </a:pPr>
            <a:r>
              <a:rPr kumimoji="1" lang="en-US" altLang="ja-JP" b="1" dirty="0">
                <a:solidFill>
                  <a:schemeClr val="tx1">
                    <a:lumMod val="75000"/>
                    <a:lumOff val="25000"/>
                  </a:schemeClr>
                </a:solidFill>
              </a:rPr>
              <a:t>CRM</a:t>
            </a:r>
            <a:r>
              <a:rPr kumimoji="1" lang="ja-JP" altLang="en-US" b="1" dirty="0">
                <a:solidFill>
                  <a:schemeClr val="tx1">
                    <a:lumMod val="75000"/>
                    <a:lumOff val="25000"/>
                  </a:schemeClr>
                </a:solidFill>
              </a:rPr>
              <a:t>などに記録し、</a:t>
            </a:r>
            <a:endParaRPr kumimoji="1" lang="en-US" altLang="ja-JP" b="1" dirty="0">
              <a:solidFill>
                <a:schemeClr val="tx1">
                  <a:lumMod val="75000"/>
                  <a:lumOff val="25000"/>
                </a:schemeClr>
              </a:solidFill>
            </a:endParaRPr>
          </a:p>
          <a:p>
            <a:pPr algn="ctr">
              <a:lnSpc>
                <a:spcPct val="120000"/>
              </a:lnSpc>
            </a:pPr>
            <a:r>
              <a:rPr kumimoji="1" lang="ja-JP" altLang="en-US" b="1" dirty="0">
                <a:solidFill>
                  <a:schemeClr val="tx1">
                    <a:lumMod val="75000"/>
                    <a:lumOff val="25000"/>
                  </a:schemeClr>
                </a:solidFill>
              </a:rPr>
              <a:t>チーム内での情報共有も徹底</a:t>
            </a:r>
          </a:p>
        </p:txBody>
      </p:sp>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15109693-EB26-8619-1E62-5621021EA382}"/>
              </a:ext>
            </a:extLst>
          </p:cNvPr>
          <p:cNvPicPr>
            <a:picLocks noChangeAspect="1"/>
          </p:cNvPicPr>
          <p:nvPr/>
        </p:nvPicPr>
        <p:blipFill rotWithShape="1">
          <a:blip r:embed="rId2">
            <a:extLst>
              <a:ext uri="{28A0092B-C50C-407E-A947-70E740481C1C}">
                <a14:useLocalDpi xmlns:a14="http://schemas.microsoft.com/office/drawing/2010/main" val="0"/>
              </a:ext>
            </a:extLst>
          </a:blip>
          <a:srcRect l="9683" t="31649" r="64007" b="38496"/>
          <a:stretch/>
        </p:blipFill>
        <p:spPr>
          <a:xfrm>
            <a:off x="1381901" y="2248707"/>
            <a:ext cx="931635" cy="704783"/>
          </a:xfrm>
          <a:prstGeom prst="rect">
            <a:avLst/>
          </a:prstGeom>
        </p:spPr>
      </p:pic>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F392D16C-F4C5-11B5-09AF-8AF8925C1C78}"/>
              </a:ext>
            </a:extLst>
          </p:cNvPr>
          <p:cNvPicPr>
            <a:picLocks noChangeAspect="1"/>
          </p:cNvPicPr>
          <p:nvPr/>
        </p:nvPicPr>
        <p:blipFill rotWithShape="1">
          <a:blip r:embed="rId2">
            <a:extLst>
              <a:ext uri="{28A0092B-C50C-407E-A947-70E740481C1C}">
                <a14:useLocalDpi xmlns:a14="http://schemas.microsoft.com/office/drawing/2010/main" val="0"/>
              </a:ext>
            </a:extLst>
          </a:blip>
          <a:srcRect l="41149" t="31649" r="32541" b="38496"/>
          <a:stretch/>
        </p:blipFill>
        <p:spPr>
          <a:xfrm>
            <a:off x="1482848" y="4740154"/>
            <a:ext cx="931635" cy="704783"/>
          </a:xfrm>
          <a:prstGeom prst="rect">
            <a:avLst/>
          </a:prstGeom>
        </p:spPr>
      </p:pic>
      <p:pic>
        <p:nvPicPr>
          <p:cNvPr id="15" name="図 14" descr="グラフィカル ユーザー インターフェイス, アプリケーション&#10;&#10;自動的に生成された説明">
            <a:extLst>
              <a:ext uri="{FF2B5EF4-FFF2-40B4-BE49-F238E27FC236}">
                <a16:creationId xmlns:a16="http://schemas.microsoft.com/office/drawing/2014/main" id="{DCAD5E12-5AB4-B5D5-FC36-9475E541B1C6}"/>
              </a:ext>
            </a:extLst>
          </p:cNvPr>
          <p:cNvPicPr>
            <a:picLocks noChangeAspect="1"/>
          </p:cNvPicPr>
          <p:nvPr/>
        </p:nvPicPr>
        <p:blipFill rotWithShape="1">
          <a:blip r:embed="rId2">
            <a:extLst>
              <a:ext uri="{28A0092B-C50C-407E-A947-70E740481C1C}">
                <a14:useLocalDpi xmlns:a14="http://schemas.microsoft.com/office/drawing/2010/main" val="0"/>
              </a:ext>
            </a:extLst>
          </a:blip>
          <a:srcRect l="66453" t="31649" r="7237" b="38496"/>
          <a:stretch/>
        </p:blipFill>
        <p:spPr>
          <a:xfrm>
            <a:off x="1335720" y="3520063"/>
            <a:ext cx="931635" cy="704783"/>
          </a:xfrm>
          <a:prstGeom prst="rect">
            <a:avLst/>
          </a:prstGeom>
        </p:spPr>
      </p:pic>
    </p:spTree>
    <p:extLst>
      <p:ext uri="{BB962C8B-B14F-4D97-AF65-F5344CB8AC3E}">
        <p14:creationId xmlns:p14="http://schemas.microsoft.com/office/powerpoint/2010/main" val="878932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ab43ed39cf438de8264d8b65fa41e611">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a2501e3ff80ab5e70b0e54d5b48f5319"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Props1.xml><?xml version="1.0" encoding="utf-8"?>
<ds:datastoreItem xmlns:ds="http://schemas.openxmlformats.org/officeDocument/2006/customXml" ds:itemID="{1DE36EFD-D8F1-4F2C-A593-1BF9C446C16F}"/>
</file>

<file path=customXml/itemProps2.xml><?xml version="1.0" encoding="utf-8"?>
<ds:datastoreItem xmlns:ds="http://schemas.openxmlformats.org/officeDocument/2006/customXml" ds:itemID="{0BA53855-EBEC-4130-A409-A7D7B017A763}"/>
</file>

<file path=customXml/itemProps3.xml><?xml version="1.0" encoding="utf-8"?>
<ds:datastoreItem xmlns:ds="http://schemas.openxmlformats.org/officeDocument/2006/customXml" ds:itemID="{E957A9BE-7110-4DCB-B191-1246A71ABA1B}"/>
</file>

<file path=docProps/app.xml><?xml version="1.0" encoding="utf-8"?>
<Properties xmlns="http://schemas.openxmlformats.org/officeDocument/2006/extended-properties" xmlns:vt="http://schemas.openxmlformats.org/officeDocument/2006/docPropsVTypes">
  <TotalTime>384</TotalTime>
  <Words>1241</Words>
  <PresentationFormat>ワイド画面</PresentationFormat>
  <Paragraphs>148</Paragraphs>
  <Slides>10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Meiryo UI</vt:lpstr>
      <vt:lpstr>游ゴシック</vt:lpstr>
      <vt:lpstr>游ゴシック</vt:lpstr>
      <vt:lpstr>游ゴシック Light</vt:lpstr>
      <vt:lpstr>Arial</vt:lpstr>
      <vt:lpstr>Century Gothic</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2025-07-08T02:00:50Z</dcterms:created>
  <dcterms:modified xsi:type="dcterms:W3CDTF">2025-07-09T00:53:33Z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