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58" r:id="rId6"/>
    <p:sldId id="256" r:id="rId7"/>
    <p:sldId id="259" r:id="rId8"/>
    <p:sldId id="267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D"/>
    <a:srgbClr val="DADADD"/>
    <a:srgbClr val="FF5B5B"/>
    <a:srgbClr val="FF0844"/>
    <a:srgbClr val="CFD2D7"/>
    <a:srgbClr val="FFB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ED91E-0118-446A-B641-6AE64E87BBFA}" v="85" dt="2025-08-28T01:31:55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19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2132" y="1560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83BED91E-0118-446A-B641-6AE64E87BBFA}"/>
    <pc:docChg chg="custSel modSld">
      <pc:chgData name="松浦英宗" userId="9b03fd3a-662f-49ff-9af1-1b93cf7aab22" providerId="ADAL" clId="{83BED91E-0118-446A-B641-6AE64E87BBFA}" dt="2025-08-28T01:32:04.161" v="83" actId="478"/>
      <pc:docMkLst>
        <pc:docMk/>
      </pc:docMkLst>
      <pc:sldChg chg="delSp modSp mod">
        <pc:chgData name="松浦英宗" userId="9b03fd3a-662f-49ff-9af1-1b93cf7aab22" providerId="ADAL" clId="{83BED91E-0118-446A-B641-6AE64E87BBFA}" dt="2025-08-28T01:32:04.161" v="83" actId="478"/>
        <pc:sldMkLst>
          <pc:docMk/>
          <pc:sldMk cId="2369396751" sldId="256"/>
        </pc:sldMkLst>
        <pc:spChg chg="del">
          <ac:chgData name="松浦英宗" userId="9b03fd3a-662f-49ff-9af1-1b93cf7aab22" providerId="ADAL" clId="{83BED91E-0118-446A-B641-6AE64E87BBFA}" dt="2025-08-28T01:32:04.161" v="83" actId="478"/>
          <ac:spMkLst>
            <pc:docMk/>
            <pc:sldMk cId="2369396751" sldId="256"/>
            <ac:spMk id="5" creationId="{B89B247E-1D80-7B80-4F5B-602D87334BE3}"/>
          </ac:spMkLst>
        </pc:spChg>
        <pc:spChg chg="del">
          <ac:chgData name="松浦英宗" userId="9b03fd3a-662f-49ff-9af1-1b93cf7aab22" providerId="ADAL" clId="{83BED91E-0118-446A-B641-6AE64E87BBFA}" dt="2025-08-28T01:32:04.161" v="83" actId="478"/>
          <ac:spMkLst>
            <pc:docMk/>
            <pc:sldMk cId="2369396751" sldId="256"/>
            <ac:spMk id="6" creationId="{3F2A57CE-0650-7EF0-0CC7-54E66F782347}"/>
          </ac:spMkLst>
        </pc:spChg>
        <pc:spChg chg="del">
          <ac:chgData name="松浦英宗" userId="9b03fd3a-662f-49ff-9af1-1b93cf7aab22" providerId="ADAL" clId="{83BED91E-0118-446A-B641-6AE64E87BBFA}" dt="2025-08-28T01:32:04.161" v="83" actId="478"/>
          <ac:spMkLst>
            <pc:docMk/>
            <pc:sldMk cId="2369396751" sldId="256"/>
            <ac:spMk id="7" creationId="{D27D795F-5699-2285-5379-66A92E824192}"/>
          </ac:spMkLst>
        </pc:spChg>
        <pc:spChg chg="del">
          <ac:chgData name="松浦英宗" userId="9b03fd3a-662f-49ff-9af1-1b93cf7aab22" providerId="ADAL" clId="{83BED91E-0118-446A-B641-6AE64E87BBFA}" dt="2025-08-28T01:32:04.161" v="83" actId="478"/>
          <ac:spMkLst>
            <pc:docMk/>
            <pc:sldMk cId="2369396751" sldId="256"/>
            <ac:spMk id="8" creationId="{2A714F5C-6689-2B3A-D469-469C2A3FF27F}"/>
          </ac:spMkLst>
        </pc:spChg>
        <pc:spChg chg="mod">
          <ac:chgData name="松浦英宗" userId="9b03fd3a-662f-49ff-9af1-1b93cf7aab22" providerId="ADAL" clId="{83BED91E-0118-446A-B641-6AE64E87BBFA}" dt="2025-08-28T01:30:30.546" v="53" actId="14100"/>
          <ac:spMkLst>
            <pc:docMk/>
            <pc:sldMk cId="2369396751" sldId="256"/>
            <ac:spMk id="9" creationId="{7DE4215C-B93E-71A4-854D-F134BC66B6F7}"/>
          </ac:spMkLst>
        </pc:spChg>
        <pc:spChg chg="mod">
          <ac:chgData name="松浦英宗" userId="9b03fd3a-662f-49ff-9af1-1b93cf7aab22" providerId="ADAL" clId="{83BED91E-0118-446A-B641-6AE64E87BBFA}" dt="2025-08-28T01:30:30.546" v="53" actId="14100"/>
          <ac:spMkLst>
            <pc:docMk/>
            <pc:sldMk cId="2369396751" sldId="256"/>
            <ac:spMk id="10" creationId="{B549D103-1756-3D2F-AF9A-A33AE3398DAB}"/>
          </ac:spMkLst>
        </pc:spChg>
        <pc:spChg chg="mod">
          <ac:chgData name="松浦英宗" userId="9b03fd3a-662f-49ff-9af1-1b93cf7aab22" providerId="ADAL" clId="{83BED91E-0118-446A-B641-6AE64E87BBFA}" dt="2025-08-28T01:31:55.136" v="82"/>
          <ac:spMkLst>
            <pc:docMk/>
            <pc:sldMk cId="2369396751" sldId="256"/>
            <ac:spMk id="11" creationId="{29A25151-0911-6712-F1B1-4D575E19FD8C}"/>
          </ac:spMkLst>
        </pc:spChg>
        <pc:spChg chg="del">
          <ac:chgData name="松浦英宗" userId="9b03fd3a-662f-49ff-9af1-1b93cf7aab22" providerId="ADAL" clId="{83BED91E-0118-446A-B641-6AE64E87BBFA}" dt="2025-08-28T01:32:04.161" v="83" actId="478"/>
          <ac:spMkLst>
            <pc:docMk/>
            <pc:sldMk cId="2369396751" sldId="256"/>
            <ac:spMk id="12" creationId="{A082687B-7D7E-9122-ADBE-543BE3F3CDF5}"/>
          </ac:spMkLst>
        </pc:spChg>
        <pc:spChg chg="del">
          <ac:chgData name="松浦英宗" userId="9b03fd3a-662f-49ff-9af1-1b93cf7aab22" providerId="ADAL" clId="{83BED91E-0118-446A-B641-6AE64E87BBFA}" dt="2025-08-28T01:32:04.161" v="83" actId="478"/>
          <ac:spMkLst>
            <pc:docMk/>
            <pc:sldMk cId="2369396751" sldId="256"/>
            <ac:spMk id="13" creationId="{B006A059-66AB-684A-D1D7-DE55E9203995}"/>
          </ac:spMkLst>
        </pc:spChg>
        <pc:spChg chg="mod">
          <ac:chgData name="松浦英宗" userId="9b03fd3a-662f-49ff-9af1-1b93cf7aab22" providerId="ADAL" clId="{83BED91E-0118-446A-B641-6AE64E87BBFA}" dt="2025-08-28T01:30:35.418" v="55"/>
          <ac:spMkLst>
            <pc:docMk/>
            <pc:sldMk cId="2369396751" sldId="256"/>
            <ac:spMk id="17" creationId="{79F7EA17-B91D-AC2B-8ED6-DBD3EB1E48AC}"/>
          </ac:spMkLst>
        </pc:spChg>
      </pc:sldChg>
      <pc:sldChg chg="modSp mod">
        <pc:chgData name="松浦英宗" userId="9b03fd3a-662f-49ff-9af1-1b93cf7aab22" providerId="ADAL" clId="{83BED91E-0118-446A-B641-6AE64E87BBFA}" dt="2025-08-28T01:30:18.735" v="50"/>
        <pc:sldMkLst>
          <pc:docMk/>
          <pc:sldMk cId="2675184942" sldId="258"/>
        </pc:sldMkLst>
        <pc:spChg chg="mod">
          <ac:chgData name="松浦英宗" userId="9b03fd3a-662f-49ff-9af1-1b93cf7aab22" providerId="ADAL" clId="{83BED91E-0118-446A-B641-6AE64E87BBFA}" dt="2025-08-28T01:30:07.182" v="46" actId="20577"/>
          <ac:spMkLst>
            <pc:docMk/>
            <pc:sldMk cId="2675184942" sldId="258"/>
            <ac:spMk id="2" creationId="{3CBFA6A3-6D31-A065-B7A7-5B0F99615F37}"/>
          </ac:spMkLst>
        </pc:spChg>
        <pc:spChg chg="mod">
          <ac:chgData name="松浦英宗" userId="9b03fd3a-662f-49ff-9af1-1b93cf7aab22" providerId="ADAL" clId="{83BED91E-0118-446A-B641-6AE64E87BBFA}" dt="2025-08-28T01:30:18.735" v="50"/>
          <ac:spMkLst>
            <pc:docMk/>
            <pc:sldMk cId="2675184942" sldId="258"/>
            <ac:spMk id="21" creationId="{CEA4F636-C659-FDD0-03C9-09AE7B260DB9}"/>
          </ac:spMkLst>
        </pc:spChg>
        <pc:spChg chg="mod">
          <ac:chgData name="松浦英宗" userId="9b03fd3a-662f-49ff-9af1-1b93cf7aab22" providerId="ADAL" clId="{83BED91E-0118-446A-B641-6AE64E87BBFA}" dt="2025-08-28T01:30:13.410" v="48"/>
          <ac:spMkLst>
            <pc:docMk/>
            <pc:sldMk cId="2675184942" sldId="258"/>
            <ac:spMk id="22" creationId="{71C1BE31-497C-30E0-4C20-6A6A7C1502E8}"/>
          </ac:spMkLst>
        </pc:spChg>
      </pc:sldChg>
      <pc:sldChg chg="modSp mod">
        <pc:chgData name="松浦英宗" userId="9b03fd3a-662f-49ff-9af1-1b93cf7aab22" providerId="ADAL" clId="{83BED91E-0118-446A-B641-6AE64E87BBFA}" dt="2025-08-28T01:30:47.667" v="57"/>
        <pc:sldMkLst>
          <pc:docMk/>
          <pc:sldMk cId="2425344981" sldId="259"/>
        </pc:sldMkLst>
        <pc:spChg chg="mod">
          <ac:chgData name="松浦英宗" userId="9b03fd3a-662f-49ff-9af1-1b93cf7aab22" providerId="ADAL" clId="{83BED91E-0118-446A-B641-6AE64E87BBFA}" dt="2025-08-28T01:30:47.667" v="57"/>
          <ac:spMkLst>
            <pc:docMk/>
            <pc:sldMk cId="2425344981" sldId="259"/>
            <ac:spMk id="20" creationId="{EF65E61F-D706-EBD9-F688-527B040EFB27}"/>
          </ac:spMkLst>
        </pc:spChg>
      </pc:sldChg>
      <pc:sldChg chg="modSp mod">
        <pc:chgData name="松浦英宗" userId="9b03fd3a-662f-49ff-9af1-1b93cf7aab22" providerId="ADAL" clId="{83BED91E-0118-446A-B641-6AE64E87BBFA}" dt="2025-08-28T01:31:05.358" v="69"/>
        <pc:sldMkLst>
          <pc:docMk/>
          <pc:sldMk cId="4006409169" sldId="261"/>
        </pc:sldMkLst>
        <pc:spChg chg="mod">
          <ac:chgData name="松浦英宗" userId="9b03fd3a-662f-49ff-9af1-1b93cf7aab22" providerId="ADAL" clId="{83BED91E-0118-446A-B641-6AE64E87BBFA}" dt="2025-08-28T01:31:05.358" v="69"/>
          <ac:spMkLst>
            <pc:docMk/>
            <pc:sldMk cId="4006409169" sldId="261"/>
            <ac:spMk id="5" creationId="{44AD2AEB-F998-9772-5906-F1A8DE2AE504}"/>
          </ac:spMkLst>
        </pc:spChg>
      </pc:sldChg>
      <pc:sldChg chg="modSp mod">
        <pc:chgData name="松浦英宗" userId="9b03fd3a-662f-49ff-9af1-1b93cf7aab22" providerId="ADAL" clId="{83BED91E-0118-446A-B641-6AE64E87BBFA}" dt="2025-08-28T01:31:18.373" v="73"/>
        <pc:sldMkLst>
          <pc:docMk/>
          <pc:sldMk cId="2136181969" sldId="263"/>
        </pc:sldMkLst>
        <pc:spChg chg="mod">
          <ac:chgData name="松浦英宗" userId="9b03fd3a-662f-49ff-9af1-1b93cf7aab22" providerId="ADAL" clId="{83BED91E-0118-446A-B641-6AE64E87BBFA}" dt="2025-08-28T01:31:14.811" v="71"/>
          <ac:spMkLst>
            <pc:docMk/>
            <pc:sldMk cId="2136181969" sldId="263"/>
            <ac:spMk id="3" creationId="{E1683CD6-25BE-1B28-B863-4CE28DBE5CB5}"/>
          </ac:spMkLst>
        </pc:spChg>
        <pc:graphicFrameChg chg="mod">
          <ac:chgData name="松浦英宗" userId="9b03fd3a-662f-49ff-9af1-1b93cf7aab22" providerId="ADAL" clId="{83BED91E-0118-446A-B641-6AE64E87BBFA}" dt="2025-08-28T01:31:18.373" v="73"/>
          <ac:graphicFrameMkLst>
            <pc:docMk/>
            <pc:sldMk cId="2136181969" sldId="263"/>
            <ac:graphicFrameMk id="10" creationId="{E812199A-F3F3-35F5-92F4-22F4CEF5AC62}"/>
          </ac:graphicFrameMkLst>
        </pc:graphicFrameChg>
      </pc:sldChg>
      <pc:sldChg chg="modSp mod">
        <pc:chgData name="松浦英宗" userId="9b03fd3a-662f-49ff-9af1-1b93cf7aab22" providerId="ADAL" clId="{83BED91E-0118-446A-B641-6AE64E87BBFA}" dt="2025-08-28T01:31:33.655" v="78" actId="20577"/>
        <pc:sldMkLst>
          <pc:docMk/>
          <pc:sldMk cId="2064668314" sldId="265"/>
        </pc:sldMkLst>
        <pc:spChg chg="mod">
          <ac:chgData name="松浦英宗" userId="9b03fd3a-662f-49ff-9af1-1b93cf7aab22" providerId="ADAL" clId="{83BED91E-0118-446A-B641-6AE64E87BBFA}" dt="2025-08-28T01:31:33.655" v="78" actId="20577"/>
          <ac:spMkLst>
            <pc:docMk/>
            <pc:sldMk cId="2064668314" sldId="265"/>
            <ac:spMk id="7" creationId="{6D6CB4AC-7FD0-D919-2303-300250A88C92}"/>
          </ac:spMkLst>
        </pc:spChg>
      </pc:sldChg>
      <pc:sldChg chg="modSp mod">
        <pc:chgData name="松浦英宗" userId="9b03fd3a-662f-49ff-9af1-1b93cf7aab22" providerId="ADAL" clId="{83BED91E-0118-446A-B641-6AE64E87BBFA}" dt="2025-08-28T01:31:41.457" v="80"/>
        <pc:sldMkLst>
          <pc:docMk/>
          <pc:sldMk cId="3211045125" sldId="266"/>
        </pc:sldMkLst>
        <pc:spChg chg="mod">
          <ac:chgData name="松浦英宗" userId="9b03fd3a-662f-49ff-9af1-1b93cf7aab22" providerId="ADAL" clId="{83BED91E-0118-446A-B641-6AE64E87BBFA}" dt="2025-08-28T01:31:41.457" v="80"/>
          <ac:spMkLst>
            <pc:docMk/>
            <pc:sldMk cId="3211045125" sldId="266"/>
            <ac:spMk id="2" creationId="{BF0167B0-6903-895F-4108-3BB3341DACAF}"/>
          </ac:spMkLst>
        </pc:spChg>
      </pc:sldChg>
      <pc:sldChg chg="modSp mod">
        <pc:chgData name="松浦英宗" userId="9b03fd3a-662f-49ff-9af1-1b93cf7aab22" providerId="ADAL" clId="{83BED91E-0118-446A-B641-6AE64E87BBFA}" dt="2025-08-28T01:30:58.845" v="67"/>
        <pc:sldMkLst>
          <pc:docMk/>
          <pc:sldMk cId="2950245204" sldId="267"/>
        </pc:sldMkLst>
        <pc:spChg chg="mod">
          <ac:chgData name="松浦英宗" userId="9b03fd3a-662f-49ff-9af1-1b93cf7aab22" providerId="ADAL" clId="{83BED91E-0118-446A-B641-6AE64E87BBFA}" dt="2025-08-28T01:30:58.845" v="67"/>
          <ac:spMkLst>
            <pc:docMk/>
            <pc:sldMk cId="2950245204" sldId="267"/>
            <ac:spMk id="3" creationId="{724230CE-BEF4-00C6-6125-DA3EC96E8288}"/>
          </ac:spMkLst>
        </pc:spChg>
        <pc:spChg chg="mod">
          <ac:chgData name="松浦英宗" userId="9b03fd3a-662f-49ff-9af1-1b93cf7aab22" providerId="ADAL" clId="{83BED91E-0118-446A-B641-6AE64E87BBFA}" dt="2025-08-28T01:30:55.788" v="65" actId="14100"/>
          <ac:spMkLst>
            <pc:docMk/>
            <pc:sldMk cId="2950245204" sldId="267"/>
            <ac:spMk id="24" creationId="{0A316E7A-A046-0CA2-6B3E-D4CA71E1F45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5B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F1-4EEA-9340-C5916F6BEBC2}"/>
              </c:ext>
            </c:extLst>
          </c:dPt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24/1期</c:v>
                </c:pt>
                <c:pt idx="1">
                  <c:v>24/2期</c:v>
                </c:pt>
                <c:pt idx="2">
                  <c:v>24/3期</c:v>
                </c:pt>
                <c:pt idx="3">
                  <c:v>24/4期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5000</c:v>
                </c:pt>
                <c:pt idx="1">
                  <c:v>4750</c:v>
                </c:pt>
                <c:pt idx="2">
                  <c:v>4300</c:v>
                </c:pt>
                <c:pt idx="3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1-4EEA-9340-C5916F6BEB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-29"/>
        <c:axId val="201207871"/>
        <c:axId val="201204511"/>
      </c:barChart>
      <c:catAx>
        <c:axId val="2012078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1204511"/>
        <c:crosses val="autoZero"/>
        <c:auto val="1"/>
        <c:lblAlgn val="ctr"/>
        <c:lblOffset val="100"/>
        <c:noMultiLvlLbl val="0"/>
      </c:catAx>
      <c:valAx>
        <c:axId val="201204511"/>
        <c:scaling>
          <c:orientation val="minMax"/>
          <c:max val="5200"/>
          <c:min val="3000"/>
        </c:scaling>
        <c:delete val="1"/>
        <c:axPos val="l"/>
        <c:numFmt formatCode="General" sourceLinked="1"/>
        <c:majorTickMark val="out"/>
        <c:minorTickMark val="none"/>
        <c:tickLblPos val="nextTo"/>
        <c:crossAx val="201207871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5B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7F5-400E-9953-14C94CB1A7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24/1期</c:v>
                </c:pt>
                <c:pt idx="1">
                  <c:v>24/2期</c:v>
                </c:pt>
                <c:pt idx="2">
                  <c:v>24/3期</c:v>
                </c:pt>
                <c:pt idx="3">
                  <c:v>24/4期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500</c:v>
                </c:pt>
                <c:pt idx="1">
                  <c:v>440</c:v>
                </c:pt>
                <c:pt idx="2">
                  <c:v>420</c:v>
                </c:pt>
                <c:pt idx="3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1-4EEA-9340-C5916F6BEB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-29"/>
        <c:axId val="201207871"/>
        <c:axId val="201204511"/>
      </c:barChart>
      <c:catAx>
        <c:axId val="2012078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1204511"/>
        <c:crosses val="autoZero"/>
        <c:auto val="1"/>
        <c:lblAlgn val="ctr"/>
        <c:lblOffset val="100"/>
        <c:noMultiLvlLbl val="0"/>
      </c:catAx>
      <c:valAx>
        <c:axId val="201204511"/>
        <c:scaling>
          <c:orientation val="minMax"/>
          <c:max val="520"/>
          <c:min val="300"/>
        </c:scaling>
        <c:delete val="1"/>
        <c:axPos val="l"/>
        <c:numFmt formatCode="General" sourceLinked="1"/>
        <c:majorTickMark val="out"/>
        <c:minorTickMark val="none"/>
        <c:tickLblPos val="nextTo"/>
        <c:crossAx val="201207871"/>
        <c:crosses val="autoZero"/>
        <c:crossBetween val="between"/>
        <c:majorUnit val="100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13F66364-DAAD-476E-B125-EE72150C2ADD}" type="datetimeFigureOut">
              <a:rPr lang="ja-JP" altLang="en-US" smtClean="0"/>
              <a:pPr/>
              <a:t>2025/8/28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E3454744-1210-4164-8983-8A0F78A831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427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4744-1210-4164-8983-8A0F78A831E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96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4744-1210-4164-8983-8A0F78A831E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74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4744-1210-4164-8983-8A0F78A831E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79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4744-1210-4164-8983-8A0F78A831E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67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4744-1210-4164-8983-8A0F78A831EB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472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E23824-F764-D5F5-3C95-8DA0B921D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B1910C2-BCF8-14CF-303C-4BEADA7AA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12EFF7-6386-C9D6-E290-9DEEAE09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904B-8AC7-4F50-8673-4C783EE9D4A4}" type="datetime1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04456D-1180-A94E-9CCE-42EFCB7D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236BB8-930E-C5C3-E642-FF5CB59B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75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16E4B7-9DE9-8763-C86B-FAE3DAB9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3B7605-E8A1-02E1-CB2A-0A480B4BF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C8430EA-0D84-DB7A-C910-2D36B6E00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06866C5-7A49-B1E8-587D-C45BDCF5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3088-1746-4A29-9C2E-5D6694ECB5EE}" type="datetime1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75CCE9-020B-2BF5-05D1-D71BDFCC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498280-3881-303C-56FB-16F0B997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01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25262A-5D85-CD58-6258-F7068513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040282F-A0C9-90C8-1C8C-AE7B77BD7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6569C03-673A-4A35-159C-D302C1513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FADC69D-9162-947D-2691-49429401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762D-F9B4-4680-B1DE-539D03904EF0}" type="datetime1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811AC5-6D16-0C28-ADEE-66750B37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DECEEE-287D-D410-8AB7-D74AFA28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812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3D6B07-DB7F-E336-8C07-8FDAABC6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06DD9F2-AF5F-4BA3-E15D-0915CE5A9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E07350-BD4F-D7A2-19FB-EA01A3CF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3099-98D9-43B1-A296-069A2AE7E45A}" type="datetime1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2BBEB3-6322-974F-E2AE-E469D623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C692DE-EA06-BFF8-B3DD-48EE5CF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339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B8B39B2-6178-9F99-B743-A8E725AF0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3650D4-0EE8-8021-9847-38C62335B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BD0EB8-7628-83BC-0719-FDAB7A23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0EFE-AC8E-4030-97A7-10C5D9DDCE18}" type="datetime1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357C0-CC39-8314-0D5E-7BF458466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1BBCBA-92B0-26B5-1CA5-33862045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327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600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BB1B83-A660-5C65-5314-18F25A816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71FB2A-EFE8-135D-8F82-40F190F22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AB95D6-9D49-C130-1B57-29FF1463B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4AFD-25F1-4464-AB00-7DCD51A4F266}" type="datetime1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1C440B-8F96-8A20-9322-16626B4F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958A6F-0E04-4B97-E66C-C0FB301E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70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7EAEAB-BFA2-C3F4-421F-642B7C88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AAF0EE-46AE-E296-CB05-549A9E586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EFEF72-6FEB-DF1C-727A-B94C51D1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0AF-95F1-43DB-AD02-3802646C59DB}" type="datetime1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B96BA7-DF3B-186D-E2E5-14FFC053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791D00-C375-5F24-4838-DA5E8C66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99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073734-E915-50CC-0D2B-A4788DF63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C28C00-8D67-833B-80D4-551D4E399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DD5B53-9EEF-FBFC-5FB0-6D8FD0F44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85D3B95-3531-419A-AABF-6EFB40A5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F4BB-A796-4FCE-B963-84454970FC0D}" type="datetime1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8B1427-184C-80C9-032F-AA1DC5F6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DE1081-FB6B-303E-9D66-7B2372B4C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09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2C0B22-1834-7ECF-400B-D9325917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8C86E6-2028-3745-9824-DC48296F7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F4045A-AA16-E347-B52E-E84F2569A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C841AEF-C269-5070-9751-28BE31E10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0DA26B4-B75E-8899-E3BA-49361A3FB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74076EA-908F-C4C5-72AC-3D453140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5153-46E3-4ED7-AA9F-EB32D68337B5}" type="datetime1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12C816D-D544-DAA7-F421-B802776E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08E98B1-6258-746A-F78E-E3B5ED4A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72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7CBC66-CA10-4E9C-21E9-609102119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7E8C40C-D301-58D3-8C01-B15B49DA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9F76-F2E1-4142-96AE-94A9EF86E1A1}" type="datetime1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0A6992-4E79-EA8D-1515-C911F033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66FD5C8-F9AC-9ECB-ED9C-D4F22B51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43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C43FE90-C441-5758-53E3-73FABF89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64F0-0DBD-4FCB-A1D8-D84ECE63E428}" type="datetime1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832C496-9BB2-CDBC-2216-C798C66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D2791D-0B0A-7490-222A-7326BB5A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85001"/>
            <a:ext cx="2743200" cy="365125"/>
          </a:xfrm>
        </p:spPr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480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C43FE90-C441-5758-53E3-73FABF89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6FA9-4D46-4F49-B0B6-23ACEC41E18D}" type="datetime1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832C496-9BB2-CDBC-2216-C798C66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D2791D-0B0A-7490-222A-7326BB5A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732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C43FE90-C441-5758-53E3-73FABF89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6AB2-8088-4216-BCED-E20DCD4CB6ED}" type="datetime1">
              <a:rPr kumimoji="1" lang="ja-JP" altLang="en-US" smtClean="0"/>
              <a:t>2025/8/28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832C496-9BB2-CDBC-2216-C798C66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D02C23E1-5E03-B32F-1D0D-620652EF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85001"/>
            <a:ext cx="2743200" cy="365125"/>
          </a:xfrm>
        </p:spPr>
        <p:txBody>
          <a:bodyPr/>
          <a:lstStyle/>
          <a:p>
            <a:fld id="{13595455-7782-4412-B75D-D9E139C50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817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1CF2152-9789-0149-28BF-D319E73BB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43D550D-683D-C375-147C-3873B18F4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F7BA1D-684B-23A9-67F2-31691291D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7D47F552-67A9-420A-9B4B-16A5553B4CAE}" type="datetime1">
              <a:rPr lang="ja-JP" altLang="en-US" smtClean="0"/>
              <a:t>2025/8/28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D4622D-917D-014A-C719-A2AA4CE0F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34B800-EEBD-A93D-29CE-81E697C5E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13595455-7782-4412-B75D-D9E139C50C8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647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7B6C50A-FF33-C2B5-AD0E-BE528D47D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E6FA02-EEA3-61B2-2F58-3E2059BDA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E164A5-14C1-B5C9-A931-B180AA7F4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>
              <a:defRPr/>
            </a:pPr>
            <a:fld id="{FBDBC8BC-CA2D-4B19-A743-F4511244B3A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2025/8/28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9F0DBC-7567-3062-5CD1-99126C2BF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9064F4-0A85-9265-A852-5DFE964F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>
              <a:defRPr/>
            </a:pPr>
            <a:fld id="{31B375DE-3E19-5D47-A09A-644D0FEB933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A8371EF-5A1E-5D43-9E27-43752D749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45"/>
          <a:stretch>
            <a:fillRect/>
          </a:stretch>
        </p:blipFill>
        <p:spPr>
          <a:xfrm flipH="1">
            <a:off x="4342482" y="1"/>
            <a:ext cx="7841944" cy="53100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F133094-79FE-7640-EC79-8DD951E1A367}"/>
              </a:ext>
            </a:extLst>
          </p:cNvPr>
          <p:cNvSpPr/>
          <p:nvPr/>
        </p:nvSpPr>
        <p:spPr>
          <a:xfrm>
            <a:off x="-7574" y="0"/>
            <a:ext cx="12192000" cy="5310001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  <a:alpha val="70000"/>
                </a:schemeClr>
              </a:gs>
              <a:gs pos="61400">
                <a:srgbClr val="FF6D5E">
                  <a:alpha val="40000"/>
                </a:srgbClr>
              </a:gs>
              <a:gs pos="0">
                <a:srgbClr val="FF0000">
                  <a:alpha val="40000"/>
                </a:srgbClr>
              </a:gs>
              <a:gs pos="100000">
                <a:srgbClr val="FFB199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kumimoji="1" lang="ja-JP" altLang="en-US" spc="11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四角形: 上の 2 つの角を丸める 19">
            <a:extLst>
              <a:ext uri="{FF2B5EF4-FFF2-40B4-BE49-F238E27FC236}">
                <a16:creationId xmlns:a16="http://schemas.microsoft.com/office/drawing/2014/main" id="{D5C7BAAC-0E12-82E3-D0E9-E8E16FB069E5}"/>
              </a:ext>
            </a:extLst>
          </p:cNvPr>
          <p:cNvSpPr/>
          <p:nvPr/>
        </p:nvSpPr>
        <p:spPr>
          <a:xfrm>
            <a:off x="0" y="5310000"/>
            <a:ext cx="12192000" cy="154800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kumimoji="1" lang="ja-JP" altLang="en-US" spc="11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CC4B023-9653-7C9E-C651-5ED17999B5DF}"/>
              </a:ext>
            </a:extLst>
          </p:cNvPr>
          <p:cNvSpPr/>
          <p:nvPr/>
        </p:nvSpPr>
        <p:spPr>
          <a:xfrm>
            <a:off x="7574" y="0"/>
            <a:ext cx="12184426" cy="5309999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  <a:alpha val="70000"/>
                </a:schemeClr>
              </a:gs>
              <a:gs pos="61400">
                <a:srgbClr val="FF6D5E">
                  <a:alpha val="40000"/>
                </a:srgbClr>
              </a:gs>
              <a:gs pos="0">
                <a:srgbClr val="FF0000">
                  <a:alpha val="40000"/>
                </a:srgbClr>
              </a:gs>
              <a:gs pos="100000">
                <a:srgbClr val="FFB199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kumimoji="1" lang="en-US" altLang="ja-JP" spc="110" dirty="0">
                <a:solidFill>
                  <a:schemeClr val="tx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</a:t>
            </a:r>
            <a:endParaRPr kumimoji="1" lang="ja-JP" altLang="en-US" spc="11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四角形: 上の 2 つの角を丸める 14">
            <a:extLst>
              <a:ext uri="{FF2B5EF4-FFF2-40B4-BE49-F238E27FC236}">
                <a16:creationId xmlns:a16="http://schemas.microsoft.com/office/drawing/2014/main" id="{C728904C-331D-250B-C0AC-4E01D0E60592}"/>
              </a:ext>
            </a:extLst>
          </p:cNvPr>
          <p:cNvSpPr/>
          <p:nvPr/>
        </p:nvSpPr>
        <p:spPr>
          <a:xfrm>
            <a:off x="0" y="5393445"/>
            <a:ext cx="12192000" cy="146455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endParaRPr kumimoji="1" lang="ja-JP" altLang="en-US" spc="110" dirty="0">
              <a:solidFill>
                <a:schemeClr val="tx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CBFA6A3-6D31-A065-B7A7-5B0F99615F37}"/>
              </a:ext>
            </a:extLst>
          </p:cNvPr>
          <p:cNvSpPr txBox="1">
            <a:spLocks/>
          </p:cNvSpPr>
          <p:nvPr/>
        </p:nvSpPr>
        <p:spPr>
          <a:xfrm>
            <a:off x="639413" y="1774844"/>
            <a:ext cx="9495689" cy="1788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ja-JP" altLang="en-US" b="1" spc="31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業務効率を劇的に変える</a:t>
            </a:r>
            <a:endParaRPr lang="en-US" altLang="ja-JP" b="1" spc="31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en-US" altLang="ja-JP" b="1" spc="31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b="1" spc="31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自動化ソリューション</a:t>
            </a:r>
            <a:br>
              <a:rPr lang="en-US" altLang="ja-JP" b="1" spc="31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次世代の業務改革をリードする</a:t>
            </a:r>
            <a:r>
              <a:rPr lang="en-US" altLang="ja-JP" sz="2400" b="1" dirty="0" err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OpenKlead</a:t>
            </a:r>
            <a:r>
              <a:rPr lang="ja-JP" altLang="en-US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のご紹介</a:t>
            </a:r>
          </a:p>
        </p:txBody>
      </p:sp>
      <p:sp>
        <p:nvSpPr>
          <p:cNvPr id="21" name="テキスト プレースホルダー 2">
            <a:extLst>
              <a:ext uri="{FF2B5EF4-FFF2-40B4-BE49-F238E27FC236}">
                <a16:creationId xmlns:a16="http://schemas.microsoft.com/office/drawing/2014/main" id="{CEA4F636-C659-FDD0-03C9-09AE7B260DB9}"/>
              </a:ext>
            </a:extLst>
          </p:cNvPr>
          <p:cNvSpPr txBox="1">
            <a:spLocks/>
          </p:cNvSpPr>
          <p:nvPr/>
        </p:nvSpPr>
        <p:spPr>
          <a:xfrm>
            <a:off x="639414" y="5919541"/>
            <a:ext cx="3423704" cy="372170"/>
          </a:xfrm>
          <a:prstGeom prst="rect">
            <a:avLst/>
          </a:prstGeom>
          <a:ln w="3175">
            <a:miter lim="400000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lang="ja-JP" altLang="en-US" sz="2000" b="1" kern="0" baseline="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 panose="020B0400000000000000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OpenKlead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株式会社</a:t>
            </a:r>
          </a:p>
        </p:txBody>
      </p:sp>
      <p:sp>
        <p:nvSpPr>
          <p:cNvPr id="22" name="テキスト プレースホルダー 2">
            <a:extLst>
              <a:ext uri="{FF2B5EF4-FFF2-40B4-BE49-F238E27FC236}">
                <a16:creationId xmlns:a16="http://schemas.microsoft.com/office/drawing/2014/main" id="{71C1BE31-497C-30E0-4C20-6A6A7C1502E8}"/>
              </a:ext>
            </a:extLst>
          </p:cNvPr>
          <p:cNvSpPr txBox="1">
            <a:spLocks/>
          </p:cNvSpPr>
          <p:nvPr/>
        </p:nvSpPr>
        <p:spPr>
          <a:xfrm>
            <a:off x="4419600" y="5919541"/>
            <a:ext cx="5339167" cy="372170"/>
          </a:xfrm>
          <a:prstGeom prst="rect">
            <a:avLst/>
          </a:prstGeom>
          <a:ln w="3175">
            <a:miter lim="400000"/>
          </a:ln>
        </p:spPr>
        <p:txBody>
          <a:bodyPr wrap="square" lIns="0" tIns="0" r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lang="ja-JP" altLang="en-US" sz="2000" b="1" kern="0" spc="110" baseline="0" dirty="0">
                <a:solidFill>
                  <a:schemeClr val="tx1"/>
                </a:solidFill>
                <a:latin typeface="+mn-lt"/>
                <a:ea typeface="+mn-ea"/>
                <a:cs typeface="Yu Gothic UI" panose="020B0500000000000000" pitchFamily="50" charset="-128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 spc="1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200" kern="1200" spc="1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100" kern="1200" spc="1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100" kern="1200" spc="1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人手不足や属人化が進む中、直感的に使える</a:t>
            </a:r>
            <a:r>
              <a:rPr lang="en-US" altLang="ja-JP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AI×</a:t>
            </a:r>
            <a:r>
              <a:rPr lang="ja-JP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ノーコードの自動化ツール「</a:t>
            </a:r>
            <a:r>
              <a:rPr lang="en-US" altLang="ja-JP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OpenKlead</a:t>
            </a:r>
            <a:r>
              <a:rPr lang="ja-JP" alt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」で業務改善を支援します。</a:t>
            </a:r>
          </a:p>
        </p:txBody>
      </p:sp>
    </p:spTree>
    <p:extLst>
      <p:ext uri="{BB962C8B-B14F-4D97-AF65-F5344CB8AC3E}">
        <p14:creationId xmlns:p14="http://schemas.microsoft.com/office/powerpoint/2010/main" val="2675184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52B7F7F-EA46-858E-5392-4D7ECA9D5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49" b="18277"/>
          <a:stretch/>
        </p:blipFill>
        <p:spPr>
          <a:xfrm>
            <a:off x="323733" y="-1"/>
            <a:ext cx="11868267" cy="6858001"/>
          </a:xfrm>
          <a:prstGeom prst="rect">
            <a:avLst/>
          </a:prstGeom>
        </p:spPr>
      </p:pic>
      <p:sp>
        <p:nvSpPr>
          <p:cNvPr id="2" name="角丸四角形 5">
            <a:extLst>
              <a:ext uri="{FF2B5EF4-FFF2-40B4-BE49-F238E27FC236}">
                <a16:creationId xmlns:a16="http://schemas.microsoft.com/office/drawing/2014/main" id="{BF0167B0-6903-895F-4108-3BB3341DACAF}"/>
              </a:ext>
            </a:extLst>
          </p:cNvPr>
          <p:cNvSpPr/>
          <p:nvPr/>
        </p:nvSpPr>
        <p:spPr>
          <a:xfrm>
            <a:off x="323733" y="-2"/>
            <a:ext cx="11868267" cy="6857999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0"/>
              </a:spcBef>
            </a:pPr>
            <a:r>
              <a:rPr lang="ja-JP" altLang="en-US" sz="4400" b="1" spc="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ご確認ありがとうございました</a:t>
            </a:r>
            <a:endParaRPr lang="en-US" altLang="ja-JP" sz="4400" b="1" spc="6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spcBef>
                <a:spcPts val="3000"/>
              </a:spcBef>
            </a:pPr>
            <a:r>
              <a:rPr lang="en-US" altLang="ja-JP" sz="2400" b="1" spc="300" dirty="0" err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OpenKlead</a:t>
            </a:r>
            <a:r>
              <a:rPr lang="ja-JP" altLang="en-US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は「すべての業務に、</a:t>
            </a:r>
            <a:r>
              <a:rPr lang="en-US" altLang="ja-JP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の力を。」のスローガンのもと</a:t>
            </a:r>
            <a:endParaRPr lang="en-US" altLang="ja-JP" sz="2400" b="1" spc="3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spcBef>
                <a:spcPts val="1800"/>
              </a:spcBef>
            </a:pPr>
            <a:r>
              <a:rPr lang="ja-JP" altLang="en-US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貴社の業務に寄り添い、ともに進化します。</a:t>
            </a:r>
            <a:endParaRPr lang="en-US" altLang="ja-JP" sz="2400" b="1" spc="3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spcBef>
                <a:spcPts val="1800"/>
              </a:spcBef>
            </a:pPr>
            <a:r>
              <a:rPr lang="ja-JP" altLang="en-US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本資料が、貴社の業務改革の一助となれば幸いです。</a:t>
            </a:r>
            <a:endParaRPr lang="en-US" altLang="ja-JP" sz="2400" b="1" spc="3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spcBef>
                <a:spcPts val="1800"/>
              </a:spcBef>
            </a:pPr>
            <a:endParaRPr lang="ja-JP" altLang="en-US" sz="2400" b="1" spc="3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51BF67B-BECC-9752-D314-7CAAE832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>
                <a:solidFill>
                  <a:schemeClr val="bg1"/>
                </a:solidFill>
              </a:rPr>
              <a:t>10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827767-A8F1-8ABE-473A-3ABDA983B868}"/>
              </a:ext>
            </a:extLst>
          </p:cNvPr>
          <p:cNvSpPr/>
          <p:nvPr/>
        </p:nvSpPr>
        <p:spPr>
          <a:xfrm>
            <a:off x="0" y="0"/>
            <a:ext cx="329411" cy="6858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104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2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">
            <a:extLst>
              <a:ext uri="{FF2B5EF4-FFF2-40B4-BE49-F238E27FC236}">
                <a16:creationId xmlns:a16="http://schemas.microsoft.com/office/drawing/2014/main" id="{7042E843-8A05-1F7E-DD22-0C329CD6DB6F}"/>
              </a:ext>
            </a:extLst>
          </p:cNvPr>
          <p:cNvSpPr/>
          <p:nvPr/>
        </p:nvSpPr>
        <p:spPr>
          <a:xfrm>
            <a:off x="314481" y="-1"/>
            <a:ext cx="11877520" cy="6863815"/>
          </a:xfrm>
          <a:custGeom>
            <a:avLst/>
            <a:gdLst/>
            <a:ahLst/>
            <a:cxnLst/>
            <a:rect l="l" t="t" r="r" b="b"/>
            <a:pathLst>
              <a:path w="15034846" h="10287000">
                <a:moveTo>
                  <a:pt x="0" y="0"/>
                </a:moveTo>
                <a:lnTo>
                  <a:pt x="15034846" y="0"/>
                </a:lnTo>
                <a:lnTo>
                  <a:pt x="150348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52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CBBD7A8-29D1-77AB-7182-885DF57F0071}"/>
              </a:ext>
            </a:extLst>
          </p:cNvPr>
          <p:cNvSpPr/>
          <p:nvPr/>
        </p:nvSpPr>
        <p:spPr>
          <a:xfrm>
            <a:off x="321947" y="2792"/>
            <a:ext cx="11870053" cy="6855208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DE4215C-B93E-71A4-854D-F134BC66B6F7}"/>
              </a:ext>
            </a:extLst>
          </p:cNvPr>
          <p:cNvSpPr/>
          <p:nvPr/>
        </p:nvSpPr>
        <p:spPr>
          <a:xfrm>
            <a:off x="735614" y="2248031"/>
            <a:ext cx="4984164" cy="178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6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What</a:t>
            </a:r>
            <a:r>
              <a:rPr lang="ja-JP" altLang="en-US" sz="6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6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is</a:t>
            </a:r>
          </a:p>
          <a:p>
            <a:r>
              <a:rPr kumimoji="1" lang="en-US" altLang="ja-JP" sz="6000" b="1" dirty="0" err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OpenKlead</a:t>
            </a:r>
            <a:r>
              <a:rPr kumimoji="1" lang="en-US" altLang="ja-JP" sz="6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?</a:t>
            </a:r>
            <a:endParaRPr kumimoji="1" lang="ja-JP" altLang="en-US" sz="6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549D103-1756-3D2F-AF9A-A33AE3398DAB}"/>
              </a:ext>
            </a:extLst>
          </p:cNvPr>
          <p:cNvSpPr/>
          <p:nvPr/>
        </p:nvSpPr>
        <p:spPr>
          <a:xfrm>
            <a:off x="801123" y="4112017"/>
            <a:ext cx="3542958" cy="469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私たちについて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29A25151-0911-6712-F1B1-4D575E19FD8C}"/>
              </a:ext>
            </a:extLst>
          </p:cNvPr>
          <p:cNvSpPr/>
          <p:nvPr/>
        </p:nvSpPr>
        <p:spPr>
          <a:xfrm>
            <a:off x="327545" y="88711"/>
            <a:ext cx="3487004" cy="4776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b="1" dirty="0" err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OpenKlead</a:t>
            </a:r>
            <a:r>
              <a:rPr kumimoji="1" lang="ja-JP" altLang="en-US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株式会社について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497BE1A-155E-F56E-458E-D4ADDF14DA2F}"/>
              </a:ext>
            </a:extLst>
          </p:cNvPr>
          <p:cNvSpPr/>
          <p:nvPr/>
        </p:nvSpPr>
        <p:spPr>
          <a:xfrm>
            <a:off x="6096000" y="327547"/>
            <a:ext cx="3487004" cy="82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Our Mission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C969F40-FE3B-001D-F71C-354EBACE72F7}"/>
              </a:ext>
            </a:extLst>
          </p:cNvPr>
          <p:cNvSpPr/>
          <p:nvPr/>
        </p:nvSpPr>
        <p:spPr>
          <a:xfrm>
            <a:off x="6095999" y="1030407"/>
            <a:ext cx="5507225" cy="82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ja-JP" sz="2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私たちは「現場起点で使える自動化」を追求するテクノロジー企業です</a:t>
            </a:r>
            <a:endParaRPr kumimoji="1" lang="ja-JP" altLang="en-US" sz="2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7A3A670-040B-662D-FAFD-2B90DC152C41}"/>
              </a:ext>
            </a:extLst>
          </p:cNvPr>
          <p:cNvSpPr/>
          <p:nvPr/>
        </p:nvSpPr>
        <p:spPr>
          <a:xfrm>
            <a:off x="6096000" y="2040341"/>
            <a:ext cx="3487004" cy="82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Our History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FFB4464-E8DD-65AF-C502-DB095276B810}"/>
              </a:ext>
            </a:extLst>
          </p:cNvPr>
          <p:cNvSpPr/>
          <p:nvPr/>
        </p:nvSpPr>
        <p:spPr>
          <a:xfrm>
            <a:off x="6096000" y="4871891"/>
            <a:ext cx="3487004" cy="82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Our Vision</a:t>
            </a:r>
          </a:p>
        </p:txBody>
      </p: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B6AC970C-7930-EC79-8EB0-6E876650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>
                <a:solidFill>
                  <a:schemeClr val="bg1"/>
                </a:solidFill>
              </a:rPr>
              <a:t>2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6975CF8-9661-7FA8-1D30-0719D397660A}"/>
              </a:ext>
            </a:extLst>
          </p:cNvPr>
          <p:cNvSpPr/>
          <p:nvPr/>
        </p:nvSpPr>
        <p:spPr>
          <a:xfrm>
            <a:off x="0" y="0"/>
            <a:ext cx="329411" cy="6858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9F7EA17-B91D-AC2B-8ED6-DBD3EB1E48AC}"/>
              </a:ext>
            </a:extLst>
          </p:cNvPr>
          <p:cNvSpPr/>
          <p:nvPr/>
        </p:nvSpPr>
        <p:spPr>
          <a:xfrm>
            <a:off x="6095999" y="2866031"/>
            <a:ext cx="5507225" cy="2051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ja-JP" sz="1400" b="1" dirty="0" err="1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OpenKlead</a:t>
            </a:r>
            <a:r>
              <a:rPr lang="ja-JP" altLang="en-US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株式会社は</a:t>
            </a:r>
            <a:r>
              <a:rPr lang="en-US" altLang="ja-JP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2019</a:t>
            </a:r>
            <a:r>
              <a:rPr lang="ja-JP" altLang="en-US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年に設立された業務自動化プラットフォーム開発企業です。設立当初より「誰もが使いやすく、すぐに効果が実感できる自動化」をコンセプトに掲げ、企業の現場に寄り添ったプロダクトを開発・提供してまいりました。</a:t>
            </a: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現在では、従業員数</a:t>
            </a:r>
            <a:r>
              <a:rPr lang="en-US" altLang="ja-JP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55</a:t>
            </a:r>
            <a:r>
              <a:rPr lang="ja-JP" altLang="en-US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名のうち</a:t>
            </a:r>
            <a:r>
              <a:rPr lang="en-US" altLang="ja-JP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60%</a:t>
            </a:r>
            <a:r>
              <a:rPr lang="ja-JP" altLang="en-US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以上がエンジニアという開発体制を持ち、累計</a:t>
            </a:r>
            <a:r>
              <a:rPr lang="en-US" altLang="ja-JP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120</a:t>
            </a:r>
            <a:r>
              <a:rPr lang="ja-JP" altLang="en-US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社以上の企業様に導入されています。金融、製造、小売、サービスなど幅広い業種に対応し、導入企業様からは「継続率</a:t>
            </a:r>
            <a:r>
              <a:rPr lang="en-US" altLang="ja-JP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92%</a:t>
            </a:r>
            <a:r>
              <a:rPr lang="ja-JP" altLang="en-US" sz="1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」という高い評価をいただいています。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BD462E4-168A-ED8D-47FC-D09197D22EDA}"/>
              </a:ext>
            </a:extLst>
          </p:cNvPr>
          <p:cNvSpPr/>
          <p:nvPr/>
        </p:nvSpPr>
        <p:spPr>
          <a:xfrm>
            <a:off x="6096000" y="5574751"/>
            <a:ext cx="5436358" cy="82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あらゆる業務をシンプルかつスマートに再設計する</a:t>
            </a:r>
            <a:endParaRPr kumimoji="1" lang="ja-JP" altLang="en-US" sz="2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39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楕円 22">
            <a:extLst>
              <a:ext uri="{FF2B5EF4-FFF2-40B4-BE49-F238E27FC236}">
                <a16:creationId xmlns:a16="http://schemas.microsoft.com/office/drawing/2014/main" id="{9FA755EC-E42C-623F-5175-AB0FBEBE5BE8}"/>
              </a:ext>
            </a:extLst>
          </p:cNvPr>
          <p:cNvSpPr/>
          <p:nvPr/>
        </p:nvSpPr>
        <p:spPr>
          <a:xfrm>
            <a:off x="7228175" y="2646216"/>
            <a:ext cx="3320296" cy="3320296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8BE482CB-09DA-857F-7E6B-EDDF36A14583}"/>
              </a:ext>
            </a:extLst>
          </p:cNvPr>
          <p:cNvSpPr/>
          <p:nvPr/>
        </p:nvSpPr>
        <p:spPr>
          <a:xfrm>
            <a:off x="7478495" y="2886488"/>
            <a:ext cx="2839752" cy="2839752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DD8B74E-96C2-F2BA-5727-0618BCFCAE72}"/>
              </a:ext>
            </a:extLst>
          </p:cNvPr>
          <p:cNvSpPr/>
          <p:nvPr/>
        </p:nvSpPr>
        <p:spPr>
          <a:xfrm>
            <a:off x="1998763" y="2646216"/>
            <a:ext cx="3320296" cy="3320296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624B5530-4E1E-699B-89ED-53DC82E810C1}"/>
              </a:ext>
            </a:extLst>
          </p:cNvPr>
          <p:cNvSpPr/>
          <p:nvPr/>
        </p:nvSpPr>
        <p:spPr>
          <a:xfrm>
            <a:off x="2249083" y="2886488"/>
            <a:ext cx="2839752" cy="2839752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F65E61F-D706-EBD9-F688-527B040EFB27}"/>
              </a:ext>
            </a:extLst>
          </p:cNvPr>
          <p:cNvSpPr/>
          <p:nvPr/>
        </p:nvSpPr>
        <p:spPr>
          <a:xfrm>
            <a:off x="1323323" y="5316015"/>
            <a:ext cx="9906511" cy="13744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/>
          <a:lstStyle/>
          <a:p>
            <a:pPr algn="ctr">
              <a:spcAft>
                <a:spcPts val="600"/>
              </a:spcAft>
            </a:pPr>
            <a:r>
              <a:rPr lang="ja-JP" altLang="ja-JP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こうした背景の中で「誰もが簡単に使える業務自動化ツール」</a:t>
            </a:r>
            <a:r>
              <a:rPr lang="ja-JP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</a:t>
            </a:r>
            <a:r>
              <a:rPr lang="ja-JP" altLang="ja-JP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注目</a:t>
            </a:r>
            <a:r>
              <a:rPr lang="ja-JP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en-US" altLang="ja-JP" b="1" spc="3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spcAft>
                <a:spcPts val="600"/>
              </a:spcAft>
            </a:pPr>
            <a:r>
              <a:rPr lang="en-US" altLang="ja-JP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OpenKlead</a:t>
            </a:r>
            <a:r>
              <a:rPr lang="ja-JP" altLang="ja-JP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は、</a:t>
            </a:r>
            <a:r>
              <a:rPr lang="en-US" altLang="ja-JP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IT</a:t>
            </a:r>
            <a:r>
              <a:rPr lang="ja-JP" altLang="ja-JP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リテラシーを問わず、あらゆる業務の自動化を</a:t>
            </a:r>
            <a:r>
              <a:rPr lang="ja-JP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可能に。</a:t>
            </a:r>
            <a:endParaRPr kumimoji="1" lang="ja-JP" altLang="en-US" b="1" spc="3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85C4DAA5-6C1C-4E78-C1D2-ADF061EF0EC2}"/>
              </a:ext>
            </a:extLst>
          </p:cNvPr>
          <p:cNvSpPr/>
          <p:nvPr/>
        </p:nvSpPr>
        <p:spPr>
          <a:xfrm>
            <a:off x="7908491" y="3174842"/>
            <a:ext cx="1959429" cy="2555777"/>
          </a:xfrm>
          <a:prstGeom prst="downArrow">
            <a:avLst>
              <a:gd name="adj1" fmla="val 50000"/>
              <a:gd name="adj2" fmla="val 39991"/>
            </a:avLst>
          </a:prstGeom>
          <a:solidFill>
            <a:srgbClr val="FF5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80C682F3-B482-2769-2DC1-931180DEAAF8}"/>
              </a:ext>
            </a:extLst>
          </p:cNvPr>
          <p:cNvSpPr/>
          <p:nvPr/>
        </p:nvSpPr>
        <p:spPr>
          <a:xfrm>
            <a:off x="2697763" y="3174842"/>
            <a:ext cx="1959429" cy="2555777"/>
          </a:xfrm>
          <a:prstGeom prst="downArrow">
            <a:avLst>
              <a:gd name="adj1" fmla="val 50000"/>
              <a:gd name="adj2" fmla="val 39991"/>
            </a:avLst>
          </a:prstGeom>
          <a:solidFill>
            <a:srgbClr val="FF5B5B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B1CC1AE-E895-72A3-D14B-68DFD87574FB}"/>
              </a:ext>
            </a:extLst>
          </p:cNvPr>
          <p:cNvSpPr/>
          <p:nvPr/>
        </p:nvSpPr>
        <p:spPr>
          <a:xfrm>
            <a:off x="327545" y="88711"/>
            <a:ext cx="3487004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市場背景と課題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1CC7E1F-5938-9C34-22FB-A267E3805389}"/>
              </a:ext>
            </a:extLst>
          </p:cNvPr>
          <p:cNvSpPr/>
          <p:nvPr/>
        </p:nvSpPr>
        <p:spPr>
          <a:xfrm>
            <a:off x="962166" y="1477730"/>
            <a:ext cx="4683259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spcAft>
                <a:spcPts val="1200"/>
              </a:spcAft>
            </a:pPr>
            <a:endParaRPr kumimoji="1" lang="ja-JP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FB05AFD3-E009-CD3F-BAB5-11DE63295C9B}"/>
              </a:ext>
            </a:extLst>
          </p:cNvPr>
          <p:cNvSpPr txBox="1">
            <a:spLocks/>
          </p:cNvSpPr>
          <p:nvPr/>
        </p:nvSpPr>
        <p:spPr>
          <a:xfrm>
            <a:off x="823527" y="704475"/>
            <a:ext cx="10945072" cy="573026"/>
          </a:xfrm>
          <a:prstGeom prst="rect">
            <a:avLst/>
          </a:prstGeom>
        </p:spPr>
        <p:txBody>
          <a:bodyPr tIns="7200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i="0" kern="1200" spc="30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なぜ今、業務自動化が求められているのか？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786F763-ACDB-3EA9-03F5-E2384111BD86}"/>
              </a:ext>
            </a:extLst>
          </p:cNvPr>
          <p:cNvCxnSpPr>
            <a:cxnSpLocks/>
          </p:cNvCxnSpPr>
          <p:nvPr/>
        </p:nvCxnSpPr>
        <p:spPr>
          <a:xfrm>
            <a:off x="823528" y="1262030"/>
            <a:ext cx="10945071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コンテンツ プレースホルダー 4">
            <a:extLst>
              <a:ext uri="{FF2B5EF4-FFF2-40B4-BE49-F238E27FC236}">
                <a16:creationId xmlns:a16="http://schemas.microsoft.com/office/drawing/2014/main" id="{FD3443EA-5C70-D2E5-BD71-2A5F2A74DE25}"/>
              </a:ext>
            </a:extLst>
          </p:cNvPr>
          <p:cNvSpPr txBox="1">
            <a:spLocks/>
          </p:cNvSpPr>
          <p:nvPr/>
        </p:nvSpPr>
        <p:spPr>
          <a:xfrm>
            <a:off x="823527" y="1287099"/>
            <a:ext cx="10945071" cy="8298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人手不足、属人化、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DX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推進の波の中で現場が本当に必要とするのは「使える自動化」です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09A2399-6FA7-9C8D-C108-17CFDA4B856C}"/>
              </a:ext>
            </a:extLst>
          </p:cNvPr>
          <p:cNvSpPr/>
          <p:nvPr/>
        </p:nvSpPr>
        <p:spPr>
          <a:xfrm>
            <a:off x="1323324" y="2260442"/>
            <a:ext cx="4683258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少子高齢化に伴う</a:t>
            </a:r>
            <a:endParaRPr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spcAft>
                <a:spcPts val="600"/>
              </a:spcAft>
            </a:pP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深刻な労働力不足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93A849B-EA8E-DFB5-2A56-BA7DB91521F0}"/>
              </a:ext>
            </a:extLst>
          </p:cNvPr>
          <p:cNvSpPr/>
          <p:nvPr/>
        </p:nvSpPr>
        <p:spPr>
          <a:xfrm>
            <a:off x="6546577" y="2260442"/>
            <a:ext cx="4683258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「定型業務」や、特定の担当者にしか</a:t>
            </a:r>
            <a:endParaRPr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spcAft>
                <a:spcPts val="600"/>
              </a:spcAft>
            </a:pPr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わからない「ナレッジ業務」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F2A38F3-255E-63F7-046B-494C2E25ACF8}"/>
              </a:ext>
            </a:extLst>
          </p:cNvPr>
          <p:cNvSpPr/>
          <p:nvPr/>
        </p:nvSpPr>
        <p:spPr>
          <a:xfrm>
            <a:off x="1925350" y="3632042"/>
            <a:ext cx="3504253" cy="9144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2030</a:t>
            </a:r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年に不足する労働人口</a:t>
            </a:r>
            <a:endParaRPr lang="en-US" altLang="ja-JP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664</a:t>
            </a:r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万人</a:t>
            </a:r>
            <a:endParaRPr lang="en-US" altLang="ja-JP" sz="2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D107AFF4-F245-AE4C-ADB4-17D00ABB6CBB}"/>
              </a:ext>
            </a:extLst>
          </p:cNvPr>
          <p:cNvSpPr/>
          <p:nvPr/>
        </p:nvSpPr>
        <p:spPr>
          <a:xfrm>
            <a:off x="7136078" y="3632042"/>
            <a:ext cx="3504253" cy="9144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人的ミスや引き継ぎトラブル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社員の生産性が低下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6CB8B188-A180-12F2-BFC9-FDE53CABC9C6}"/>
              </a:ext>
            </a:extLst>
          </p:cNvPr>
          <p:cNvSpPr/>
          <p:nvPr/>
        </p:nvSpPr>
        <p:spPr>
          <a:xfrm>
            <a:off x="5392472" y="5463682"/>
            <a:ext cx="1812491" cy="30953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解決の方向性</a:t>
            </a:r>
            <a:endParaRPr lang="en-US" altLang="ja-JP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F468BAA7-AB5D-A6FB-B74F-201EB9B4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4593692-C76E-EA81-5C92-18F19DBD8F66}"/>
              </a:ext>
            </a:extLst>
          </p:cNvPr>
          <p:cNvSpPr/>
          <p:nvPr/>
        </p:nvSpPr>
        <p:spPr>
          <a:xfrm>
            <a:off x="0" y="0"/>
            <a:ext cx="329411" cy="6858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534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457941D-837B-76C4-2B28-55A23C5151F2}"/>
              </a:ext>
            </a:extLst>
          </p:cNvPr>
          <p:cNvSpPr/>
          <p:nvPr/>
        </p:nvSpPr>
        <p:spPr>
          <a:xfrm>
            <a:off x="822433" y="5805846"/>
            <a:ext cx="10945072" cy="530933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2000" b="1" spc="300" dirty="0">
                <a:solidFill>
                  <a:srgbClr val="C00000"/>
                </a:solidFill>
              </a:rPr>
              <a:t>ノーコードで構築できるため、専門的な知識がなくても直感的に操作可能</a:t>
            </a:r>
            <a:endParaRPr kumimoji="1" lang="ja-JP" altLang="en-US" sz="2000" b="1" spc="300" dirty="0">
              <a:solidFill>
                <a:srgbClr val="C00000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2F9948F-B3A6-2963-A935-79C9CFE0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724230CE-BEF4-00C6-6125-DA3EC96E8288}"/>
              </a:ext>
            </a:extLst>
          </p:cNvPr>
          <p:cNvSpPr txBox="1">
            <a:spLocks/>
          </p:cNvSpPr>
          <p:nvPr/>
        </p:nvSpPr>
        <p:spPr>
          <a:xfrm>
            <a:off x="823527" y="704475"/>
            <a:ext cx="10945072" cy="573026"/>
          </a:xfrm>
          <a:prstGeom prst="rect">
            <a:avLst/>
          </a:prstGeom>
        </p:spPr>
        <p:txBody>
          <a:bodyPr tIns="7200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i="0" kern="1200" spc="30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altLang="ja-JP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OpenKlead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が提供する「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業務自動化ソリューション」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40D2261-9153-20AE-F8BE-9500720C030F}"/>
              </a:ext>
            </a:extLst>
          </p:cNvPr>
          <p:cNvCxnSpPr>
            <a:cxnSpLocks/>
          </p:cNvCxnSpPr>
          <p:nvPr/>
        </p:nvCxnSpPr>
        <p:spPr>
          <a:xfrm>
            <a:off x="823528" y="1262030"/>
            <a:ext cx="10945071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1A9AC41-F235-85C1-54B2-D94F64488D68}"/>
              </a:ext>
            </a:extLst>
          </p:cNvPr>
          <p:cNvSpPr txBox="1">
            <a:spLocks/>
          </p:cNvSpPr>
          <p:nvPr/>
        </p:nvSpPr>
        <p:spPr>
          <a:xfrm>
            <a:off x="823527" y="1287099"/>
            <a:ext cx="10945071" cy="8298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定型作業からナレッジ業務まで、自動化でルーティン業務を削減し、社員の時間を創出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7752033-9393-AB3F-E5FB-BEC53E186E3A}"/>
              </a:ext>
            </a:extLst>
          </p:cNvPr>
          <p:cNvSpPr/>
          <p:nvPr/>
        </p:nvSpPr>
        <p:spPr>
          <a:xfrm>
            <a:off x="327545" y="88711"/>
            <a:ext cx="3487004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サービス概要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04CA274-2582-155F-255A-4530C6270A49}"/>
              </a:ext>
            </a:extLst>
          </p:cNvPr>
          <p:cNvSpPr/>
          <p:nvPr/>
        </p:nvSpPr>
        <p:spPr>
          <a:xfrm>
            <a:off x="0" y="0"/>
            <a:ext cx="329411" cy="6858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4B58519C-08FD-C29E-529C-E1D6200C3BD2}"/>
              </a:ext>
            </a:extLst>
          </p:cNvPr>
          <p:cNvGrpSpPr/>
          <p:nvPr/>
        </p:nvGrpSpPr>
        <p:grpSpPr>
          <a:xfrm>
            <a:off x="823526" y="2710720"/>
            <a:ext cx="2589747" cy="2860181"/>
            <a:chOff x="823526" y="2710720"/>
            <a:chExt cx="2589747" cy="2860181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600E247-8F73-45F9-5919-55E487B717C2}"/>
                </a:ext>
              </a:extLst>
            </p:cNvPr>
            <p:cNvSpPr/>
            <p:nvPr/>
          </p:nvSpPr>
          <p:spPr>
            <a:xfrm>
              <a:off x="823526" y="3231963"/>
              <a:ext cx="2589747" cy="2338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bIns="10800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作業内容の</a:t>
              </a:r>
              <a:endPara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AI</a:t>
              </a:r>
              <a:r>
                <a:rPr kumimoji="1" lang="ja-JP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記録</a:t>
              </a:r>
            </a:p>
          </p:txBody>
        </p:sp>
        <p:pic>
          <p:nvPicPr>
            <p:cNvPr id="16" name="図 15" descr="テキスト&#10;&#10;低い精度で自動的に生成された説明">
              <a:extLst>
                <a:ext uri="{FF2B5EF4-FFF2-40B4-BE49-F238E27FC236}">
                  <a16:creationId xmlns:a16="http://schemas.microsoft.com/office/drawing/2014/main" id="{553FA40D-635A-CE23-C8F2-1BE6FB80F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38" r="33342" b="70246"/>
            <a:stretch/>
          </p:blipFill>
          <p:spPr>
            <a:xfrm>
              <a:off x="1386367" y="3423690"/>
              <a:ext cx="1464064" cy="1337850"/>
            </a:xfrm>
            <a:prstGeom prst="rect">
              <a:avLst/>
            </a:prstGeom>
          </p:spPr>
        </p:pic>
        <p:sp>
          <p:nvSpPr>
            <p:cNvPr id="13" name="角丸四角形 14">
              <a:extLst>
                <a:ext uri="{FF2B5EF4-FFF2-40B4-BE49-F238E27FC236}">
                  <a16:creationId xmlns:a16="http://schemas.microsoft.com/office/drawing/2014/main" id="{46E9CC72-A851-371D-EB4C-291916AA74CF}"/>
                </a:ext>
              </a:extLst>
            </p:cNvPr>
            <p:cNvSpPr/>
            <p:nvPr/>
          </p:nvSpPr>
          <p:spPr>
            <a:xfrm>
              <a:off x="823526" y="2710720"/>
              <a:ext cx="2589747" cy="4105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b="1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業務フロー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D07D5C8-FFC0-B9CC-E68C-827ABB1FB2E3}"/>
              </a:ext>
            </a:extLst>
          </p:cNvPr>
          <p:cNvGrpSpPr/>
          <p:nvPr/>
        </p:nvGrpSpPr>
        <p:grpSpPr>
          <a:xfrm>
            <a:off x="9177758" y="2710720"/>
            <a:ext cx="2589747" cy="2837082"/>
            <a:chOff x="9177758" y="2710720"/>
            <a:chExt cx="2589747" cy="2837082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C0F70F5-83F5-4B95-ADC7-EAD0CAFA7478}"/>
                </a:ext>
              </a:extLst>
            </p:cNvPr>
            <p:cNvSpPr/>
            <p:nvPr/>
          </p:nvSpPr>
          <p:spPr>
            <a:xfrm>
              <a:off x="9177758" y="3230768"/>
              <a:ext cx="2589747" cy="23170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b"/>
            <a:lstStyle/>
            <a:p>
              <a:pPr algn="ctr"/>
              <a:r>
                <a:rPr kumimoji="1" lang="en-US" altLang="ja-JP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AI</a:t>
              </a:r>
              <a:r>
                <a:rPr kumimoji="1" lang="ja-JP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チャットボットが</a:t>
              </a:r>
              <a:endParaRPr kumimoji="1"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kumimoji="1" lang="ja-JP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社内問合せ対応</a:t>
              </a:r>
            </a:p>
          </p:txBody>
        </p:sp>
        <p:pic>
          <p:nvPicPr>
            <p:cNvPr id="20" name="図 19" descr="テキスト&#10;&#10;低い精度で自動的に生成された説明">
              <a:extLst>
                <a:ext uri="{FF2B5EF4-FFF2-40B4-BE49-F238E27FC236}">
                  <a16:creationId xmlns:a16="http://schemas.microsoft.com/office/drawing/2014/main" id="{46807F71-1A7D-E16A-FB8D-BDFA4093B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63" t="24947" r="4617" b="45299"/>
            <a:stretch/>
          </p:blipFill>
          <p:spPr>
            <a:xfrm>
              <a:off x="9740599" y="3339822"/>
              <a:ext cx="1464064" cy="1337850"/>
            </a:xfrm>
            <a:prstGeom prst="rect">
              <a:avLst/>
            </a:prstGeom>
          </p:spPr>
        </p:pic>
        <p:sp>
          <p:nvSpPr>
            <p:cNvPr id="15" name="角丸四角形 14">
              <a:extLst>
                <a:ext uri="{FF2B5EF4-FFF2-40B4-BE49-F238E27FC236}">
                  <a16:creationId xmlns:a16="http://schemas.microsoft.com/office/drawing/2014/main" id="{6CD870DE-EE5B-9940-01AB-941893A6C9AE}"/>
                </a:ext>
              </a:extLst>
            </p:cNvPr>
            <p:cNvSpPr/>
            <p:nvPr/>
          </p:nvSpPr>
          <p:spPr>
            <a:xfrm>
              <a:off x="9177758" y="2710720"/>
              <a:ext cx="2589747" cy="4105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b="1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社内チャット対応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ED9BE56-5021-7F1D-4858-8FBBE770B6CC}"/>
              </a:ext>
            </a:extLst>
          </p:cNvPr>
          <p:cNvGrpSpPr/>
          <p:nvPr/>
        </p:nvGrpSpPr>
        <p:grpSpPr>
          <a:xfrm>
            <a:off x="6393014" y="2710720"/>
            <a:ext cx="2589747" cy="2838277"/>
            <a:chOff x="6387435" y="2710720"/>
            <a:chExt cx="2589747" cy="2838277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1BD1A42E-40AB-44B1-D82F-571B5F59EFE6}"/>
                </a:ext>
              </a:extLst>
            </p:cNvPr>
            <p:cNvSpPr/>
            <p:nvPr/>
          </p:nvSpPr>
          <p:spPr>
            <a:xfrm>
              <a:off x="6387435" y="3231963"/>
              <a:ext cx="2589747" cy="23170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b"/>
            <a:lstStyle/>
            <a:p>
              <a:pPr algn="ctr"/>
              <a:r>
                <a:rPr kumimoji="1" lang="en-US" altLang="ja-JP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RPA</a:t>
              </a:r>
              <a:r>
                <a:rPr kumimoji="1" lang="ja-JP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との連携による</a:t>
              </a:r>
              <a:endParaRPr kumimoji="1"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kumimoji="1" lang="ja-JP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操作の自動実行</a:t>
              </a:r>
            </a:p>
          </p:txBody>
        </p:sp>
        <p:pic>
          <p:nvPicPr>
            <p:cNvPr id="19" name="図 18" descr="テキスト&#10;&#10;低い精度で自動的に生成された説明">
              <a:extLst>
                <a:ext uri="{FF2B5EF4-FFF2-40B4-BE49-F238E27FC236}">
                  <a16:creationId xmlns:a16="http://schemas.microsoft.com/office/drawing/2014/main" id="{9488A420-31D3-AFEA-FDC7-B7C7FE66FD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63" r="4617" b="70246"/>
            <a:stretch/>
          </p:blipFill>
          <p:spPr>
            <a:xfrm>
              <a:off x="6950276" y="3393617"/>
              <a:ext cx="1464064" cy="1337850"/>
            </a:xfrm>
            <a:prstGeom prst="rect">
              <a:avLst/>
            </a:prstGeom>
          </p:spPr>
        </p:pic>
        <p:sp>
          <p:nvSpPr>
            <p:cNvPr id="17" name="角丸四角形 14">
              <a:extLst>
                <a:ext uri="{FF2B5EF4-FFF2-40B4-BE49-F238E27FC236}">
                  <a16:creationId xmlns:a16="http://schemas.microsoft.com/office/drawing/2014/main" id="{EEEAB0B2-BF48-B55E-476F-CF72F5B55E5D}"/>
                </a:ext>
              </a:extLst>
            </p:cNvPr>
            <p:cNvSpPr/>
            <p:nvPr/>
          </p:nvSpPr>
          <p:spPr>
            <a:xfrm>
              <a:off x="6387435" y="2710720"/>
              <a:ext cx="2589747" cy="4105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b="1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操作の自動化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F58C4E3-A687-776D-97B6-B117BCDB9488}"/>
              </a:ext>
            </a:extLst>
          </p:cNvPr>
          <p:cNvGrpSpPr/>
          <p:nvPr/>
        </p:nvGrpSpPr>
        <p:grpSpPr>
          <a:xfrm>
            <a:off x="3608270" y="2716351"/>
            <a:ext cx="2589747" cy="2854916"/>
            <a:chOff x="3597112" y="2716351"/>
            <a:chExt cx="2589747" cy="2854916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7C79ECE-9119-9454-E59A-52A68ED8C6B0}"/>
                </a:ext>
              </a:extLst>
            </p:cNvPr>
            <p:cNvSpPr/>
            <p:nvPr/>
          </p:nvSpPr>
          <p:spPr>
            <a:xfrm>
              <a:off x="3597112" y="3232329"/>
              <a:ext cx="2589747" cy="2338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bIns="108000" rtlCol="0" anchor="b"/>
            <a:lstStyle/>
            <a:p>
              <a:pPr algn="ctr"/>
              <a:r>
                <a:rPr kumimoji="1" lang="en-US" altLang="ja-JP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PDF</a:t>
              </a:r>
              <a:r>
                <a:rPr kumimoji="1" lang="ja-JP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帳票の自動生成と</a:t>
              </a:r>
              <a:endParaRPr kumimoji="1"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kumimoji="1" lang="ja-JP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メール配信</a:t>
              </a:r>
            </a:p>
          </p:txBody>
        </p:sp>
        <p:pic>
          <p:nvPicPr>
            <p:cNvPr id="18" name="図 17" descr="テキスト&#10;&#10;低い精度で自動的に生成された説明">
              <a:extLst>
                <a:ext uri="{FF2B5EF4-FFF2-40B4-BE49-F238E27FC236}">
                  <a16:creationId xmlns:a16="http://schemas.microsoft.com/office/drawing/2014/main" id="{D3900826-FD1E-B0EA-37FC-F42FA7CD8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9" t="24947" r="64531" b="45299"/>
            <a:stretch/>
          </p:blipFill>
          <p:spPr>
            <a:xfrm>
              <a:off x="4159953" y="3393617"/>
              <a:ext cx="1464064" cy="1337850"/>
            </a:xfrm>
            <a:prstGeom prst="rect">
              <a:avLst/>
            </a:prstGeom>
          </p:spPr>
        </p:pic>
        <p:sp>
          <p:nvSpPr>
            <p:cNvPr id="21" name="角丸四角形 14">
              <a:extLst>
                <a:ext uri="{FF2B5EF4-FFF2-40B4-BE49-F238E27FC236}">
                  <a16:creationId xmlns:a16="http://schemas.microsoft.com/office/drawing/2014/main" id="{B8CB05E1-4C2C-1D72-7554-11D361449573}"/>
                </a:ext>
              </a:extLst>
            </p:cNvPr>
            <p:cNvSpPr/>
            <p:nvPr/>
          </p:nvSpPr>
          <p:spPr>
            <a:xfrm>
              <a:off x="3597112" y="2716351"/>
              <a:ext cx="2589747" cy="4105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b="1" dirty="0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帳票作成</a:t>
              </a: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A316E7A-A046-0CA2-6B3E-D4CA71E1F458}"/>
              </a:ext>
            </a:extLst>
          </p:cNvPr>
          <p:cNvSpPr txBox="1"/>
          <p:nvPr/>
        </p:nvSpPr>
        <p:spPr>
          <a:xfrm>
            <a:off x="4384997" y="2151466"/>
            <a:ext cx="382213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OpenKlead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が提供するサービス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24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グラフ 23">
            <a:extLst>
              <a:ext uri="{FF2B5EF4-FFF2-40B4-BE49-F238E27FC236}">
                <a16:creationId xmlns:a16="http://schemas.microsoft.com/office/drawing/2014/main" id="{6B68888B-2662-F5CB-14CF-8D75DF1FFE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206864"/>
              </p:ext>
            </p:extLst>
          </p:nvPr>
        </p:nvGraphicFramePr>
        <p:xfrm>
          <a:off x="1084033" y="2977939"/>
          <a:ext cx="4850296" cy="3880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グラフ 24">
            <a:extLst>
              <a:ext uri="{FF2B5EF4-FFF2-40B4-BE49-F238E27FC236}">
                <a16:creationId xmlns:a16="http://schemas.microsoft.com/office/drawing/2014/main" id="{D16D66D9-C2D7-2AFC-D702-2A7F42D44D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569188"/>
              </p:ext>
            </p:extLst>
          </p:nvPr>
        </p:nvGraphicFramePr>
        <p:xfrm>
          <a:off x="6580913" y="2977939"/>
          <a:ext cx="4850296" cy="3880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矢印: 上 13">
            <a:extLst>
              <a:ext uri="{FF2B5EF4-FFF2-40B4-BE49-F238E27FC236}">
                <a16:creationId xmlns:a16="http://schemas.microsoft.com/office/drawing/2014/main" id="{92957674-A98B-F3E7-2535-3036417B7BBF}"/>
              </a:ext>
            </a:extLst>
          </p:cNvPr>
          <p:cNvSpPr/>
          <p:nvPr/>
        </p:nvSpPr>
        <p:spPr>
          <a:xfrm rot="8100000">
            <a:off x="4614655" y="2609250"/>
            <a:ext cx="1476289" cy="1670788"/>
          </a:xfrm>
          <a:prstGeom prst="upArrow">
            <a:avLst>
              <a:gd name="adj1" fmla="val 42936"/>
              <a:gd name="adj2" fmla="val 50162"/>
            </a:avLst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ECFBADF-3F33-5F4D-564F-C195871803CC}"/>
              </a:ext>
            </a:extLst>
          </p:cNvPr>
          <p:cNvSpPr txBox="1">
            <a:spLocks/>
          </p:cNvSpPr>
          <p:nvPr/>
        </p:nvSpPr>
        <p:spPr>
          <a:xfrm>
            <a:off x="823527" y="704475"/>
            <a:ext cx="10945072" cy="573026"/>
          </a:xfrm>
          <a:prstGeom prst="rect">
            <a:avLst/>
          </a:prstGeom>
        </p:spPr>
        <p:txBody>
          <a:bodyPr tIns="7200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i="0" kern="1200" spc="30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導入による数値的な成果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FB5AFFF-96F6-C9EA-C128-3E94537BB006}"/>
              </a:ext>
            </a:extLst>
          </p:cNvPr>
          <p:cNvCxnSpPr>
            <a:cxnSpLocks/>
          </p:cNvCxnSpPr>
          <p:nvPr/>
        </p:nvCxnSpPr>
        <p:spPr>
          <a:xfrm>
            <a:off x="823528" y="1262030"/>
            <a:ext cx="10945071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4AD2AEB-F998-9772-5906-F1A8DE2AE504}"/>
              </a:ext>
            </a:extLst>
          </p:cNvPr>
          <p:cNvSpPr txBox="1">
            <a:spLocks/>
          </p:cNvSpPr>
          <p:nvPr/>
        </p:nvSpPr>
        <p:spPr>
          <a:xfrm>
            <a:off x="823527" y="1287099"/>
            <a:ext cx="10945071" cy="8298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altLang="ja-JP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OpenKlead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の導入は、コスト削減・業務効率化に直結します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8839EE0-0276-6F39-B63A-24F47B610FBB}"/>
              </a:ext>
            </a:extLst>
          </p:cNvPr>
          <p:cNvSpPr/>
          <p:nvPr/>
        </p:nvSpPr>
        <p:spPr>
          <a:xfrm>
            <a:off x="823527" y="2203647"/>
            <a:ext cx="107912" cy="48275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8642839-DFE6-61CC-FC19-6B113B3E3CC0}"/>
              </a:ext>
            </a:extLst>
          </p:cNvPr>
          <p:cNvSpPr/>
          <p:nvPr/>
        </p:nvSpPr>
        <p:spPr>
          <a:xfrm>
            <a:off x="6296062" y="2203647"/>
            <a:ext cx="107912" cy="48275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角丸四角形 26">
            <a:extLst>
              <a:ext uri="{FF2B5EF4-FFF2-40B4-BE49-F238E27FC236}">
                <a16:creationId xmlns:a16="http://schemas.microsoft.com/office/drawing/2014/main" id="{DAB391E7-6F09-DE11-333D-327FD8986650}"/>
              </a:ext>
            </a:extLst>
          </p:cNvPr>
          <p:cNvSpPr/>
          <p:nvPr/>
        </p:nvSpPr>
        <p:spPr>
          <a:xfrm>
            <a:off x="931438" y="2181887"/>
            <a:ext cx="3072611" cy="526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某製造業（従業員</a:t>
            </a:r>
            <a:r>
              <a:rPr kumimoji="1"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300</a:t>
            </a:r>
            <a:r>
              <a:rPr kumimoji="1"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名）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角丸四角形 26">
            <a:extLst>
              <a:ext uri="{FF2B5EF4-FFF2-40B4-BE49-F238E27FC236}">
                <a16:creationId xmlns:a16="http://schemas.microsoft.com/office/drawing/2014/main" id="{93A9B1DA-B57F-574F-4D64-67472673F1BB}"/>
              </a:ext>
            </a:extLst>
          </p:cNvPr>
          <p:cNvSpPr/>
          <p:nvPr/>
        </p:nvSpPr>
        <p:spPr>
          <a:xfrm>
            <a:off x="6403974" y="2181887"/>
            <a:ext cx="3072611" cy="526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某金融機関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角丸四角形 26">
            <a:extLst>
              <a:ext uri="{FF2B5EF4-FFF2-40B4-BE49-F238E27FC236}">
                <a16:creationId xmlns:a16="http://schemas.microsoft.com/office/drawing/2014/main" id="{D8EE6454-095B-76C4-1D65-343049B29DEC}"/>
              </a:ext>
            </a:extLst>
          </p:cNvPr>
          <p:cNvSpPr/>
          <p:nvPr/>
        </p:nvSpPr>
        <p:spPr>
          <a:xfrm>
            <a:off x="3611091" y="2623941"/>
            <a:ext cx="2306824" cy="52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コスト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角丸四角形 26">
            <a:extLst>
              <a:ext uri="{FF2B5EF4-FFF2-40B4-BE49-F238E27FC236}">
                <a16:creationId xmlns:a16="http://schemas.microsoft.com/office/drawing/2014/main" id="{6E151E80-7CC2-92A8-8EAC-442E7D241F43}"/>
              </a:ext>
            </a:extLst>
          </p:cNvPr>
          <p:cNvSpPr/>
          <p:nvPr/>
        </p:nvSpPr>
        <p:spPr>
          <a:xfrm>
            <a:off x="3613682" y="2902723"/>
            <a:ext cx="2306824" cy="52627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24/1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期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-24/4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期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角丸四角形 26">
            <a:extLst>
              <a:ext uri="{FF2B5EF4-FFF2-40B4-BE49-F238E27FC236}">
                <a16:creationId xmlns:a16="http://schemas.microsoft.com/office/drawing/2014/main" id="{AB251A4D-E275-3045-41EA-0C2E30E6F647}"/>
              </a:ext>
            </a:extLst>
          </p:cNvPr>
          <p:cNvSpPr/>
          <p:nvPr/>
        </p:nvSpPr>
        <p:spPr>
          <a:xfrm>
            <a:off x="3532092" y="3444644"/>
            <a:ext cx="2562401" cy="52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ja-JP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1,000</a:t>
            </a:r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万円</a:t>
            </a:r>
            <a:endParaRPr kumimoji="1" lang="ja-JP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矢印: 上 17">
            <a:extLst>
              <a:ext uri="{FF2B5EF4-FFF2-40B4-BE49-F238E27FC236}">
                <a16:creationId xmlns:a16="http://schemas.microsoft.com/office/drawing/2014/main" id="{6A7B6532-AEF4-E337-1926-39BEB8A51540}"/>
              </a:ext>
            </a:extLst>
          </p:cNvPr>
          <p:cNvSpPr/>
          <p:nvPr/>
        </p:nvSpPr>
        <p:spPr>
          <a:xfrm rot="8100000">
            <a:off x="10116330" y="2609251"/>
            <a:ext cx="1476289" cy="1670788"/>
          </a:xfrm>
          <a:prstGeom prst="upArrow">
            <a:avLst>
              <a:gd name="adj1" fmla="val 42936"/>
              <a:gd name="adj2" fmla="val 50162"/>
            </a:avLst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角丸四角形 26">
            <a:extLst>
              <a:ext uri="{FF2B5EF4-FFF2-40B4-BE49-F238E27FC236}">
                <a16:creationId xmlns:a16="http://schemas.microsoft.com/office/drawing/2014/main" id="{5F5F868C-964E-6654-D370-1794D7DAB7C1}"/>
              </a:ext>
            </a:extLst>
          </p:cNvPr>
          <p:cNvSpPr/>
          <p:nvPr/>
        </p:nvSpPr>
        <p:spPr>
          <a:xfrm>
            <a:off x="9070084" y="2623941"/>
            <a:ext cx="2306824" cy="52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業務時間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角丸四角形 26">
            <a:extLst>
              <a:ext uri="{FF2B5EF4-FFF2-40B4-BE49-F238E27FC236}">
                <a16:creationId xmlns:a16="http://schemas.microsoft.com/office/drawing/2014/main" id="{642F9D39-D611-A19B-53A4-F64287147243}"/>
              </a:ext>
            </a:extLst>
          </p:cNvPr>
          <p:cNvSpPr/>
          <p:nvPr/>
        </p:nvSpPr>
        <p:spPr>
          <a:xfrm>
            <a:off x="9072675" y="2902723"/>
            <a:ext cx="2306824" cy="52627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24/1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期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-24/4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期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角丸四角形 26">
            <a:extLst>
              <a:ext uri="{FF2B5EF4-FFF2-40B4-BE49-F238E27FC236}">
                <a16:creationId xmlns:a16="http://schemas.microsoft.com/office/drawing/2014/main" id="{BC887F3C-C10F-C7B0-6973-AB07344BB421}"/>
              </a:ext>
            </a:extLst>
          </p:cNvPr>
          <p:cNvSpPr/>
          <p:nvPr/>
        </p:nvSpPr>
        <p:spPr>
          <a:xfrm>
            <a:off x="8991085" y="3444644"/>
            <a:ext cx="2562401" cy="52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ja-JP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</a:t>
            </a:r>
            <a:r>
              <a:rPr lang="ja-JP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％</a:t>
            </a:r>
            <a:endParaRPr kumimoji="1" lang="ja-JP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8B9ABD4C-8034-7FF1-949C-E2C0A875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AF973DC-5B6C-EC1D-F1C2-F50F18DB963B}"/>
              </a:ext>
            </a:extLst>
          </p:cNvPr>
          <p:cNvSpPr/>
          <p:nvPr/>
        </p:nvSpPr>
        <p:spPr>
          <a:xfrm>
            <a:off x="327545" y="88711"/>
            <a:ext cx="3487004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導入効果（定量面）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3C9300A-05AC-FE1A-D61E-F2D0B1DA6DE7}"/>
              </a:ext>
            </a:extLst>
          </p:cNvPr>
          <p:cNvSpPr/>
          <p:nvPr/>
        </p:nvSpPr>
        <p:spPr>
          <a:xfrm>
            <a:off x="0" y="0"/>
            <a:ext cx="329411" cy="6858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640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B55A4254-4D52-8E97-EDF5-F8E0A5EFFB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26" t="6582" r="1753" b="4294"/>
          <a:stretch>
            <a:fillRect/>
          </a:stretch>
        </p:blipFill>
        <p:spPr>
          <a:xfrm>
            <a:off x="6651921" y="5286582"/>
            <a:ext cx="827596" cy="830599"/>
          </a:xfrm>
          <a:custGeom>
            <a:avLst/>
            <a:gdLst>
              <a:gd name="connsiteX0" fmla="*/ 661423 w 1322846"/>
              <a:gd name="connsiteY0" fmla="*/ 0 h 1327646"/>
              <a:gd name="connsiteX1" fmla="*/ 1322846 w 1322846"/>
              <a:gd name="connsiteY1" fmla="*/ 663823 h 1327646"/>
              <a:gd name="connsiteX2" fmla="*/ 661423 w 1322846"/>
              <a:gd name="connsiteY2" fmla="*/ 1327646 h 1327646"/>
              <a:gd name="connsiteX3" fmla="*/ 0 w 1322846"/>
              <a:gd name="connsiteY3" fmla="*/ 663823 h 1327646"/>
              <a:gd name="connsiteX4" fmla="*/ 661423 w 1322846"/>
              <a:gd name="connsiteY4" fmla="*/ 0 h 132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846" h="1327646">
                <a:moveTo>
                  <a:pt x="661423" y="0"/>
                </a:moveTo>
                <a:cubicBezTo>
                  <a:pt x="1026717" y="0"/>
                  <a:pt x="1322846" y="297204"/>
                  <a:pt x="1322846" y="663823"/>
                </a:cubicBezTo>
                <a:cubicBezTo>
                  <a:pt x="1322846" y="1030442"/>
                  <a:pt x="1026717" y="1327646"/>
                  <a:pt x="661423" y="1327646"/>
                </a:cubicBezTo>
                <a:cubicBezTo>
                  <a:pt x="296129" y="1327646"/>
                  <a:pt x="0" y="1030442"/>
                  <a:pt x="0" y="663823"/>
                </a:cubicBezTo>
                <a:cubicBezTo>
                  <a:pt x="0" y="297204"/>
                  <a:pt x="296129" y="0"/>
                  <a:pt x="661423" y="0"/>
                </a:cubicBezTo>
                <a:close/>
              </a:path>
            </a:pathLst>
          </a:cu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67AD69DF-2BB1-6453-D2EB-22D20D85DA84}"/>
              </a:ext>
            </a:extLst>
          </p:cNvPr>
          <p:cNvSpPr txBox="1">
            <a:spLocks/>
          </p:cNvSpPr>
          <p:nvPr/>
        </p:nvSpPr>
        <p:spPr>
          <a:xfrm>
            <a:off x="823527" y="704475"/>
            <a:ext cx="10945072" cy="573026"/>
          </a:xfrm>
          <a:prstGeom prst="rect">
            <a:avLst/>
          </a:prstGeom>
        </p:spPr>
        <p:txBody>
          <a:bodyPr tIns="7200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i="0" kern="1200" spc="30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現場の変化とユーザーの声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796FC39-1EE2-45D4-C020-1B8CFC8A0ACF}"/>
              </a:ext>
            </a:extLst>
          </p:cNvPr>
          <p:cNvCxnSpPr>
            <a:cxnSpLocks/>
          </p:cNvCxnSpPr>
          <p:nvPr/>
        </p:nvCxnSpPr>
        <p:spPr>
          <a:xfrm>
            <a:off x="823528" y="1262030"/>
            <a:ext cx="10945071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BB928A8D-2111-39B7-CA3B-2EB288842960}"/>
              </a:ext>
            </a:extLst>
          </p:cNvPr>
          <p:cNvSpPr txBox="1">
            <a:spLocks/>
          </p:cNvSpPr>
          <p:nvPr/>
        </p:nvSpPr>
        <p:spPr>
          <a:xfrm>
            <a:off x="823527" y="1287099"/>
            <a:ext cx="10945071" cy="8298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数値だけでなく、実際の現場からは多くの変化が報告されています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角丸四角形 26">
            <a:extLst>
              <a:ext uri="{FF2B5EF4-FFF2-40B4-BE49-F238E27FC236}">
                <a16:creationId xmlns:a16="http://schemas.microsoft.com/office/drawing/2014/main" id="{BB756842-5E38-E4F0-2BA8-73216C7FDA4C}"/>
              </a:ext>
            </a:extLst>
          </p:cNvPr>
          <p:cNvSpPr/>
          <p:nvPr/>
        </p:nvSpPr>
        <p:spPr>
          <a:xfrm>
            <a:off x="881047" y="6141286"/>
            <a:ext cx="1499527" cy="526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kumimoji="1"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営業部・</a:t>
            </a:r>
            <a:r>
              <a:rPr kumimoji="1"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30</a:t>
            </a:r>
            <a:r>
              <a:rPr kumimoji="1"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代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角丸四角形 33">
            <a:extLst>
              <a:ext uri="{FF2B5EF4-FFF2-40B4-BE49-F238E27FC236}">
                <a16:creationId xmlns:a16="http://schemas.microsoft.com/office/drawing/2014/main" id="{93358809-0030-067E-7CFA-A41CFE408B1F}"/>
              </a:ext>
            </a:extLst>
          </p:cNvPr>
          <p:cNvSpPr/>
          <p:nvPr/>
        </p:nvSpPr>
        <p:spPr>
          <a:xfrm>
            <a:off x="2364569" y="5288259"/>
            <a:ext cx="3731431" cy="830599"/>
          </a:xfrm>
          <a:prstGeom prst="roundRect">
            <a:avLst>
              <a:gd name="adj" fmla="val 860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spcBef>
                <a:spcPts val="300"/>
              </a:spcBef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非エンジニアの私でもすぐ使えた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>
              <a:spcBef>
                <a:spcPts val="300"/>
              </a:spcBef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業務が自動化されて本当に助かっています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16" name="三角形 34">
            <a:extLst>
              <a:ext uri="{FF2B5EF4-FFF2-40B4-BE49-F238E27FC236}">
                <a16:creationId xmlns:a16="http://schemas.microsoft.com/office/drawing/2014/main" id="{5673B5FC-ED3D-693A-D970-65B0AB443073}"/>
              </a:ext>
            </a:extLst>
          </p:cNvPr>
          <p:cNvSpPr/>
          <p:nvPr/>
        </p:nvSpPr>
        <p:spPr>
          <a:xfrm rot="16200000">
            <a:off x="2247984" y="5573941"/>
            <a:ext cx="247535" cy="25923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角丸四角形 26">
            <a:extLst>
              <a:ext uri="{FF2B5EF4-FFF2-40B4-BE49-F238E27FC236}">
                <a16:creationId xmlns:a16="http://schemas.microsoft.com/office/drawing/2014/main" id="{6C763640-E141-6A4A-BEA6-6B9021EB1A68}"/>
              </a:ext>
            </a:extLst>
          </p:cNvPr>
          <p:cNvSpPr/>
          <p:nvPr/>
        </p:nvSpPr>
        <p:spPr>
          <a:xfrm>
            <a:off x="6312593" y="6141286"/>
            <a:ext cx="1499527" cy="526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経理</a:t>
            </a:r>
            <a:r>
              <a:rPr kumimoji="1"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部・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kumimoji="1"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</a:t>
            </a:r>
            <a:r>
              <a:rPr kumimoji="1"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代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角丸四角形 33">
            <a:extLst>
              <a:ext uri="{FF2B5EF4-FFF2-40B4-BE49-F238E27FC236}">
                <a16:creationId xmlns:a16="http://schemas.microsoft.com/office/drawing/2014/main" id="{463AD2EE-4362-EDF1-85FE-85F3E2BD1284}"/>
              </a:ext>
            </a:extLst>
          </p:cNvPr>
          <p:cNvSpPr/>
          <p:nvPr/>
        </p:nvSpPr>
        <p:spPr>
          <a:xfrm>
            <a:off x="7735488" y="5288259"/>
            <a:ext cx="3731431" cy="830599"/>
          </a:xfrm>
          <a:prstGeom prst="roundRect">
            <a:avLst>
              <a:gd name="adj" fmla="val 860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spcBef>
                <a:spcPts val="300"/>
              </a:spcBef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単なるツール提供だけでなく、現場への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>
              <a:spcBef>
                <a:spcPts val="300"/>
              </a:spcBef>
            </a:pP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導入支援も丁寧で安心感がありました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0" name="三角形 34">
            <a:extLst>
              <a:ext uri="{FF2B5EF4-FFF2-40B4-BE49-F238E27FC236}">
                <a16:creationId xmlns:a16="http://schemas.microsoft.com/office/drawing/2014/main" id="{2A2A8A1F-9A8B-85A1-992C-D9EDE7BB4DD5}"/>
              </a:ext>
            </a:extLst>
          </p:cNvPr>
          <p:cNvSpPr/>
          <p:nvPr/>
        </p:nvSpPr>
        <p:spPr>
          <a:xfrm rot="16200000">
            <a:off x="7618903" y="5573941"/>
            <a:ext cx="247535" cy="25923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FE92A2F7-39C1-49BC-486C-06162C38D9C4}"/>
              </a:ext>
            </a:extLst>
          </p:cNvPr>
          <p:cNvGrpSpPr/>
          <p:nvPr/>
        </p:nvGrpSpPr>
        <p:grpSpPr>
          <a:xfrm>
            <a:off x="823527" y="2126513"/>
            <a:ext cx="10945071" cy="2724661"/>
            <a:chOff x="823527" y="2328397"/>
            <a:chExt cx="11892882" cy="914400"/>
          </a:xfrm>
          <a:solidFill>
            <a:schemeClr val="bg1">
              <a:lumMod val="95000"/>
            </a:schemeClr>
          </a:solidFill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244A8BF-639A-2772-844E-5ADE8AD84277}"/>
                </a:ext>
              </a:extLst>
            </p:cNvPr>
            <p:cNvSpPr/>
            <p:nvPr/>
          </p:nvSpPr>
          <p:spPr>
            <a:xfrm>
              <a:off x="823527" y="2328397"/>
              <a:ext cx="3964294" cy="914400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F15F8A5E-6CFB-63CA-BCD1-A9535D4FE57D}"/>
                </a:ext>
              </a:extLst>
            </p:cNvPr>
            <p:cNvSpPr/>
            <p:nvPr/>
          </p:nvSpPr>
          <p:spPr>
            <a:xfrm>
              <a:off x="4787821" y="2328397"/>
              <a:ext cx="3964294" cy="914400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09C2806B-B368-3ECA-6B9C-EBB8412A694E}"/>
                </a:ext>
              </a:extLst>
            </p:cNvPr>
            <p:cNvSpPr/>
            <p:nvPr/>
          </p:nvSpPr>
          <p:spPr>
            <a:xfrm>
              <a:off x="8752115" y="2328397"/>
              <a:ext cx="3964294" cy="914400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31" name="角丸四角形 26">
            <a:extLst>
              <a:ext uri="{FF2B5EF4-FFF2-40B4-BE49-F238E27FC236}">
                <a16:creationId xmlns:a16="http://schemas.microsoft.com/office/drawing/2014/main" id="{C0DEA46F-C4D0-7C3E-D475-46343E33F738}"/>
              </a:ext>
            </a:extLst>
          </p:cNvPr>
          <p:cNvSpPr/>
          <p:nvPr/>
        </p:nvSpPr>
        <p:spPr>
          <a:xfrm>
            <a:off x="823528" y="2282448"/>
            <a:ext cx="3648356" cy="52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kumimoji="1"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01</a:t>
            </a:r>
            <a:endParaRPr kumimoji="1" lang="ja-JP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角丸四角形 26">
            <a:extLst>
              <a:ext uri="{FF2B5EF4-FFF2-40B4-BE49-F238E27FC236}">
                <a16:creationId xmlns:a16="http://schemas.microsoft.com/office/drawing/2014/main" id="{DDBFA799-0D87-2A4F-979D-74E6AD9E7780}"/>
              </a:ext>
            </a:extLst>
          </p:cNvPr>
          <p:cNvSpPr/>
          <p:nvPr/>
        </p:nvSpPr>
        <p:spPr>
          <a:xfrm>
            <a:off x="4471884" y="2282448"/>
            <a:ext cx="3648356" cy="52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kumimoji="1"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02</a:t>
            </a:r>
            <a:endParaRPr kumimoji="1" lang="ja-JP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角丸四角形 26">
            <a:extLst>
              <a:ext uri="{FF2B5EF4-FFF2-40B4-BE49-F238E27FC236}">
                <a16:creationId xmlns:a16="http://schemas.microsoft.com/office/drawing/2014/main" id="{99F351C1-B22A-7F78-8A01-D1D661FE6A7E}"/>
              </a:ext>
            </a:extLst>
          </p:cNvPr>
          <p:cNvSpPr/>
          <p:nvPr/>
        </p:nvSpPr>
        <p:spPr>
          <a:xfrm>
            <a:off x="8120241" y="2282448"/>
            <a:ext cx="3648356" cy="52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kumimoji="1" lang="en-US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03</a:t>
            </a:r>
            <a:endParaRPr kumimoji="1" lang="ja-JP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A529005-48FD-608B-F3EC-0CCAC65A3D6A}"/>
              </a:ext>
            </a:extLst>
          </p:cNvPr>
          <p:cNvSpPr txBox="1"/>
          <p:nvPr/>
        </p:nvSpPr>
        <p:spPr>
          <a:xfrm>
            <a:off x="823526" y="3989587"/>
            <a:ext cx="3648356" cy="79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ja-JP" altLang="ja-JP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社員の心理的負担が軽減し</a:t>
            </a:r>
            <a:endParaRPr lang="en-US" altLang="ja-JP" sz="1600" b="1" kern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lvl="0" algn="ctr"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ja-JP" altLang="ja-JP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離職率の低下につながった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5FE98D9-8F5C-FDAE-5822-6D1359E0C58F}"/>
              </a:ext>
            </a:extLst>
          </p:cNvPr>
          <p:cNvSpPr txBox="1"/>
          <p:nvPr/>
        </p:nvSpPr>
        <p:spPr>
          <a:xfrm>
            <a:off x="4471879" y="3989587"/>
            <a:ext cx="3648355" cy="79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ja-JP" altLang="ja-JP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業務時間が短縮されたことで</a:t>
            </a:r>
            <a:br>
              <a:rPr lang="en-US" altLang="ja-JP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</a:br>
            <a:r>
              <a:rPr lang="ja-JP" altLang="ja-JP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空いた時間を提案活動や新しい</a:t>
            </a:r>
            <a:br>
              <a:rPr lang="en-US" altLang="ja-JP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</a:br>
            <a:r>
              <a:rPr lang="ja-JP" altLang="ja-JP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業務改善に活用できるように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FCE020C-39C1-F15A-DF15-144A14CDA967}"/>
              </a:ext>
            </a:extLst>
          </p:cNvPr>
          <p:cNvSpPr txBox="1"/>
          <p:nvPr/>
        </p:nvSpPr>
        <p:spPr>
          <a:xfrm>
            <a:off x="8120237" y="3989587"/>
            <a:ext cx="3648359" cy="79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ja-JP" altLang="ja-JP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属人化していた業務が標準化され</a:t>
            </a:r>
            <a:endParaRPr lang="en-US" altLang="ja-JP" sz="1600" b="1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algn="ctr"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ja-JP" altLang="ja-JP" sz="16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Times New Roman" panose="02020603050405020304" pitchFamily="18" charset="0"/>
              </a:rPr>
              <a:t>教育コストが大幅に削減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3E56C1-DDC5-A82B-A385-75C77E7C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9E7FBD0-EBB6-EF7D-A503-D9D2AD3CB803}"/>
              </a:ext>
            </a:extLst>
          </p:cNvPr>
          <p:cNvSpPr/>
          <p:nvPr/>
        </p:nvSpPr>
        <p:spPr>
          <a:xfrm>
            <a:off x="327545" y="88711"/>
            <a:ext cx="3487004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導入効果（定性面）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51E320-BFF3-29BE-128F-CE5916A39B4F}"/>
              </a:ext>
            </a:extLst>
          </p:cNvPr>
          <p:cNvSpPr/>
          <p:nvPr/>
        </p:nvSpPr>
        <p:spPr>
          <a:xfrm>
            <a:off x="0" y="0"/>
            <a:ext cx="329411" cy="6858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782273E5-BF4B-2111-B4DF-54BA4D7C7D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883" t="5438" r="2067" b="5438"/>
          <a:stretch>
            <a:fillRect/>
          </a:stretch>
        </p:blipFill>
        <p:spPr>
          <a:xfrm>
            <a:off x="1299130" y="5288258"/>
            <a:ext cx="827596" cy="830599"/>
          </a:xfrm>
          <a:custGeom>
            <a:avLst/>
            <a:gdLst>
              <a:gd name="connsiteX0" fmla="*/ 661423 w 1322846"/>
              <a:gd name="connsiteY0" fmla="*/ 0 h 1327646"/>
              <a:gd name="connsiteX1" fmla="*/ 1322846 w 1322846"/>
              <a:gd name="connsiteY1" fmla="*/ 663823 h 1327646"/>
              <a:gd name="connsiteX2" fmla="*/ 661423 w 1322846"/>
              <a:gd name="connsiteY2" fmla="*/ 1327646 h 1327646"/>
              <a:gd name="connsiteX3" fmla="*/ 0 w 1322846"/>
              <a:gd name="connsiteY3" fmla="*/ 663823 h 1327646"/>
              <a:gd name="connsiteX4" fmla="*/ 661423 w 1322846"/>
              <a:gd name="connsiteY4" fmla="*/ 0 h 132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846" h="1327646">
                <a:moveTo>
                  <a:pt x="661423" y="0"/>
                </a:moveTo>
                <a:cubicBezTo>
                  <a:pt x="1026717" y="0"/>
                  <a:pt x="1322846" y="297204"/>
                  <a:pt x="1322846" y="663823"/>
                </a:cubicBezTo>
                <a:cubicBezTo>
                  <a:pt x="1322846" y="1030442"/>
                  <a:pt x="1026717" y="1327646"/>
                  <a:pt x="661423" y="1327646"/>
                </a:cubicBezTo>
                <a:cubicBezTo>
                  <a:pt x="296129" y="1327646"/>
                  <a:pt x="0" y="1030442"/>
                  <a:pt x="0" y="663823"/>
                </a:cubicBezTo>
                <a:cubicBezTo>
                  <a:pt x="0" y="297204"/>
                  <a:pt x="296129" y="0"/>
                  <a:pt x="661423" y="0"/>
                </a:cubicBezTo>
                <a:close/>
              </a:path>
            </a:pathLst>
          </a:custGeom>
        </p:spPr>
      </p:pic>
      <p:pic>
        <p:nvPicPr>
          <p:cNvPr id="33" name="図 32" descr="テキスト&#10;&#10;低い精度で自動的に生成された説明">
            <a:extLst>
              <a:ext uri="{FF2B5EF4-FFF2-40B4-BE49-F238E27FC236}">
                <a16:creationId xmlns:a16="http://schemas.microsoft.com/office/drawing/2014/main" id="{E332D4BF-EA7E-C379-E1D3-E6B9984DA6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1" t="29921" r="34809" b="45297"/>
          <a:stretch/>
        </p:blipFill>
        <p:spPr>
          <a:xfrm>
            <a:off x="2011545" y="2845326"/>
            <a:ext cx="1272322" cy="968351"/>
          </a:xfrm>
          <a:prstGeom prst="rect">
            <a:avLst/>
          </a:prstGeom>
        </p:spPr>
      </p:pic>
      <p:pic>
        <p:nvPicPr>
          <p:cNvPr id="34" name="図 33" descr="テキスト&#10;&#10;低い精度で自動的に生成された説明">
            <a:extLst>
              <a:ext uri="{FF2B5EF4-FFF2-40B4-BE49-F238E27FC236}">
                <a16:creationId xmlns:a16="http://schemas.microsoft.com/office/drawing/2014/main" id="{DBC7F7BC-A8C9-C5B0-06E2-31014E2574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0" t="54052" r="33790" b="21166"/>
          <a:stretch/>
        </p:blipFill>
        <p:spPr>
          <a:xfrm>
            <a:off x="5676432" y="2834668"/>
            <a:ext cx="1272322" cy="968351"/>
          </a:xfrm>
          <a:prstGeom prst="rect">
            <a:avLst/>
          </a:prstGeom>
        </p:spPr>
      </p:pic>
      <p:pic>
        <p:nvPicPr>
          <p:cNvPr id="35" name="図 34" descr="テキスト&#10;&#10;低い精度で自動的に生成された説明">
            <a:extLst>
              <a:ext uri="{FF2B5EF4-FFF2-40B4-BE49-F238E27FC236}">
                <a16:creationId xmlns:a16="http://schemas.microsoft.com/office/drawing/2014/main" id="{55A43E82-C839-A9AD-8FB4-2150C910DD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54052" r="6791" b="21166"/>
          <a:stretch/>
        </p:blipFill>
        <p:spPr>
          <a:xfrm>
            <a:off x="9279377" y="2834668"/>
            <a:ext cx="1272322" cy="9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3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E1683CD6-25BE-1B28-B863-4CE28DBE5CB5}"/>
              </a:ext>
            </a:extLst>
          </p:cNvPr>
          <p:cNvSpPr txBox="1">
            <a:spLocks/>
          </p:cNvSpPr>
          <p:nvPr/>
        </p:nvSpPr>
        <p:spPr>
          <a:xfrm>
            <a:off x="823527" y="704475"/>
            <a:ext cx="10945072" cy="573026"/>
          </a:xfrm>
          <a:prstGeom prst="rect">
            <a:avLst/>
          </a:prstGeom>
        </p:spPr>
        <p:txBody>
          <a:bodyPr tIns="7200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i="0" kern="1200" spc="30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altLang="ja-JP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OpenKlead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の強み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E2F998D-5A08-681B-EB54-A68CD7519192}"/>
              </a:ext>
            </a:extLst>
          </p:cNvPr>
          <p:cNvCxnSpPr>
            <a:cxnSpLocks/>
          </p:cNvCxnSpPr>
          <p:nvPr/>
        </p:nvCxnSpPr>
        <p:spPr>
          <a:xfrm>
            <a:off x="823528" y="1262030"/>
            <a:ext cx="10945071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B55AED1D-B6BE-43D5-CA21-A02576687A47}"/>
              </a:ext>
            </a:extLst>
          </p:cNvPr>
          <p:cNvSpPr txBox="1">
            <a:spLocks/>
          </p:cNvSpPr>
          <p:nvPr/>
        </p:nvSpPr>
        <p:spPr>
          <a:xfrm>
            <a:off x="823527" y="1287099"/>
            <a:ext cx="10945071" cy="8298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「使いやすさ」「柔軟性」「導入後のフォローアップ」を重視する企業に最適な選択肢です</a:t>
            </a:r>
          </a:p>
        </p:txBody>
      </p:sp>
      <p:graphicFrame>
        <p:nvGraphicFramePr>
          <p:cNvPr id="10" name="コンテンツ プレースホルダー 8">
            <a:extLst>
              <a:ext uri="{FF2B5EF4-FFF2-40B4-BE49-F238E27FC236}">
                <a16:creationId xmlns:a16="http://schemas.microsoft.com/office/drawing/2014/main" id="{E812199A-F3F3-35F5-92F4-22F4CEF5AC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720430"/>
              </p:ext>
            </p:extLst>
          </p:nvPr>
        </p:nvGraphicFramePr>
        <p:xfrm>
          <a:off x="823526" y="2200458"/>
          <a:ext cx="10945071" cy="423573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40012">
                  <a:extLst>
                    <a:ext uri="{9D8B030D-6E8A-4147-A177-3AD203B41FA5}">
                      <a16:colId xmlns:a16="http://schemas.microsoft.com/office/drawing/2014/main" val="1643644757"/>
                    </a:ext>
                  </a:extLst>
                </a:gridCol>
                <a:gridCol w="3047781">
                  <a:extLst>
                    <a:ext uri="{9D8B030D-6E8A-4147-A177-3AD203B41FA5}">
                      <a16:colId xmlns:a16="http://schemas.microsoft.com/office/drawing/2014/main" val="3169771386"/>
                    </a:ext>
                  </a:extLst>
                </a:gridCol>
                <a:gridCol w="3078639">
                  <a:extLst>
                    <a:ext uri="{9D8B030D-6E8A-4147-A177-3AD203B41FA5}">
                      <a16:colId xmlns:a16="http://schemas.microsoft.com/office/drawing/2014/main" val="2717986448"/>
                    </a:ext>
                  </a:extLst>
                </a:gridCol>
                <a:gridCol w="3078639">
                  <a:extLst>
                    <a:ext uri="{9D8B030D-6E8A-4147-A177-3AD203B41FA5}">
                      <a16:colId xmlns:a16="http://schemas.microsoft.com/office/drawing/2014/main" val="1231925083"/>
                    </a:ext>
                  </a:extLst>
                </a:gridCol>
              </a:tblGrid>
              <a:tr h="731218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endParaRPr lang="ja-JP" sz="18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 err="1">
                          <a:solidFill>
                            <a:schemeClr val="bg1"/>
                          </a:solidFill>
                          <a:effectLst/>
                          <a:latin typeface="游ゴシック" panose="020B0400000000000000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OpenKlead</a:t>
                      </a:r>
                      <a:endParaRPr lang="ja-JP" sz="1800" kern="100" dirty="0">
                        <a:solidFill>
                          <a:schemeClr val="bg1"/>
                        </a:solidFill>
                        <a:effectLst/>
                        <a:latin typeface="游ゴシック" panose="020B0400000000000000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游ゴシック" panose="020B0400000000000000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ja-JP" sz="1800" b="1" kern="100" dirty="0">
                          <a:solidFill>
                            <a:schemeClr val="bg1"/>
                          </a:solidFill>
                          <a:effectLst/>
                          <a:latin typeface="游ゴシック" panose="020B0400000000000000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社</a:t>
                      </a:r>
                      <a:endParaRPr lang="ja-JP" sz="1800" kern="100" dirty="0">
                        <a:solidFill>
                          <a:schemeClr val="bg1"/>
                        </a:solidFill>
                        <a:effectLst/>
                        <a:latin typeface="游ゴシック" panose="020B0400000000000000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游ゴシック" panose="020B0400000000000000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ja-JP" sz="1800" b="1" kern="100" dirty="0">
                          <a:solidFill>
                            <a:schemeClr val="bg1"/>
                          </a:solidFill>
                          <a:effectLst/>
                          <a:latin typeface="游ゴシック" panose="020B0400000000000000" pitchFamily="50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社</a:t>
                      </a:r>
                      <a:endParaRPr lang="ja-JP" sz="1800" kern="100" dirty="0">
                        <a:solidFill>
                          <a:schemeClr val="bg1"/>
                        </a:solidFill>
                        <a:effectLst/>
                        <a:latin typeface="游ゴシック" panose="020B0400000000000000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589402"/>
                  </a:ext>
                </a:extLst>
              </a:tr>
              <a:tr h="87613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操作性</a:t>
                      </a: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a:t>◎</a:t>
                      </a: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ノーコード</a:t>
                      </a: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UI</a:t>
                      </a:r>
                      <a:endParaRPr lang="ja-JP" sz="2000" b="1" kern="10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0" marR="9525" marT="9525" marB="95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a:t>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専門知識要</a:t>
                      </a:r>
                    </a:p>
                  </a:txBody>
                  <a:tcPr marL="360000" marR="9525" marT="9525" marB="95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○ </a:t>
                      </a:r>
                      <a:r>
                        <a:rPr lang="ja-JP" alt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一部直感的</a:t>
                      </a:r>
                    </a:p>
                  </a:txBody>
                  <a:tcPr marL="360000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77483"/>
                  </a:ext>
                </a:extLst>
              </a:tr>
              <a:tr h="87613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サポート体制</a:t>
                      </a: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a:t>◎</a:t>
                      </a: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導入〜運用伴走</a:t>
                      </a:r>
                    </a:p>
                  </a:txBody>
                  <a:tcPr marL="360000" marR="9525" marT="9525" marB="95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○ </a:t>
                      </a:r>
                      <a:r>
                        <a:rPr lang="ja-JP" alt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初期のみ</a:t>
                      </a:r>
                    </a:p>
                  </a:txBody>
                  <a:tcPr marL="360000" marR="9525" marT="9525" marB="95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a:t>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問合せ対応のみ</a:t>
                      </a:r>
                    </a:p>
                  </a:txBody>
                  <a:tcPr marL="360000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774063"/>
                  </a:ext>
                </a:extLst>
              </a:tr>
              <a:tr h="87613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柔軟性</a:t>
                      </a: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a:t>◎</a:t>
                      </a:r>
                      <a:r>
                        <a:rPr lang="ja-JP" alt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a:t>　</a:t>
                      </a: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カスタマイズ可</a:t>
                      </a:r>
                    </a:p>
                  </a:txBody>
                  <a:tcPr marL="360000" marR="9525" marT="9525" marB="95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a:t>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固定仕様</a:t>
                      </a:r>
                    </a:p>
                  </a:txBody>
                  <a:tcPr marL="360000" marR="9525" marT="9525" marB="95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○ </a:t>
                      </a:r>
                      <a:r>
                        <a:rPr lang="ja-JP" alt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部分調整可能</a:t>
                      </a:r>
                    </a:p>
                  </a:txBody>
                  <a:tcPr marL="360000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984911"/>
                  </a:ext>
                </a:extLst>
              </a:tr>
              <a:tr h="87613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実績・信頼性</a:t>
                      </a: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○ </a:t>
                      </a:r>
                      <a:r>
                        <a:rPr lang="ja-JP" alt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lang="ja-JP" sz="2000" b="1" kern="100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社超導入</a:t>
                      </a:r>
                    </a:p>
                  </a:txBody>
                  <a:tcPr marL="360000" marR="9525" marT="9525" marB="95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a:t>◎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社以上</a:t>
                      </a:r>
                    </a:p>
                  </a:txBody>
                  <a:tcPr marL="360000" marR="9525" marT="9525" marB="9525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Cambria Math" panose="02040503050406030204" pitchFamily="18" charset="0"/>
                        </a:rPr>
                        <a:t>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公開実績なし</a:t>
                      </a:r>
                    </a:p>
                  </a:txBody>
                  <a:tcPr marL="360000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80811"/>
                  </a:ext>
                </a:extLst>
              </a:tr>
            </a:tbl>
          </a:graphicData>
        </a:graphic>
      </p:graphicFrame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291F54-1A6D-F46F-37A1-413717DA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D593F02-0DA6-239C-B462-74846A35634C}"/>
              </a:ext>
            </a:extLst>
          </p:cNvPr>
          <p:cNvSpPr/>
          <p:nvPr/>
        </p:nvSpPr>
        <p:spPr>
          <a:xfrm>
            <a:off x="327545" y="88711"/>
            <a:ext cx="3487004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競合</a:t>
            </a:r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比較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9FE17C3-7C1C-5000-D934-53B036795462}"/>
              </a:ext>
            </a:extLst>
          </p:cNvPr>
          <p:cNvSpPr/>
          <p:nvPr/>
        </p:nvSpPr>
        <p:spPr>
          <a:xfrm>
            <a:off x="0" y="0"/>
            <a:ext cx="329411" cy="6858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618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テキスト&#10;&#10;低い精度で自動的に生成された説明">
            <a:extLst>
              <a:ext uri="{FF2B5EF4-FFF2-40B4-BE49-F238E27FC236}">
                <a16:creationId xmlns:a16="http://schemas.microsoft.com/office/drawing/2014/main" id="{D125C7A3-914C-2F21-5F21-63BF112581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1" t="74560" r="4289" b="658"/>
          <a:stretch/>
        </p:blipFill>
        <p:spPr>
          <a:xfrm>
            <a:off x="10617144" y="2507775"/>
            <a:ext cx="1055119" cy="803040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2CA61161-A57C-0347-CE0D-70015BF35CAF}"/>
              </a:ext>
            </a:extLst>
          </p:cNvPr>
          <p:cNvSpPr txBox="1">
            <a:spLocks/>
          </p:cNvSpPr>
          <p:nvPr/>
        </p:nvSpPr>
        <p:spPr>
          <a:xfrm>
            <a:off x="823527" y="704475"/>
            <a:ext cx="10945072" cy="573026"/>
          </a:xfrm>
          <a:prstGeom prst="rect">
            <a:avLst/>
          </a:prstGeom>
        </p:spPr>
        <p:txBody>
          <a:bodyPr tIns="7200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i="0" kern="1200" spc="30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導入の流れと料金体系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F1ECD40-2186-F095-4925-42797F4CCC82}"/>
              </a:ext>
            </a:extLst>
          </p:cNvPr>
          <p:cNvCxnSpPr>
            <a:cxnSpLocks/>
          </p:cNvCxnSpPr>
          <p:nvPr/>
        </p:nvCxnSpPr>
        <p:spPr>
          <a:xfrm>
            <a:off x="823528" y="1262030"/>
            <a:ext cx="10945071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D55E359-3393-886C-D409-9551520988DE}"/>
              </a:ext>
            </a:extLst>
          </p:cNvPr>
          <p:cNvSpPr txBox="1">
            <a:spLocks/>
          </p:cNvSpPr>
          <p:nvPr/>
        </p:nvSpPr>
        <p:spPr>
          <a:xfrm>
            <a:off x="823527" y="1287099"/>
            <a:ext cx="10945071" cy="8298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明確な導入ステップと、無理のない価格設計でスムーズに導入可能です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A7842BA-E67F-4B6C-517C-C6936E50E41A}"/>
              </a:ext>
            </a:extLst>
          </p:cNvPr>
          <p:cNvGrpSpPr/>
          <p:nvPr/>
        </p:nvGrpSpPr>
        <p:grpSpPr>
          <a:xfrm rot="16200000">
            <a:off x="6172454" y="-2880777"/>
            <a:ext cx="247215" cy="10730367"/>
            <a:chOff x="866773" y="1824333"/>
            <a:chExt cx="104767" cy="4547417"/>
          </a:xfrm>
        </p:grpSpPr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64DD3F14-46C2-CF3D-58A1-54263066FFAC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 rot="5400000">
              <a:off x="-1302169" y="4150425"/>
              <a:ext cx="444265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円/楕円 28">
              <a:extLst>
                <a:ext uri="{FF2B5EF4-FFF2-40B4-BE49-F238E27FC236}">
                  <a16:creationId xmlns:a16="http://schemas.microsoft.com/office/drawing/2014/main" id="{E1E046FB-316A-DC33-9F97-CAD18CAE6C9B}"/>
                </a:ext>
              </a:extLst>
            </p:cNvPr>
            <p:cNvSpPr/>
            <p:nvPr/>
          </p:nvSpPr>
          <p:spPr>
            <a:xfrm>
              <a:off x="866773" y="1824333"/>
              <a:ext cx="104767" cy="104767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" name="円/楕円 29">
              <a:extLst>
                <a:ext uri="{FF2B5EF4-FFF2-40B4-BE49-F238E27FC236}">
                  <a16:creationId xmlns:a16="http://schemas.microsoft.com/office/drawing/2014/main" id="{0FE4E6B8-A22B-1B49-AADC-E97A08A72AAE}"/>
                </a:ext>
              </a:extLst>
            </p:cNvPr>
            <p:cNvSpPr/>
            <p:nvPr/>
          </p:nvSpPr>
          <p:spPr>
            <a:xfrm>
              <a:off x="866773" y="2999215"/>
              <a:ext cx="104767" cy="104767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" name="円/楕円 30">
              <a:extLst>
                <a:ext uri="{FF2B5EF4-FFF2-40B4-BE49-F238E27FC236}">
                  <a16:creationId xmlns:a16="http://schemas.microsoft.com/office/drawing/2014/main" id="{524D0B45-A34C-299E-AF75-4072356C248A}"/>
                </a:ext>
              </a:extLst>
            </p:cNvPr>
            <p:cNvSpPr/>
            <p:nvPr/>
          </p:nvSpPr>
          <p:spPr>
            <a:xfrm>
              <a:off x="866773" y="5348980"/>
              <a:ext cx="104767" cy="104767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" name="円/楕円 31">
              <a:extLst>
                <a:ext uri="{FF2B5EF4-FFF2-40B4-BE49-F238E27FC236}">
                  <a16:creationId xmlns:a16="http://schemas.microsoft.com/office/drawing/2014/main" id="{F9FAE4CD-28C0-0361-839C-77B9D9ABB560}"/>
                </a:ext>
              </a:extLst>
            </p:cNvPr>
            <p:cNvSpPr/>
            <p:nvPr/>
          </p:nvSpPr>
          <p:spPr>
            <a:xfrm>
              <a:off x="866773" y="4174098"/>
              <a:ext cx="104767" cy="104767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223A6B8-30DA-0088-2854-948975A219E6}"/>
              </a:ext>
            </a:extLst>
          </p:cNvPr>
          <p:cNvCxnSpPr>
            <a:cxnSpLocks/>
          </p:cNvCxnSpPr>
          <p:nvPr/>
        </p:nvCxnSpPr>
        <p:spPr>
          <a:xfrm flipH="1">
            <a:off x="1054485" y="2653484"/>
            <a:ext cx="1" cy="155103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8DB2353-864B-6ECC-043D-D469F50700B8}"/>
              </a:ext>
            </a:extLst>
          </p:cNvPr>
          <p:cNvCxnSpPr>
            <a:cxnSpLocks/>
          </p:cNvCxnSpPr>
          <p:nvPr/>
        </p:nvCxnSpPr>
        <p:spPr>
          <a:xfrm flipH="1">
            <a:off x="3826809" y="2653484"/>
            <a:ext cx="1" cy="155103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27E342B8-9835-53A5-74B9-D22363644491}"/>
              </a:ext>
            </a:extLst>
          </p:cNvPr>
          <p:cNvCxnSpPr>
            <a:cxnSpLocks/>
          </p:cNvCxnSpPr>
          <p:nvPr/>
        </p:nvCxnSpPr>
        <p:spPr>
          <a:xfrm flipH="1">
            <a:off x="6599135" y="2653484"/>
            <a:ext cx="1" cy="155103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EA1C2D4F-DD30-9215-F094-791B72F12361}"/>
              </a:ext>
            </a:extLst>
          </p:cNvPr>
          <p:cNvCxnSpPr>
            <a:cxnSpLocks/>
          </p:cNvCxnSpPr>
          <p:nvPr/>
        </p:nvCxnSpPr>
        <p:spPr>
          <a:xfrm flipH="1">
            <a:off x="9371459" y="2653484"/>
            <a:ext cx="1" cy="155103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C376354-03F8-D397-C1A9-E5EAB079848E}"/>
              </a:ext>
            </a:extLst>
          </p:cNvPr>
          <p:cNvSpPr txBox="1"/>
          <p:nvPr/>
        </p:nvSpPr>
        <p:spPr>
          <a:xfrm>
            <a:off x="1054486" y="3166060"/>
            <a:ext cx="2772323" cy="93358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altLang="ja-JP" sz="16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STEP</a:t>
            </a:r>
            <a:r>
              <a:rPr lang="ja-JP" altLang="en-US" sz="16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1</a:t>
            </a:r>
          </a:p>
          <a:p>
            <a:pPr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ja-JP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事前ヒアリング・</a:t>
            </a:r>
            <a:b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業務棚卸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A3A2859-0B57-7D5D-1BE9-D2EEC78FD59F}"/>
              </a:ext>
            </a:extLst>
          </p:cNvPr>
          <p:cNvSpPr txBox="1"/>
          <p:nvPr/>
        </p:nvSpPr>
        <p:spPr>
          <a:xfrm>
            <a:off x="3826809" y="3166060"/>
            <a:ext cx="2772323" cy="93358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altLang="ja-JP" sz="16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STEP</a:t>
            </a:r>
            <a:r>
              <a:rPr lang="ja-JP" altLang="en-US" sz="16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2</a:t>
            </a:r>
            <a:endParaRPr lang="en-US" altLang="ja-JP" sz="1600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自動化対象業務の選定と</a:t>
            </a:r>
            <a:b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シナリオ設計</a:t>
            </a:r>
            <a:endParaRPr lang="ja-JP" altLang="ja-JP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818FAA-D90C-5504-14AD-61D52B0E60B9}"/>
              </a:ext>
            </a:extLst>
          </p:cNvPr>
          <p:cNvSpPr txBox="1"/>
          <p:nvPr/>
        </p:nvSpPr>
        <p:spPr>
          <a:xfrm>
            <a:off x="6599132" y="3166060"/>
            <a:ext cx="2772323" cy="93358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altLang="ja-JP" sz="16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STEP</a:t>
            </a:r>
            <a:r>
              <a:rPr lang="ja-JP" altLang="en-US" sz="16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3</a:t>
            </a:r>
            <a:endParaRPr lang="en-US" altLang="ja-JP" sz="1600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初期設定・</a:t>
            </a:r>
            <a:b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操作レクチャー</a:t>
            </a:r>
            <a:endParaRPr lang="ja-JP" altLang="ja-JP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C89D3EF-8A9F-A8BE-FE63-095B1CA06E4A}"/>
              </a:ext>
            </a:extLst>
          </p:cNvPr>
          <p:cNvSpPr txBox="1"/>
          <p:nvPr/>
        </p:nvSpPr>
        <p:spPr>
          <a:xfrm>
            <a:off x="9371453" y="3166060"/>
            <a:ext cx="2772323" cy="93358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altLang="ja-JP" sz="16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STEP</a:t>
            </a:r>
            <a:r>
              <a:rPr lang="ja-JP" altLang="en-US" sz="16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4</a:t>
            </a:r>
            <a:endParaRPr lang="en-US" altLang="ja-JP" sz="1600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本番導入・</a:t>
            </a:r>
            <a:b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運用支援・</a:t>
            </a:r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QA</a:t>
            </a: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対応</a:t>
            </a:r>
            <a:endParaRPr lang="ja-JP" altLang="ja-JP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6A2DE742-56D1-EC07-29F7-77AF8A35A240}"/>
              </a:ext>
            </a:extLst>
          </p:cNvPr>
          <p:cNvSpPr/>
          <p:nvPr/>
        </p:nvSpPr>
        <p:spPr>
          <a:xfrm>
            <a:off x="445386" y="1918266"/>
            <a:ext cx="1330174" cy="4776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導入プロセス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aphicFrame>
        <p:nvGraphicFramePr>
          <p:cNvPr id="37" name="Google Shape;223;p9">
            <a:extLst>
              <a:ext uri="{FF2B5EF4-FFF2-40B4-BE49-F238E27FC236}">
                <a16:creationId xmlns:a16="http://schemas.microsoft.com/office/drawing/2014/main" id="{6E9A9B61-CACF-5B25-FD8C-99F71A02C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482324"/>
              </p:ext>
            </p:extLst>
          </p:nvPr>
        </p:nvGraphicFramePr>
        <p:xfrm>
          <a:off x="1131488" y="4733394"/>
          <a:ext cx="7666001" cy="157524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56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9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59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b="1" i="0" u="none" strike="noStrike" cap="none" dirty="0">
                          <a:solidFill>
                            <a:schemeClr val="lt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料金</a:t>
                      </a:r>
                      <a:endParaRPr sz="1600" b="1" dirty="0"/>
                    </a:p>
                  </a:txBody>
                  <a:tcPr marL="91450" marR="91450" marT="45725" marB="45725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i="0" u="none" strike="noStrike" cap="none" dirty="0">
                          <a:solidFill>
                            <a:schemeClr val="lt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内訳</a:t>
                      </a:r>
                      <a:endParaRPr sz="1600" b="1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i="0" u="none" strike="noStrike" cap="none" dirty="0">
                          <a:solidFill>
                            <a:schemeClr val="lt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備考</a:t>
                      </a:r>
                      <a:endParaRPr sz="1600" b="1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2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2400" b="1" i="0" u="none" strike="noStrike" cap="none" dirty="0">
                          <a:solidFill>
                            <a:srgbClr val="3F3F3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30~50</a:t>
                      </a:r>
                      <a:r>
                        <a:rPr lang="ja-JP" sz="1400" b="1" i="0" u="none" strike="noStrike" cap="none" dirty="0">
                          <a:solidFill>
                            <a:srgbClr val="3F3F3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万円</a:t>
                      </a:r>
                      <a:endParaRPr sz="1600" b="1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i="0" u="none" strike="noStrike" cap="none" dirty="0">
                          <a:solidFill>
                            <a:srgbClr val="3F3F3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初期導入費用</a:t>
                      </a:r>
                      <a:endParaRPr sz="1600" b="1" dirty="0"/>
                    </a:p>
                  </a:txBody>
                  <a:tcPr marL="90000" marR="91450" marT="45725" marB="457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Arial"/>
                        <a:buNone/>
                      </a:pPr>
                      <a:r>
                        <a:rPr lang="ja-JP" altLang="en-US" sz="1400" b="1" i="0" u="none" strike="noStrike" cap="none" dirty="0">
                          <a:solidFill>
                            <a:srgbClr val="3F3F3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ボリュームにより変動いたします</a:t>
                      </a:r>
                      <a:endParaRPr sz="1600" b="1" dirty="0"/>
                    </a:p>
                  </a:txBody>
                  <a:tcPr marL="180000" marR="91450" marT="45725" marB="457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2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2400" b="1" i="0" u="none" strike="noStrike" cap="none" dirty="0">
                          <a:solidFill>
                            <a:srgbClr val="3F3F3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5</a:t>
                      </a:r>
                      <a:r>
                        <a:rPr lang="ja-JP" sz="1400" b="1" i="0" u="none" strike="noStrike" cap="none" dirty="0">
                          <a:solidFill>
                            <a:srgbClr val="3F3F3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万円</a:t>
                      </a:r>
                      <a:r>
                        <a:rPr lang="en-US" altLang="ja-JP" sz="1400" b="1" i="0" u="none" strike="noStrike" cap="none" dirty="0">
                          <a:solidFill>
                            <a:srgbClr val="3F3F3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~</a:t>
                      </a:r>
                      <a:endParaRPr sz="1600" b="1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400" b="1" i="0" u="none" strike="noStrike" cap="none" dirty="0">
                          <a:solidFill>
                            <a:srgbClr val="3F3F3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月額利用料</a:t>
                      </a:r>
                      <a:endParaRPr sz="1600" b="1" dirty="0"/>
                    </a:p>
                  </a:txBody>
                  <a:tcPr marL="90000" marR="91450" marT="45725" marB="457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Arial"/>
                        <a:buNone/>
                      </a:pPr>
                      <a:r>
                        <a:rPr lang="ja-JP" altLang="en-US" sz="1400" b="1" i="0" u="none" strike="noStrike" cap="none" dirty="0">
                          <a:solidFill>
                            <a:srgbClr val="3F3F3F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機能数・利用人数に応じて変動します</a:t>
                      </a:r>
                      <a:endParaRPr sz="1600" b="1" dirty="0"/>
                    </a:p>
                  </a:txBody>
                  <a:tcPr marL="180000" marR="91450" marT="45725" marB="457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D1C4F32-B82F-DDA6-E632-EFEA072F2FB7}"/>
              </a:ext>
            </a:extLst>
          </p:cNvPr>
          <p:cNvGrpSpPr/>
          <p:nvPr/>
        </p:nvGrpSpPr>
        <p:grpSpPr>
          <a:xfrm>
            <a:off x="8976946" y="4733394"/>
            <a:ext cx="2534941" cy="1575246"/>
            <a:chOff x="8847166" y="4733394"/>
            <a:chExt cx="2534941" cy="1869176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23429465-3DA4-C5DA-533D-959EAC8880CD}"/>
                </a:ext>
              </a:extLst>
            </p:cNvPr>
            <p:cNvSpPr/>
            <p:nvPr/>
          </p:nvSpPr>
          <p:spPr>
            <a:xfrm>
              <a:off x="8847166" y="4733394"/>
              <a:ext cx="2534941" cy="1869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US" altLang="ja-JP" b="1" dirty="0">
                <a:solidFill>
                  <a:srgbClr val="C00000"/>
                </a:solidFill>
              </a:endParaRPr>
            </a:p>
            <a:p>
              <a:pPr algn="ctr">
                <a:spcAft>
                  <a:spcPts val="600"/>
                </a:spcAft>
              </a:pPr>
              <a:r>
                <a:rPr lang="ja-JP" altLang="ja-JP" b="1" dirty="0">
                  <a:solidFill>
                    <a:srgbClr val="C00000"/>
                  </a:solidFill>
                </a:rPr>
                <a:t>無料トライアル</a:t>
              </a:r>
              <a:r>
                <a:rPr lang="ja-JP" altLang="ja-JP" sz="1200" b="1" dirty="0">
                  <a:solidFill>
                    <a:srgbClr val="C00000"/>
                  </a:solidFill>
                </a:rPr>
                <a:t>（</a:t>
              </a:r>
              <a:r>
                <a:rPr lang="en-US" altLang="ja-JP" sz="1200" b="1" dirty="0">
                  <a:solidFill>
                    <a:srgbClr val="C00000"/>
                  </a:solidFill>
                </a:rPr>
                <a:t>2</a:t>
              </a:r>
              <a:r>
                <a:rPr lang="ja-JP" altLang="ja-JP" sz="1200" b="1" dirty="0">
                  <a:solidFill>
                    <a:srgbClr val="C00000"/>
                  </a:solidFill>
                </a:rPr>
                <a:t>週間）</a:t>
              </a:r>
              <a:endParaRPr lang="en-US" altLang="ja-JP" sz="1200" b="1" dirty="0">
                <a:solidFill>
                  <a:srgbClr val="C00000"/>
                </a:solidFill>
              </a:endParaRPr>
            </a:p>
            <a:p>
              <a:pPr algn="ctr">
                <a:spcAft>
                  <a:spcPts val="600"/>
                </a:spcAft>
              </a:pPr>
              <a:r>
                <a:rPr lang="ja-JP" altLang="ja-JP" b="1" dirty="0">
                  <a:solidFill>
                    <a:srgbClr val="C00000"/>
                  </a:solidFill>
                </a:rPr>
                <a:t>での効果検証</a:t>
              </a:r>
              <a:r>
                <a:rPr lang="ja-JP" altLang="en-US" b="1" dirty="0">
                  <a:solidFill>
                    <a:srgbClr val="C00000"/>
                  </a:solidFill>
                </a:rPr>
                <a:t>が可能</a:t>
              </a:r>
              <a:endParaRPr lang="en-US" altLang="ja-JP" b="1" dirty="0">
                <a:solidFill>
                  <a:srgbClr val="C00000"/>
                </a:solidFill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20598459-7CC4-0EBC-9B2C-9FAB293129F2}"/>
                </a:ext>
              </a:extLst>
            </p:cNvPr>
            <p:cNvSpPr/>
            <p:nvPr/>
          </p:nvSpPr>
          <p:spPr>
            <a:xfrm>
              <a:off x="8847166" y="4733395"/>
              <a:ext cx="2534940" cy="363097"/>
            </a:xfrm>
            <a:prstGeom prst="rect">
              <a:avLst/>
            </a:prstGeom>
            <a:solidFill>
              <a:srgbClr val="C00000">
                <a:alpha val="10000"/>
              </a:srgb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ja-JP" altLang="en-US" sz="1400" b="1" dirty="0">
                  <a:solidFill>
                    <a:srgbClr val="C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初回限定</a:t>
              </a:r>
              <a:endParaRPr kumimoji="1" lang="ja-JP" altLang="en-US" sz="14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8BF1EA-91B8-FB36-4499-41FFDA69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FDD4E6E-4758-039C-BE99-2F99CE01BA3D}"/>
              </a:ext>
            </a:extLst>
          </p:cNvPr>
          <p:cNvSpPr/>
          <p:nvPr/>
        </p:nvSpPr>
        <p:spPr>
          <a:xfrm>
            <a:off x="327545" y="88711"/>
            <a:ext cx="3487004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導入プロセスと料金</a:t>
            </a:r>
            <a:endParaRPr kumimoji="1"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4AD2E08-D824-B1F3-B662-8582674E45FC}"/>
              </a:ext>
            </a:extLst>
          </p:cNvPr>
          <p:cNvSpPr/>
          <p:nvPr/>
        </p:nvSpPr>
        <p:spPr>
          <a:xfrm>
            <a:off x="0" y="0"/>
            <a:ext cx="329411" cy="6858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" name="図 1" descr="テキスト&#10;&#10;低い精度で自動的に生成された説明">
            <a:extLst>
              <a:ext uri="{FF2B5EF4-FFF2-40B4-BE49-F238E27FC236}">
                <a16:creationId xmlns:a16="http://schemas.microsoft.com/office/drawing/2014/main" id="{C24C924B-A50E-3E42-548D-D528817EB8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54052" r="64531" b="21166"/>
          <a:stretch/>
        </p:blipFill>
        <p:spPr>
          <a:xfrm>
            <a:off x="2651142" y="2586793"/>
            <a:ext cx="1055119" cy="803040"/>
          </a:xfrm>
          <a:prstGeom prst="rect">
            <a:avLst/>
          </a:prstGeom>
        </p:spPr>
      </p:pic>
      <p:pic>
        <p:nvPicPr>
          <p:cNvPr id="22" name="図 21" descr="テキスト&#10;&#10;低い精度で自動的に生成された説明">
            <a:extLst>
              <a:ext uri="{FF2B5EF4-FFF2-40B4-BE49-F238E27FC236}">
                <a16:creationId xmlns:a16="http://schemas.microsoft.com/office/drawing/2014/main" id="{27D5E470-BCF0-C86F-0872-00ADBB321E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74560" r="64531" b="658"/>
          <a:stretch/>
        </p:blipFill>
        <p:spPr>
          <a:xfrm>
            <a:off x="5537901" y="2507775"/>
            <a:ext cx="1055119" cy="803040"/>
          </a:xfrm>
          <a:prstGeom prst="rect">
            <a:avLst/>
          </a:prstGeom>
        </p:spPr>
      </p:pic>
      <p:pic>
        <p:nvPicPr>
          <p:cNvPr id="27" name="図 26" descr="テキスト&#10;&#10;低い精度で自動的に生成された説明">
            <a:extLst>
              <a:ext uri="{FF2B5EF4-FFF2-40B4-BE49-F238E27FC236}">
                <a16:creationId xmlns:a16="http://schemas.microsoft.com/office/drawing/2014/main" id="{08CFD25F-9B27-F653-2B6B-4C0F4DD7C3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8" t="74560" r="33042" b="658"/>
          <a:stretch/>
        </p:blipFill>
        <p:spPr>
          <a:xfrm>
            <a:off x="8372385" y="2494456"/>
            <a:ext cx="1055119" cy="8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8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2">
            <a:extLst>
              <a:ext uri="{FF2B5EF4-FFF2-40B4-BE49-F238E27FC236}">
                <a16:creationId xmlns:a16="http://schemas.microsoft.com/office/drawing/2014/main" id="{E552FBBE-C014-0972-8BF4-2C41B95E22EF}"/>
              </a:ext>
            </a:extLst>
          </p:cNvPr>
          <p:cNvSpPr/>
          <p:nvPr/>
        </p:nvSpPr>
        <p:spPr>
          <a:xfrm>
            <a:off x="1452154" y="2992246"/>
            <a:ext cx="444923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>
              <a:spcBef>
                <a:spcPts val="300"/>
              </a:spcBef>
            </a:pP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無料トライアルのご案内や</a:t>
            </a:r>
            <a:br>
              <a:rPr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簡易デモの実施が可能です</a:t>
            </a:r>
          </a:p>
        </p:txBody>
      </p:sp>
      <p:sp>
        <p:nvSpPr>
          <p:cNvPr id="7" name="角丸四角形 3">
            <a:extLst>
              <a:ext uri="{FF2B5EF4-FFF2-40B4-BE49-F238E27FC236}">
                <a16:creationId xmlns:a16="http://schemas.microsoft.com/office/drawing/2014/main" id="{6D6CB4AC-7FD0-D919-2303-300250A88C92}"/>
              </a:ext>
            </a:extLst>
          </p:cNvPr>
          <p:cNvSpPr/>
          <p:nvPr/>
        </p:nvSpPr>
        <p:spPr>
          <a:xfrm>
            <a:off x="6290616" y="2992246"/>
            <a:ext cx="444923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/>
          <a:lstStyle/>
          <a:p>
            <a:pPr algn="ctr">
              <a:spcBef>
                <a:spcPts val="300"/>
              </a:spcBef>
            </a:pPr>
            <a:r>
              <a:rPr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contact@openklead.jp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lang="en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spcBef>
                <a:spcPts val="300"/>
              </a:spcBef>
            </a:pP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担当窓口：営業部　田中 太一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1EFCC01-DA9C-1B48-2595-7968102022FD}"/>
              </a:ext>
            </a:extLst>
          </p:cNvPr>
          <p:cNvSpPr txBox="1">
            <a:spLocks/>
          </p:cNvSpPr>
          <p:nvPr/>
        </p:nvSpPr>
        <p:spPr>
          <a:xfrm>
            <a:off x="823527" y="704475"/>
            <a:ext cx="10945072" cy="573026"/>
          </a:xfrm>
          <a:prstGeom prst="rect">
            <a:avLst/>
          </a:prstGeom>
        </p:spPr>
        <p:txBody>
          <a:bodyPr tIns="7200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i="0" kern="1200" spc="300">
                <a:solidFill>
                  <a:srgbClr val="1A96F0"/>
                </a:solidFill>
                <a:latin typeface="FUTURA MEDIUM" panose="020B0602020204020303" pitchFamily="34" charset="-79"/>
                <a:ea typeface="Yu Gothic" panose="020B0400000000000000" pitchFamily="34" charset="-128"/>
                <a:cs typeface="FUTURA MEDIUM" panose="020B0602020204020303" pitchFamily="34" charset="-79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まずはお気軽にご相談ください！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01679F5-F7AF-75D6-2C9F-0AAB1748C19E}"/>
              </a:ext>
            </a:extLst>
          </p:cNvPr>
          <p:cNvCxnSpPr>
            <a:cxnSpLocks/>
          </p:cNvCxnSpPr>
          <p:nvPr/>
        </p:nvCxnSpPr>
        <p:spPr>
          <a:xfrm>
            <a:off x="823528" y="1262030"/>
            <a:ext cx="10945071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1B4A943-DE16-6577-A05C-D9E35C86BFDE}"/>
              </a:ext>
            </a:extLst>
          </p:cNvPr>
          <p:cNvSpPr txBox="1">
            <a:spLocks/>
          </p:cNvSpPr>
          <p:nvPr/>
        </p:nvSpPr>
        <p:spPr>
          <a:xfrm>
            <a:off x="823527" y="1287099"/>
            <a:ext cx="10945071" cy="8298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小さな自動化から始めて、大きな業務変革へつなげましょう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角丸四角形 6">
            <a:extLst>
              <a:ext uri="{FF2B5EF4-FFF2-40B4-BE49-F238E27FC236}">
                <a16:creationId xmlns:a16="http://schemas.microsoft.com/office/drawing/2014/main" id="{0812F020-52A3-F5DF-F92E-B67F7FABF321}"/>
              </a:ext>
            </a:extLst>
          </p:cNvPr>
          <p:cNvSpPr/>
          <p:nvPr/>
        </p:nvSpPr>
        <p:spPr>
          <a:xfrm>
            <a:off x="1452153" y="5286267"/>
            <a:ext cx="9287691" cy="716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Bef>
                <a:spcPts val="300"/>
              </a:spcBef>
            </a:pPr>
            <a:r>
              <a:rPr lang="ja-JP" alt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当社の</a:t>
            </a:r>
            <a:r>
              <a:rPr lang="en-US" altLang="ja-JP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HP</a:t>
            </a:r>
            <a:r>
              <a:rPr lang="ja-JP" alt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でも資料請求・お問い合わせができます。</a:t>
            </a:r>
            <a:endParaRPr kumimoji="1" lang="ja-JP" altLang="en-US" sz="1600" b="1" spc="3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円/楕円 8">
            <a:extLst>
              <a:ext uri="{FF2B5EF4-FFF2-40B4-BE49-F238E27FC236}">
                <a16:creationId xmlns:a16="http://schemas.microsoft.com/office/drawing/2014/main" id="{296DAF0F-3B31-99CA-8982-2E15177E6002}"/>
              </a:ext>
            </a:extLst>
          </p:cNvPr>
          <p:cNvSpPr/>
          <p:nvPr/>
        </p:nvSpPr>
        <p:spPr>
          <a:xfrm>
            <a:off x="10168464" y="5112281"/>
            <a:ext cx="817022" cy="57235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TAP</a:t>
            </a:r>
            <a:endParaRPr kumimoji="1" lang="ja-JP" altLang="en-US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73CE9AE-A416-8C14-B9EA-0A060DB929CC}"/>
              </a:ext>
            </a:extLst>
          </p:cNvPr>
          <p:cNvSpPr txBox="1"/>
          <p:nvPr/>
        </p:nvSpPr>
        <p:spPr>
          <a:xfrm>
            <a:off x="3048473" y="2514682"/>
            <a:ext cx="60969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お問い合わせフォームまたはメールよりご連絡ください</a:t>
            </a:r>
          </a:p>
        </p:txBody>
      </p:sp>
      <p:pic>
        <p:nvPicPr>
          <p:cNvPr id="17" name="図 16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7B77B74D-FC2D-3129-976F-CC0818003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01" y="3188115"/>
            <a:ext cx="1001536" cy="1001536"/>
          </a:xfrm>
          <a:prstGeom prst="rect">
            <a:avLst/>
          </a:prstGeom>
        </p:spPr>
      </p:pic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A9274CD4-3E6A-6ACF-A3A3-D4D7E23E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5455-7782-4412-B75D-D9E139C50C8E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8ADD03C-E56D-785C-9C53-F60F10B66248}"/>
              </a:ext>
            </a:extLst>
          </p:cNvPr>
          <p:cNvSpPr/>
          <p:nvPr/>
        </p:nvSpPr>
        <p:spPr>
          <a:xfrm>
            <a:off x="327545" y="88711"/>
            <a:ext cx="3487004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次のステップとご案内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043F1C4-80D3-929D-FA4A-8EE900F7E9F6}"/>
              </a:ext>
            </a:extLst>
          </p:cNvPr>
          <p:cNvSpPr/>
          <p:nvPr/>
        </p:nvSpPr>
        <p:spPr>
          <a:xfrm>
            <a:off x="0" y="0"/>
            <a:ext cx="329411" cy="6858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9" name="グラフィックス 18" descr="封筒 単色塗りつぶし">
            <a:extLst>
              <a:ext uri="{FF2B5EF4-FFF2-40B4-BE49-F238E27FC236}">
                <a16:creationId xmlns:a16="http://schemas.microsoft.com/office/drawing/2014/main" id="{58CC7BED-4574-BA5F-D7A2-990E60E7B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8031" y="32752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68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ab43ed39cf438de8264d8b65fa41e611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a2501e3ff80ab5e70b0e54d5b48f5319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3AB4BB-7F56-4A67-BEC6-FF0834901B59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2.xml><?xml version="1.0" encoding="utf-8"?>
<ds:datastoreItem xmlns:ds="http://schemas.openxmlformats.org/officeDocument/2006/customXml" ds:itemID="{8ADB6E62-1677-4994-8995-5A9A0DA182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DEB1A5-1D03-46FE-B2C4-18E396D132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912</Words>
  <Application>Microsoft Office PowerPoint</Application>
  <PresentationFormat>ワイド画面</PresentationFormat>
  <Paragraphs>149</Paragraphs>
  <Slides>10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Yu Gothic</vt:lpstr>
      <vt:lpstr>Yu Gothic</vt:lpstr>
      <vt:lpstr>Arial</vt:lpstr>
      <vt:lpstr>Office テーマ</vt:lpstr>
      <vt:lpstr>2_Office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松浦</cp:lastModifiedBy>
  <cp:revision>1</cp:revision>
  <dcterms:created xsi:type="dcterms:W3CDTF">2025-06-04T11:36:43Z</dcterms:created>
  <dcterms:modified xsi:type="dcterms:W3CDTF">2025-08-28T01:32:04Z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