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F2A950-B838-4F45-9750-1B02C246F8B6}" v="13" dt="2025-06-25T00:31:20.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660"/>
  </p:normalViewPr>
  <p:slideViewPr>
    <p:cSldViewPr snapToGrid="0" showGuides="1">
      <p:cViewPr>
        <p:scale>
          <a:sx n="66" d="100"/>
          <a:sy n="66" d="100"/>
        </p:scale>
        <p:origin x="560" y="3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浦英宗" userId="9b03fd3a-662f-49ff-9af1-1b93cf7aab22" providerId="ADAL" clId="{4AF2A950-B838-4F45-9750-1B02C246F8B6}"/>
    <pc:docChg chg="undo redo custSel modSld">
      <pc:chgData name="松浦英宗" userId="9b03fd3a-662f-49ff-9af1-1b93cf7aab22" providerId="ADAL" clId="{4AF2A950-B838-4F45-9750-1B02C246F8B6}" dt="2025-06-25T00:31:25.362" v="139" actId="14100"/>
      <pc:docMkLst>
        <pc:docMk/>
      </pc:docMkLst>
      <pc:sldChg chg="addSp delSp modSp mod">
        <pc:chgData name="松浦英宗" userId="9b03fd3a-662f-49ff-9af1-1b93cf7aab22" providerId="ADAL" clId="{4AF2A950-B838-4F45-9750-1B02C246F8B6}" dt="2025-06-25T00:31:25.362" v="139" actId="14100"/>
        <pc:sldMkLst>
          <pc:docMk/>
          <pc:sldMk cId="975881806" sldId="256"/>
        </pc:sldMkLst>
        <pc:spChg chg="add del mod ord">
          <ac:chgData name="松浦英宗" userId="9b03fd3a-662f-49ff-9af1-1b93cf7aab22" providerId="ADAL" clId="{4AF2A950-B838-4F45-9750-1B02C246F8B6}" dt="2025-06-25T00:31:20.651" v="138"/>
          <ac:spMkLst>
            <pc:docMk/>
            <pc:sldMk cId="975881806" sldId="256"/>
            <ac:spMk id="3" creationId="{9257275C-EC2F-BF37-8358-045B05031801}"/>
          </ac:spMkLst>
        </pc:spChg>
        <pc:picChg chg="add del mod ord">
          <ac:chgData name="松浦英宗" userId="9b03fd3a-662f-49ff-9af1-1b93cf7aab22" providerId="ADAL" clId="{4AF2A950-B838-4F45-9750-1B02C246F8B6}" dt="2025-06-25T00:31:20.651" v="138"/>
          <ac:picMkLst>
            <pc:docMk/>
            <pc:sldMk cId="975881806" sldId="256"/>
            <ac:picMk id="2" creationId="{9611A723-B596-6FAF-75F0-759DD93170D4}"/>
          </ac:picMkLst>
        </pc:picChg>
        <pc:picChg chg="add del mod">
          <ac:chgData name="松浦英宗" userId="9b03fd3a-662f-49ff-9af1-1b93cf7aab22" providerId="ADAL" clId="{4AF2A950-B838-4F45-9750-1B02C246F8B6}" dt="2025-06-25T00:30:41.527" v="127" actId="478"/>
          <ac:picMkLst>
            <pc:docMk/>
            <pc:sldMk cId="975881806" sldId="256"/>
            <ac:picMk id="4" creationId="{5B38FCA2-8429-7797-C71C-C33D6E35A541}"/>
          </ac:picMkLst>
        </pc:picChg>
        <pc:picChg chg="mod">
          <ac:chgData name="松浦英宗" userId="9b03fd3a-662f-49ff-9af1-1b93cf7aab22" providerId="ADAL" clId="{4AF2A950-B838-4F45-9750-1B02C246F8B6}" dt="2025-06-25T00:31:25.362" v="139" actId="14100"/>
          <ac:picMkLst>
            <pc:docMk/>
            <pc:sldMk cId="975881806" sldId="256"/>
            <ac:picMk id="7" creationId="{08D74BCF-BE68-6D97-9937-BF51D8343F2D}"/>
          </ac:picMkLst>
        </pc:picChg>
      </pc:sldChg>
      <pc:sldChg chg="modSp mod">
        <pc:chgData name="松浦英宗" userId="9b03fd3a-662f-49ff-9af1-1b93cf7aab22" providerId="ADAL" clId="{4AF2A950-B838-4F45-9750-1B02C246F8B6}" dt="2025-06-24T13:17:37.721" v="102" actId="404"/>
        <pc:sldMkLst>
          <pc:docMk/>
          <pc:sldMk cId="2103761599" sldId="257"/>
        </pc:sldMkLst>
        <pc:spChg chg="mod">
          <ac:chgData name="松浦英宗" userId="9b03fd3a-662f-49ff-9af1-1b93cf7aab22" providerId="ADAL" clId="{4AF2A950-B838-4F45-9750-1B02C246F8B6}" dt="2025-06-24T13:17:37.721" v="102" actId="404"/>
          <ac:spMkLst>
            <pc:docMk/>
            <pc:sldMk cId="2103761599" sldId="257"/>
            <ac:spMk id="11" creationId="{778D622E-D48A-424F-8297-821F55398A4D}"/>
          </ac:spMkLst>
        </pc:spChg>
        <pc:picChg chg="mod">
          <ac:chgData name="松浦英宗" userId="9b03fd3a-662f-49ff-9af1-1b93cf7aab22" providerId="ADAL" clId="{4AF2A950-B838-4F45-9750-1B02C246F8B6}" dt="2025-06-24T13:15:21.405" v="67" actId="962"/>
          <ac:picMkLst>
            <pc:docMk/>
            <pc:sldMk cId="2103761599" sldId="257"/>
            <ac:picMk id="7" creationId="{F5EB495F-CA15-86B7-BCC0-4ADC045F2133}"/>
          </ac:picMkLst>
        </pc:picChg>
        <pc:picChg chg="mod">
          <ac:chgData name="松浦英宗" userId="9b03fd3a-662f-49ff-9af1-1b93cf7aab22" providerId="ADAL" clId="{4AF2A950-B838-4F45-9750-1B02C246F8B6}" dt="2025-06-24T13:15:19.368" v="65" actId="962"/>
          <ac:picMkLst>
            <pc:docMk/>
            <pc:sldMk cId="2103761599" sldId="257"/>
            <ac:picMk id="8" creationId="{0AA4C40A-8356-EEE3-6F83-1E12E76FA292}"/>
          </ac:picMkLst>
        </pc:picChg>
      </pc:sldChg>
      <pc:sldChg chg="modSp mod">
        <pc:chgData name="松浦英宗" userId="9b03fd3a-662f-49ff-9af1-1b93cf7aab22" providerId="ADAL" clId="{4AF2A950-B838-4F45-9750-1B02C246F8B6}" dt="2025-06-24T13:18:01.817" v="103" actId="1076"/>
        <pc:sldMkLst>
          <pc:docMk/>
          <pc:sldMk cId="3057550566" sldId="258"/>
        </pc:sldMkLst>
        <pc:spChg chg="mod">
          <ac:chgData name="松浦英宗" userId="9b03fd3a-662f-49ff-9af1-1b93cf7aab22" providerId="ADAL" clId="{4AF2A950-B838-4F45-9750-1B02C246F8B6}" dt="2025-06-24T13:14:17.635" v="61" actId="20577"/>
          <ac:spMkLst>
            <pc:docMk/>
            <pc:sldMk cId="3057550566" sldId="258"/>
            <ac:spMk id="2" creationId="{6637B063-33FF-59FC-2B45-211EAA191AE8}"/>
          </ac:spMkLst>
        </pc:spChg>
        <pc:spChg chg="mod">
          <ac:chgData name="松浦英宗" userId="9b03fd3a-662f-49ff-9af1-1b93cf7aab22" providerId="ADAL" clId="{4AF2A950-B838-4F45-9750-1B02C246F8B6}" dt="2025-06-24T13:13:13.714" v="41" actId="1076"/>
          <ac:spMkLst>
            <pc:docMk/>
            <pc:sldMk cId="3057550566" sldId="258"/>
            <ac:spMk id="13" creationId="{D90BE2DA-4B15-C341-9A1C-9C7D08D79149}"/>
          </ac:spMkLst>
        </pc:spChg>
        <pc:spChg chg="mod">
          <ac:chgData name="松浦英宗" userId="9b03fd3a-662f-49ff-9af1-1b93cf7aab22" providerId="ADAL" clId="{4AF2A950-B838-4F45-9750-1B02C246F8B6}" dt="2025-06-24T13:18:01.817" v="103" actId="1076"/>
          <ac:spMkLst>
            <pc:docMk/>
            <pc:sldMk cId="3057550566" sldId="258"/>
            <ac:spMk id="14" creationId="{564FB004-8338-1F3B-10C6-9B4A298AFF1D}"/>
          </ac:spMkLst>
        </pc:spChg>
      </pc:sldChg>
      <pc:sldChg chg="modSp mod">
        <pc:chgData name="松浦英宗" userId="9b03fd3a-662f-49ff-9af1-1b93cf7aab22" providerId="ADAL" clId="{4AF2A950-B838-4F45-9750-1B02C246F8B6}" dt="2025-06-24T13:14:40.958" v="63" actId="554"/>
        <pc:sldMkLst>
          <pc:docMk/>
          <pc:sldMk cId="1057186361" sldId="259"/>
        </pc:sldMkLst>
        <pc:spChg chg="mod">
          <ac:chgData name="松浦英宗" userId="9b03fd3a-662f-49ff-9af1-1b93cf7aab22" providerId="ADAL" clId="{4AF2A950-B838-4F45-9750-1B02C246F8B6}" dt="2025-06-24T13:14:40.958" v="63" actId="554"/>
          <ac:spMkLst>
            <pc:docMk/>
            <pc:sldMk cId="1057186361" sldId="259"/>
            <ac:spMk id="4" creationId="{C02DC1DB-624D-AAFC-0806-473499BE079F}"/>
          </ac:spMkLst>
        </pc:spChg>
        <pc:spChg chg="mod">
          <ac:chgData name="松浦英宗" userId="9b03fd3a-662f-49ff-9af1-1b93cf7aab22" providerId="ADAL" clId="{4AF2A950-B838-4F45-9750-1B02C246F8B6}" dt="2025-06-24T13:14:40.958" v="63" actId="554"/>
          <ac:spMkLst>
            <pc:docMk/>
            <pc:sldMk cId="1057186361" sldId="259"/>
            <ac:spMk id="7" creationId="{1A224BEB-62B5-90FC-2355-B8684F02BA13}"/>
          </ac:spMkLst>
        </pc:spChg>
        <pc:spChg chg="mod">
          <ac:chgData name="松浦英宗" userId="9b03fd3a-662f-49ff-9af1-1b93cf7aab22" providerId="ADAL" clId="{4AF2A950-B838-4F45-9750-1B02C246F8B6}" dt="2025-06-24T13:14:36.742" v="62" actId="12789"/>
          <ac:spMkLst>
            <pc:docMk/>
            <pc:sldMk cId="1057186361" sldId="259"/>
            <ac:spMk id="14" creationId="{DCC3CF8F-77B0-EACD-F47D-5D3046041709}"/>
          </ac:spMkLst>
        </pc:spChg>
        <pc:spChg chg="mod">
          <ac:chgData name="松浦英宗" userId="9b03fd3a-662f-49ff-9af1-1b93cf7aab22" providerId="ADAL" clId="{4AF2A950-B838-4F45-9750-1B02C246F8B6}" dt="2025-06-24T13:13:41.734" v="47"/>
          <ac:spMkLst>
            <pc:docMk/>
            <pc:sldMk cId="1057186361" sldId="259"/>
            <ac:spMk id="20" creationId="{D4FC1804-3007-3711-60D8-566329A903E3}"/>
          </ac:spMkLst>
        </pc:spChg>
      </pc:sldChg>
      <pc:sldChg chg="addSp delSp modSp mod">
        <pc:chgData name="松浦英宗" userId="9b03fd3a-662f-49ff-9af1-1b93cf7aab22" providerId="ADAL" clId="{4AF2A950-B838-4F45-9750-1B02C246F8B6}" dt="2025-06-24T13:13:44.546" v="49"/>
        <pc:sldMkLst>
          <pc:docMk/>
          <pc:sldMk cId="2024093679" sldId="260"/>
        </pc:sldMkLst>
        <pc:spChg chg="del mod">
          <ac:chgData name="松浦英宗" userId="9b03fd3a-662f-49ff-9af1-1b93cf7aab22" providerId="ADAL" clId="{4AF2A950-B838-4F45-9750-1B02C246F8B6}" dt="2025-06-24T13:12:12.918" v="24" actId="478"/>
          <ac:spMkLst>
            <pc:docMk/>
            <pc:sldMk cId="2024093679" sldId="260"/>
            <ac:spMk id="16" creationId="{B7EC9E27-3C0C-2368-066C-ADE617024CBA}"/>
          </ac:spMkLst>
        </pc:spChg>
        <pc:spChg chg="add mod">
          <ac:chgData name="松浦英宗" userId="9b03fd3a-662f-49ff-9af1-1b93cf7aab22" providerId="ADAL" clId="{4AF2A950-B838-4F45-9750-1B02C246F8B6}" dt="2025-06-24T13:13:44.546" v="49"/>
          <ac:spMkLst>
            <pc:docMk/>
            <pc:sldMk cId="2024093679" sldId="260"/>
            <ac:spMk id="17" creationId="{BBC5DFC3-A12C-06F1-8A14-C8B5AA38CA4F}"/>
          </ac:spMkLst>
        </pc:spChg>
      </pc:sldChg>
      <pc:sldChg chg="modSp mod">
        <pc:chgData name="松浦英宗" userId="9b03fd3a-662f-49ff-9af1-1b93cf7aab22" providerId="ADAL" clId="{4AF2A950-B838-4F45-9750-1B02C246F8B6}" dt="2025-06-24T13:18:30.286" v="108" actId="20577"/>
        <pc:sldMkLst>
          <pc:docMk/>
          <pc:sldMk cId="798066818" sldId="262"/>
        </pc:sldMkLst>
        <pc:spChg chg="mod">
          <ac:chgData name="松浦英宗" userId="9b03fd3a-662f-49ff-9af1-1b93cf7aab22" providerId="ADAL" clId="{4AF2A950-B838-4F45-9750-1B02C246F8B6}" dt="2025-06-24T13:18:30.286" v="108" actId="20577"/>
          <ac:spMkLst>
            <pc:docMk/>
            <pc:sldMk cId="798066818" sldId="262"/>
            <ac:spMk id="19" creationId="{374284C9-AA40-6DC6-4927-9C7D523B552E}"/>
          </ac:spMkLst>
        </pc:spChg>
      </pc:sldChg>
      <pc:sldChg chg="modSp mod">
        <pc:chgData name="松浦英宗" userId="9b03fd3a-662f-49ff-9af1-1b93cf7aab22" providerId="ADAL" clId="{4AF2A950-B838-4F45-9750-1B02C246F8B6}" dt="2025-06-24T13:13:54.387" v="53"/>
        <pc:sldMkLst>
          <pc:docMk/>
          <pc:sldMk cId="1634557095" sldId="263"/>
        </pc:sldMkLst>
        <pc:spChg chg="mod">
          <ac:chgData name="松浦英宗" userId="9b03fd3a-662f-49ff-9af1-1b93cf7aab22" providerId="ADAL" clId="{4AF2A950-B838-4F45-9750-1B02C246F8B6}" dt="2025-06-24T13:13:54.387" v="53"/>
          <ac:spMkLst>
            <pc:docMk/>
            <pc:sldMk cId="1634557095" sldId="263"/>
            <ac:spMk id="20" creationId="{8A49DF90-DB15-2305-6DB4-7029B18DED40}"/>
          </ac:spMkLst>
        </pc:spChg>
      </pc:sldChg>
      <pc:sldChg chg="modSp mod">
        <pc:chgData name="松浦英宗" userId="9b03fd3a-662f-49ff-9af1-1b93cf7aab22" providerId="ADAL" clId="{4AF2A950-B838-4F45-9750-1B02C246F8B6}" dt="2025-06-24T13:15:39.282" v="69" actId="1076"/>
        <pc:sldMkLst>
          <pc:docMk/>
          <pc:sldMk cId="505765464" sldId="264"/>
        </pc:sldMkLst>
        <pc:spChg chg="mod">
          <ac:chgData name="松浦英宗" userId="9b03fd3a-662f-49ff-9af1-1b93cf7aab22" providerId="ADAL" clId="{4AF2A950-B838-4F45-9750-1B02C246F8B6}" dt="2025-06-24T13:13:58.353" v="55"/>
          <ac:spMkLst>
            <pc:docMk/>
            <pc:sldMk cId="505765464" sldId="264"/>
            <ac:spMk id="18" creationId="{62C2B0D1-FDBE-F50E-C987-54514439F80B}"/>
          </ac:spMkLst>
        </pc:spChg>
        <pc:picChg chg="mod">
          <ac:chgData name="松浦英宗" userId="9b03fd3a-662f-49ff-9af1-1b93cf7aab22" providerId="ADAL" clId="{4AF2A950-B838-4F45-9750-1B02C246F8B6}" dt="2025-06-24T13:15:39.282" v="69" actId="1076"/>
          <ac:picMkLst>
            <pc:docMk/>
            <pc:sldMk cId="505765464" sldId="264"/>
            <ac:picMk id="14" creationId="{0777899F-06CA-B329-88A7-0F100993DF48}"/>
          </ac:picMkLst>
        </pc:picChg>
      </pc:sldChg>
      <pc:sldChg chg="modSp mod">
        <pc:chgData name="松浦英宗" userId="9b03fd3a-662f-49ff-9af1-1b93cf7aab22" providerId="ADAL" clId="{4AF2A950-B838-4F45-9750-1B02C246F8B6}" dt="2025-06-24T13:16:38.623" v="83" actId="1037"/>
        <pc:sldMkLst>
          <pc:docMk/>
          <pc:sldMk cId="2560190977" sldId="265"/>
        </pc:sldMkLst>
        <pc:spChg chg="mod">
          <ac:chgData name="松浦英宗" userId="9b03fd3a-662f-49ff-9af1-1b93cf7aab22" providerId="ADAL" clId="{4AF2A950-B838-4F45-9750-1B02C246F8B6}" dt="2025-06-24T13:16:38.623" v="83" actId="1037"/>
          <ac:spMkLst>
            <pc:docMk/>
            <pc:sldMk cId="2560190977" sldId="265"/>
            <ac:spMk id="6" creationId="{B8EDFA04-E552-7F5C-B0FF-B8EE90DA0FB5}"/>
          </ac:spMkLst>
        </pc:spChg>
        <pc:spChg chg="mod">
          <ac:chgData name="松浦英宗" userId="9b03fd3a-662f-49ff-9af1-1b93cf7aab22" providerId="ADAL" clId="{4AF2A950-B838-4F45-9750-1B02C246F8B6}" dt="2025-06-24T13:16:38.623" v="83" actId="1037"/>
          <ac:spMkLst>
            <pc:docMk/>
            <pc:sldMk cId="2560190977" sldId="265"/>
            <ac:spMk id="8" creationId="{46BE00F8-8439-42F1-BBB3-F557E7F28CD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25400"/>
          </c:spPr>
          <c:dPt>
            <c:idx val="0"/>
            <c:bubble3D val="0"/>
            <c:spPr>
              <a:solidFill>
                <a:srgbClr val="39AB35"/>
              </a:solidFill>
              <a:ln w="25400">
                <a:solidFill>
                  <a:schemeClr val="lt1"/>
                </a:solidFill>
              </a:ln>
              <a:effectLst/>
            </c:spPr>
            <c:extLst>
              <c:ext xmlns:c16="http://schemas.microsoft.com/office/drawing/2014/chart" uri="{C3380CC4-5D6E-409C-BE32-E72D297353CC}">
                <c16:uniqueId val="{00000001-C5B2-44E0-8FBC-1D9FFFD7A775}"/>
              </c:ext>
            </c:extLst>
          </c:dPt>
          <c:dPt>
            <c:idx val="1"/>
            <c:bubble3D val="0"/>
            <c:spPr>
              <a:solidFill>
                <a:srgbClr val="39AB35">
                  <a:alpha val="60000"/>
                </a:srgbClr>
              </a:solidFill>
              <a:ln w="25400">
                <a:solidFill>
                  <a:schemeClr val="lt1"/>
                </a:solidFill>
              </a:ln>
              <a:effectLst/>
            </c:spPr>
            <c:extLst>
              <c:ext xmlns:c16="http://schemas.microsoft.com/office/drawing/2014/chart" uri="{C3380CC4-5D6E-409C-BE32-E72D297353CC}">
                <c16:uniqueId val="{00000003-C5B2-44E0-8FBC-1D9FFFD7A775}"/>
              </c:ext>
            </c:extLst>
          </c:dPt>
          <c:val>
            <c:numRef>
              <c:f>Sheet1!$A$1:$A$2</c:f>
              <c:numCache>
                <c:formatCode>General</c:formatCode>
                <c:ptCount val="2"/>
                <c:pt idx="0">
                  <c:v>47</c:v>
                </c:pt>
                <c:pt idx="1">
                  <c:v>53</c:v>
                </c:pt>
              </c:numCache>
            </c:numRef>
          </c:val>
          <c:extLst>
            <c:ext xmlns:c16="http://schemas.microsoft.com/office/drawing/2014/chart" uri="{C3380CC4-5D6E-409C-BE32-E72D297353CC}">
              <c16:uniqueId val="{00000004-C5B2-44E0-8FBC-1D9FFFD7A7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5CFB9-7E22-46D2-A642-0D1C64C1A4A2}" type="datetimeFigureOut">
              <a:rPr kumimoji="1" lang="ja-JP" altLang="en-US" smtClean="0"/>
              <a:t>2025/6/25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0200A-6490-4DD0-A6A9-2DEF91150E8E}" type="slidenum">
              <a:rPr kumimoji="1" lang="ja-JP" altLang="en-US" smtClean="0"/>
              <a:t>‹#›</a:t>
            </a:fld>
            <a:endParaRPr kumimoji="1" lang="ja-JP" altLang="en-US"/>
          </a:p>
        </p:txBody>
      </p:sp>
    </p:spTree>
    <p:extLst>
      <p:ext uri="{BB962C8B-B14F-4D97-AF65-F5344CB8AC3E}">
        <p14:creationId xmlns:p14="http://schemas.microsoft.com/office/powerpoint/2010/main" val="6697939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300200A-6490-4DD0-A6A9-2DEF91150E8E}" type="slidenum">
              <a:rPr kumimoji="1" lang="ja-JP" altLang="en-US" smtClean="0"/>
              <a:t>3</a:t>
            </a:fld>
            <a:endParaRPr kumimoji="1" lang="ja-JP" altLang="en-US"/>
          </a:p>
        </p:txBody>
      </p:sp>
    </p:spTree>
    <p:extLst>
      <p:ext uri="{BB962C8B-B14F-4D97-AF65-F5344CB8AC3E}">
        <p14:creationId xmlns:p14="http://schemas.microsoft.com/office/powerpoint/2010/main" val="730852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5E9505-9CEF-0D3F-E551-AE472B7E160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52EE480-D132-9365-13F5-82C9159B9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2CEB250-B9F8-A3D8-E348-F19FA5CDBB08}"/>
              </a:ext>
            </a:extLst>
          </p:cNvPr>
          <p:cNvSpPr>
            <a:spLocks noGrp="1"/>
          </p:cNvSpPr>
          <p:nvPr>
            <p:ph type="dt" sz="half" idx="10"/>
          </p:nvPr>
        </p:nvSpPr>
        <p:spPr/>
        <p:txBody>
          <a:bodyPr/>
          <a:lstStyle/>
          <a:p>
            <a:fld id="{B83D9E9B-8462-4C84-B753-E60B7EA9E667}" type="datetimeFigureOut">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E1382F4F-3051-37B3-DE99-3026DDA311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D2C65DD-606C-DDB0-E1EA-922353D38D0B}"/>
              </a:ext>
            </a:extLst>
          </p:cNvPr>
          <p:cNvSpPr>
            <a:spLocks noGrp="1"/>
          </p:cNvSpPr>
          <p:nvPr>
            <p:ph type="sldNum" sz="quarter" idx="12"/>
          </p:nvPr>
        </p:nvSpPr>
        <p:spPr/>
        <p:txBody>
          <a:body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2934811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B05D97-3ECA-BFC4-F832-E5B91F1B762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E867DC7-172A-9188-41DA-C29B1C91DD9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DB3B79E-03C2-BDB6-E128-BCFF5EE531B1}"/>
              </a:ext>
            </a:extLst>
          </p:cNvPr>
          <p:cNvSpPr>
            <a:spLocks noGrp="1"/>
          </p:cNvSpPr>
          <p:nvPr>
            <p:ph type="dt" sz="half" idx="10"/>
          </p:nvPr>
        </p:nvSpPr>
        <p:spPr/>
        <p:txBody>
          <a:bodyPr/>
          <a:lstStyle/>
          <a:p>
            <a:fld id="{B83D9E9B-8462-4C84-B753-E60B7EA9E667}" type="datetimeFigureOut">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047ACAD6-3040-DEB6-E783-7EB06D51F3F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0E318D-C8E7-E861-FB09-AC189BFCB04E}"/>
              </a:ext>
            </a:extLst>
          </p:cNvPr>
          <p:cNvSpPr>
            <a:spLocks noGrp="1"/>
          </p:cNvSpPr>
          <p:nvPr>
            <p:ph type="sldNum" sz="quarter" idx="12"/>
          </p:nvPr>
        </p:nvSpPr>
        <p:spPr/>
        <p:txBody>
          <a:body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1511334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4127204-F427-E191-59A1-0C387DA137F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54A3BC1-8FFE-160D-ABF0-EF8577C5685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988AE70-8DAF-3B1E-9750-7BF96C570DE5}"/>
              </a:ext>
            </a:extLst>
          </p:cNvPr>
          <p:cNvSpPr>
            <a:spLocks noGrp="1"/>
          </p:cNvSpPr>
          <p:nvPr>
            <p:ph type="dt" sz="half" idx="10"/>
          </p:nvPr>
        </p:nvSpPr>
        <p:spPr/>
        <p:txBody>
          <a:bodyPr/>
          <a:lstStyle/>
          <a:p>
            <a:fld id="{B83D9E9B-8462-4C84-B753-E60B7EA9E667}" type="datetimeFigureOut">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DC10B31D-DB1B-EDB7-DA93-C5A56EBAC5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83CFDEC-C71D-459B-BA3B-8F4B7E657749}"/>
              </a:ext>
            </a:extLst>
          </p:cNvPr>
          <p:cNvSpPr>
            <a:spLocks noGrp="1"/>
          </p:cNvSpPr>
          <p:nvPr>
            <p:ph type="sldNum" sz="quarter" idx="12"/>
          </p:nvPr>
        </p:nvSpPr>
        <p:spPr/>
        <p:txBody>
          <a:body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2042038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C86F00-8FEF-4A8B-719E-32F47F94962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C97E56-21FA-B977-5C71-2069CAD7FD8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D49A118-A074-CA50-5B0E-D9BA89633F45}"/>
              </a:ext>
            </a:extLst>
          </p:cNvPr>
          <p:cNvSpPr>
            <a:spLocks noGrp="1"/>
          </p:cNvSpPr>
          <p:nvPr>
            <p:ph type="dt" sz="half" idx="10"/>
          </p:nvPr>
        </p:nvSpPr>
        <p:spPr/>
        <p:txBody>
          <a:bodyPr/>
          <a:lstStyle/>
          <a:p>
            <a:fld id="{B83D9E9B-8462-4C84-B753-E60B7EA9E667}" type="datetimeFigureOut">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5E23FAE2-2AE9-293F-DBC4-D324DB25F26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23552B2-02E6-BBEF-23D6-9CFE1EEE5105}"/>
              </a:ext>
            </a:extLst>
          </p:cNvPr>
          <p:cNvSpPr>
            <a:spLocks noGrp="1"/>
          </p:cNvSpPr>
          <p:nvPr>
            <p:ph type="sldNum" sz="quarter" idx="12"/>
          </p:nvPr>
        </p:nvSpPr>
        <p:spPr/>
        <p:txBody>
          <a:body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595504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2B8EBE-3981-FABF-A1C2-23506C52F42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6331FFD-BF30-33AB-9E6F-6FDED5615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9906215-2BD1-1DC3-B23B-577B19ECD33F}"/>
              </a:ext>
            </a:extLst>
          </p:cNvPr>
          <p:cNvSpPr>
            <a:spLocks noGrp="1"/>
          </p:cNvSpPr>
          <p:nvPr>
            <p:ph type="dt" sz="half" idx="10"/>
          </p:nvPr>
        </p:nvSpPr>
        <p:spPr/>
        <p:txBody>
          <a:bodyPr/>
          <a:lstStyle/>
          <a:p>
            <a:fld id="{B83D9E9B-8462-4C84-B753-E60B7EA9E667}" type="datetimeFigureOut">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B93768E2-5CC2-8893-8A66-E451C586C9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70B101-2DB0-2B53-ADDD-DFED9AA9C3E8}"/>
              </a:ext>
            </a:extLst>
          </p:cNvPr>
          <p:cNvSpPr>
            <a:spLocks noGrp="1"/>
          </p:cNvSpPr>
          <p:nvPr>
            <p:ph type="sldNum" sz="quarter" idx="12"/>
          </p:nvPr>
        </p:nvSpPr>
        <p:spPr/>
        <p:txBody>
          <a:body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136991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1992AA-B4CD-F0FA-994C-73FB9D551E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049AF62-64C3-850C-BBA3-63A8D05986D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2E7590D-1DF9-ACC7-7655-58E68984178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956CF8C-B059-8DDE-819C-045BFD4070DE}"/>
              </a:ext>
            </a:extLst>
          </p:cNvPr>
          <p:cNvSpPr>
            <a:spLocks noGrp="1"/>
          </p:cNvSpPr>
          <p:nvPr>
            <p:ph type="dt" sz="half" idx="10"/>
          </p:nvPr>
        </p:nvSpPr>
        <p:spPr/>
        <p:txBody>
          <a:bodyPr/>
          <a:lstStyle/>
          <a:p>
            <a:fld id="{B83D9E9B-8462-4C84-B753-E60B7EA9E667}" type="datetimeFigureOut">
              <a:rPr kumimoji="1" lang="ja-JP" altLang="en-US" smtClean="0"/>
              <a:t>2025/6/25</a:t>
            </a:fld>
            <a:endParaRPr kumimoji="1" lang="ja-JP" altLang="en-US"/>
          </a:p>
        </p:txBody>
      </p:sp>
      <p:sp>
        <p:nvSpPr>
          <p:cNvPr id="6" name="フッター プレースホルダー 5">
            <a:extLst>
              <a:ext uri="{FF2B5EF4-FFF2-40B4-BE49-F238E27FC236}">
                <a16:creationId xmlns:a16="http://schemas.microsoft.com/office/drawing/2014/main" id="{8C23DA98-5474-4522-7588-F5FE781FC40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B63B80F-F0C0-1356-5273-F9FC8882B94E}"/>
              </a:ext>
            </a:extLst>
          </p:cNvPr>
          <p:cNvSpPr>
            <a:spLocks noGrp="1"/>
          </p:cNvSpPr>
          <p:nvPr>
            <p:ph type="sldNum" sz="quarter" idx="12"/>
          </p:nvPr>
        </p:nvSpPr>
        <p:spPr/>
        <p:txBody>
          <a:body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1142564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A008C6-6DE2-5CAF-B166-42B4F5FE892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471D9F0-A496-531B-2DD2-0F5A7429A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A6CA59B-669D-CD0D-A472-82F094273D6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E5E701B-1933-E0D8-955E-EA91C4A466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AF24D1F-CC33-10F5-BC2E-C5D77306FB9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63A37C7-9529-F5AA-9594-0719E86CF9B7}"/>
              </a:ext>
            </a:extLst>
          </p:cNvPr>
          <p:cNvSpPr>
            <a:spLocks noGrp="1"/>
          </p:cNvSpPr>
          <p:nvPr>
            <p:ph type="dt" sz="half" idx="10"/>
          </p:nvPr>
        </p:nvSpPr>
        <p:spPr/>
        <p:txBody>
          <a:bodyPr/>
          <a:lstStyle/>
          <a:p>
            <a:fld id="{B83D9E9B-8462-4C84-B753-E60B7EA9E667}" type="datetimeFigureOut">
              <a:rPr kumimoji="1" lang="ja-JP" altLang="en-US" smtClean="0"/>
              <a:t>2025/6/25</a:t>
            </a:fld>
            <a:endParaRPr kumimoji="1" lang="ja-JP" altLang="en-US"/>
          </a:p>
        </p:txBody>
      </p:sp>
      <p:sp>
        <p:nvSpPr>
          <p:cNvPr id="8" name="フッター プレースホルダー 7">
            <a:extLst>
              <a:ext uri="{FF2B5EF4-FFF2-40B4-BE49-F238E27FC236}">
                <a16:creationId xmlns:a16="http://schemas.microsoft.com/office/drawing/2014/main" id="{C8CE980E-CFBF-B231-5359-BA68529D9A5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FE6FEC8-DCA3-385C-D5DE-37A530D7D27D}"/>
              </a:ext>
            </a:extLst>
          </p:cNvPr>
          <p:cNvSpPr>
            <a:spLocks noGrp="1"/>
          </p:cNvSpPr>
          <p:nvPr>
            <p:ph type="sldNum" sz="quarter" idx="12"/>
          </p:nvPr>
        </p:nvSpPr>
        <p:spPr/>
        <p:txBody>
          <a:body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33676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48EA91-4844-0F37-10B4-7C4278B974D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B0F7D95-9BA2-6241-AEEF-A7EDB2C3BD02}"/>
              </a:ext>
            </a:extLst>
          </p:cNvPr>
          <p:cNvSpPr>
            <a:spLocks noGrp="1"/>
          </p:cNvSpPr>
          <p:nvPr>
            <p:ph type="dt" sz="half" idx="10"/>
          </p:nvPr>
        </p:nvSpPr>
        <p:spPr/>
        <p:txBody>
          <a:bodyPr/>
          <a:lstStyle/>
          <a:p>
            <a:fld id="{B83D9E9B-8462-4C84-B753-E60B7EA9E667}" type="datetimeFigureOut">
              <a:rPr kumimoji="1" lang="ja-JP" altLang="en-US" smtClean="0"/>
              <a:t>2025/6/25</a:t>
            </a:fld>
            <a:endParaRPr kumimoji="1" lang="ja-JP" altLang="en-US"/>
          </a:p>
        </p:txBody>
      </p:sp>
      <p:sp>
        <p:nvSpPr>
          <p:cNvPr id="4" name="フッター プレースホルダー 3">
            <a:extLst>
              <a:ext uri="{FF2B5EF4-FFF2-40B4-BE49-F238E27FC236}">
                <a16:creationId xmlns:a16="http://schemas.microsoft.com/office/drawing/2014/main" id="{90C33B4E-D200-3681-66F5-7E971BC2F04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BED47CD-6DE3-7253-00A7-4CE1E5C65E1A}"/>
              </a:ext>
            </a:extLst>
          </p:cNvPr>
          <p:cNvSpPr>
            <a:spLocks noGrp="1"/>
          </p:cNvSpPr>
          <p:nvPr>
            <p:ph type="sldNum" sz="quarter" idx="12"/>
          </p:nvPr>
        </p:nvSpPr>
        <p:spPr/>
        <p:txBody>
          <a:body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2761132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2A1FD20-8FF9-7CA5-89A6-331F78416F5E}"/>
              </a:ext>
            </a:extLst>
          </p:cNvPr>
          <p:cNvSpPr>
            <a:spLocks noGrp="1"/>
          </p:cNvSpPr>
          <p:nvPr>
            <p:ph type="dt" sz="half" idx="10"/>
          </p:nvPr>
        </p:nvSpPr>
        <p:spPr/>
        <p:txBody>
          <a:bodyPr/>
          <a:lstStyle/>
          <a:p>
            <a:fld id="{B83D9E9B-8462-4C84-B753-E60B7EA9E667}" type="datetimeFigureOut">
              <a:rPr kumimoji="1" lang="ja-JP" altLang="en-US" smtClean="0"/>
              <a:t>2025/6/25</a:t>
            </a:fld>
            <a:endParaRPr kumimoji="1" lang="ja-JP" altLang="en-US"/>
          </a:p>
        </p:txBody>
      </p:sp>
      <p:sp>
        <p:nvSpPr>
          <p:cNvPr id="3" name="フッター プレースホルダー 2">
            <a:extLst>
              <a:ext uri="{FF2B5EF4-FFF2-40B4-BE49-F238E27FC236}">
                <a16:creationId xmlns:a16="http://schemas.microsoft.com/office/drawing/2014/main" id="{A35ED87F-5E0F-D81C-430C-4F61A34B53A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E3874C5-9C94-310A-A835-4014C5C1C72B}"/>
              </a:ext>
            </a:extLst>
          </p:cNvPr>
          <p:cNvSpPr>
            <a:spLocks noGrp="1"/>
          </p:cNvSpPr>
          <p:nvPr>
            <p:ph type="sldNum" sz="quarter" idx="12"/>
          </p:nvPr>
        </p:nvSpPr>
        <p:spPr/>
        <p:txBody>
          <a:body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326548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BF35F8-89B1-E9C5-74E7-0895BE41EF2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25505B-77AB-0F47-89F9-39075F9B05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3495AE6-804D-5685-70FB-5A0B528BD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3820814-D5DA-990C-C352-490206663EDF}"/>
              </a:ext>
            </a:extLst>
          </p:cNvPr>
          <p:cNvSpPr>
            <a:spLocks noGrp="1"/>
          </p:cNvSpPr>
          <p:nvPr>
            <p:ph type="dt" sz="half" idx="10"/>
          </p:nvPr>
        </p:nvSpPr>
        <p:spPr/>
        <p:txBody>
          <a:bodyPr/>
          <a:lstStyle/>
          <a:p>
            <a:fld id="{B83D9E9B-8462-4C84-B753-E60B7EA9E667}" type="datetimeFigureOut">
              <a:rPr kumimoji="1" lang="ja-JP" altLang="en-US" smtClean="0"/>
              <a:t>2025/6/25</a:t>
            </a:fld>
            <a:endParaRPr kumimoji="1" lang="ja-JP" altLang="en-US"/>
          </a:p>
        </p:txBody>
      </p:sp>
      <p:sp>
        <p:nvSpPr>
          <p:cNvPr id="6" name="フッター プレースホルダー 5">
            <a:extLst>
              <a:ext uri="{FF2B5EF4-FFF2-40B4-BE49-F238E27FC236}">
                <a16:creationId xmlns:a16="http://schemas.microsoft.com/office/drawing/2014/main" id="{793707D0-5291-1368-40A8-7A4B6AE8935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B85722-C85B-CEE1-FE58-87205F34E153}"/>
              </a:ext>
            </a:extLst>
          </p:cNvPr>
          <p:cNvSpPr>
            <a:spLocks noGrp="1"/>
          </p:cNvSpPr>
          <p:nvPr>
            <p:ph type="sldNum" sz="quarter" idx="12"/>
          </p:nvPr>
        </p:nvSpPr>
        <p:spPr/>
        <p:txBody>
          <a:body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480516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DB3D3E-8FE9-1AF9-65BC-53687F853F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BCE0C4A-4B76-69DE-31F4-02725E512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0A820A3-0F0A-944F-8966-33018DA3B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22604B-47EB-13EE-DCF2-51E61D21DB88}"/>
              </a:ext>
            </a:extLst>
          </p:cNvPr>
          <p:cNvSpPr>
            <a:spLocks noGrp="1"/>
          </p:cNvSpPr>
          <p:nvPr>
            <p:ph type="dt" sz="half" idx="10"/>
          </p:nvPr>
        </p:nvSpPr>
        <p:spPr/>
        <p:txBody>
          <a:bodyPr/>
          <a:lstStyle/>
          <a:p>
            <a:fld id="{B83D9E9B-8462-4C84-B753-E60B7EA9E667}" type="datetimeFigureOut">
              <a:rPr kumimoji="1" lang="ja-JP" altLang="en-US" smtClean="0"/>
              <a:t>2025/6/25</a:t>
            </a:fld>
            <a:endParaRPr kumimoji="1" lang="ja-JP" altLang="en-US"/>
          </a:p>
        </p:txBody>
      </p:sp>
      <p:sp>
        <p:nvSpPr>
          <p:cNvPr id="6" name="フッター プレースホルダー 5">
            <a:extLst>
              <a:ext uri="{FF2B5EF4-FFF2-40B4-BE49-F238E27FC236}">
                <a16:creationId xmlns:a16="http://schemas.microsoft.com/office/drawing/2014/main" id="{85B36FBA-C2BD-A092-0F96-D7052A23028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B9AE47F-92BD-D742-9E30-BBF72EA8570D}"/>
              </a:ext>
            </a:extLst>
          </p:cNvPr>
          <p:cNvSpPr>
            <a:spLocks noGrp="1"/>
          </p:cNvSpPr>
          <p:nvPr>
            <p:ph type="sldNum" sz="quarter" idx="12"/>
          </p:nvPr>
        </p:nvSpPr>
        <p:spPr/>
        <p:txBody>
          <a:body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1039447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9249CB4-49AE-8A05-CDBE-D5BBD8AF64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3911A60-C7C2-2C7E-A5D7-F9F0267949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6AD9A4-FD40-B76A-243A-0CC0202ED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D9E9B-8462-4C84-B753-E60B7EA9E667}" type="datetimeFigureOut">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4C370EF9-D999-A239-4561-830731FC26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CC5A7C4-96A4-2B9A-9F9F-EB1622540A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F8A6D-E8D4-4D33-8DC8-CB21C381BC93}" type="slidenum">
              <a:rPr kumimoji="1" lang="ja-JP" altLang="en-US" smtClean="0"/>
              <a:t>‹#›</a:t>
            </a:fld>
            <a:endParaRPr kumimoji="1" lang="ja-JP" altLang="en-US"/>
          </a:p>
        </p:txBody>
      </p:sp>
    </p:spTree>
    <p:extLst>
      <p:ext uri="{BB962C8B-B14F-4D97-AF65-F5344CB8AC3E}">
        <p14:creationId xmlns:p14="http://schemas.microsoft.com/office/powerpoint/2010/main" val="3594836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8D74BCF-BE68-6D97-9937-BF51D8343F2D}"/>
              </a:ext>
            </a:extLst>
          </p:cNvPr>
          <p:cNvPicPr>
            <a:picLocks noChangeAspect="1"/>
          </p:cNvPicPr>
          <p:nvPr/>
        </p:nvPicPr>
        <p:blipFill>
          <a:blip r:embed="rId2">
            <a:extLst>
              <a:ext uri="{28A0092B-C50C-407E-A947-70E740481C1C}">
                <a14:useLocalDpi xmlns:a14="http://schemas.microsoft.com/office/drawing/2010/main" val="0"/>
              </a:ext>
            </a:extLst>
          </a:blip>
          <a:srcRect l="30784" t="9091" r="19215" b="9091"/>
          <a:stretch>
            <a:fillRect/>
          </a:stretch>
        </p:blipFill>
        <p:spPr>
          <a:xfrm>
            <a:off x="0" y="0"/>
            <a:ext cx="6095999" cy="6858000"/>
          </a:xfrm>
          <a:custGeom>
            <a:avLst/>
            <a:gdLst>
              <a:gd name="connsiteX0" fmla="*/ 0 w 6095999"/>
              <a:gd name="connsiteY0" fmla="*/ 0 h 6857999"/>
              <a:gd name="connsiteX1" fmla="*/ 4379458 w 6095999"/>
              <a:gd name="connsiteY1" fmla="*/ 0 h 6857999"/>
              <a:gd name="connsiteX2" fmla="*/ 4667179 w 6095999"/>
              <a:gd name="connsiteY2" fmla="*/ 227361 h 6857999"/>
              <a:gd name="connsiteX3" fmla="*/ 6095999 w 6095999"/>
              <a:gd name="connsiteY3" fmla="*/ 3429000 h 6857999"/>
              <a:gd name="connsiteX4" fmla="*/ 4667179 w 6095999"/>
              <a:gd name="connsiteY4" fmla="*/ 6630640 h 6857999"/>
              <a:gd name="connsiteX5" fmla="*/ 4379459 w 6095999"/>
              <a:gd name="connsiteY5" fmla="*/ 6857999 h 6857999"/>
              <a:gd name="connsiteX6" fmla="*/ 0 w 6095999"/>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7999">
                <a:moveTo>
                  <a:pt x="0" y="0"/>
                </a:moveTo>
                <a:lnTo>
                  <a:pt x="4379458" y="0"/>
                </a:lnTo>
                <a:lnTo>
                  <a:pt x="4667179" y="227361"/>
                </a:lnTo>
                <a:cubicBezTo>
                  <a:pt x="5539795" y="988365"/>
                  <a:pt x="6095999" y="2140043"/>
                  <a:pt x="6095999" y="3429000"/>
                </a:cubicBezTo>
                <a:cubicBezTo>
                  <a:pt x="6095999" y="4717957"/>
                  <a:pt x="5539795" y="5869636"/>
                  <a:pt x="4667179" y="6630640"/>
                </a:cubicBezTo>
                <a:lnTo>
                  <a:pt x="4379459" y="6857999"/>
                </a:lnTo>
                <a:lnTo>
                  <a:pt x="0" y="6857999"/>
                </a:lnTo>
                <a:close/>
              </a:path>
            </a:pathLst>
          </a:custGeom>
        </p:spPr>
      </p:pic>
      <p:sp>
        <p:nvSpPr>
          <p:cNvPr id="5" name="角丸四角形 6">
            <a:extLst>
              <a:ext uri="{FF2B5EF4-FFF2-40B4-BE49-F238E27FC236}">
                <a16:creationId xmlns:a16="http://schemas.microsoft.com/office/drawing/2014/main" id="{C811220B-745B-67EA-F7DA-1685019A5DC8}"/>
              </a:ext>
            </a:extLst>
          </p:cNvPr>
          <p:cNvSpPr/>
          <p:nvPr/>
        </p:nvSpPr>
        <p:spPr>
          <a:xfrm>
            <a:off x="6832442" y="2023825"/>
            <a:ext cx="5359558" cy="25780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1" lang="ja-JP" altLang="en-US" sz="2400" b="1" i="0" u="none" strike="noStrike" kern="1200" cap="none" spc="300" normalizeH="0" baseline="0" noProof="0" dirty="0">
                <a:ln>
                  <a:noFill/>
                </a:ln>
                <a:solidFill>
                  <a:schemeClr val="tx1">
                    <a:lumMod val="75000"/>
                    <a:lumOff val="25000"/>
                  </a:schemeClr>
                </a:solidFill>
                <a:effectLst/>
                <a:uLnTx/>
                <a:uFillTx/>
                <a:latin typeface="+mn-ea"/>
                <a:cs typeface="+mn-cs"/>
              </a:rPr>
              <a:t>ユニフォレスト株式会社</a:t>
            </a:r>
            <a:endParaRPr kumimoji="1" lang="en-US" altLang="ja-JP" sz="2400" b="1" i="0" u="none" strike="noStrike" kern="1200" cap="none" spc="300" normalizeH="0" baseline="0" noProof="0" dirty="0">
              <a:ln>
                <a:noFill/>
              </a:ln>
              <a:solidFill>
                <a:schemeClr val="tx1">
                  <a:lumMod val="75000"/>
                  <a:lumOff val="25000"/>
                </a:schemeClr>
              </a:solidFill>
              <a:effectLst/>
              <a:uLnTx/>
              <a:uFillTx/>
              <a:latin typeface="+mn-ea"/>
              <a:cs typeface="+mn-cs"/>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1" lang="ja-JP" altLang="en-US" sz="4400" b="1" i="0" u="none" strike="noStrike" kern="1200" cap="none" spc="300" normalizeH="0" baseline="0" noProof="0" dirty="0">
                <a:ln>
                  <a:noFill/>
                </a:ln>
                <a:solidFill>
                  <a:schemeClr val="tx1">
                    <a:lumMod val="75000"/>
                    <a:lumOff val="25000"/>
                  </a:schemeClr>
                </a:solidFill>
                <a:effectLst/>
                <a:uLnTx/>
                <a:uFillTx/>
                <a:latin typeface="+mn-ea"/>
                <a:cs typeface="+mn-cs"/>
              </a:rPr>
              <a:t>採用ピッチ資料</a:t>
            </a:r>
            <a:endParaRPr kumimoji="1" lang="ja-JP" altLang="en-US" sz="2400" b="1" i="0" u="none" strike="noStrike" kern="1200" cap="none" spc="300" normalizeH="0" baseline="0" noProof="0" dirty="0">
              <a:ln>
                <a:noFill/>
              </a:ln>
              <a:solidFill>
                <a:schemeClr val="tx1">
                  <a:lumMod val="75000"/>
                  <a:lumOff val="25000"/>
                </a:schemeClr>
              </a:solidFill>
              <a:effectLst/>
              <a:uLnTx/>
              <a:uFillTx/>
              <a:latin typeface="+mn-ea"/>
              <a:cs typeface="+mn-cs"/>
            </a:endParaRPr>
          </a:p>
        </p:txBody>
      </p:sp>
      <p:sp>
        <p:nvSpPr>
          <p:cNvPr id="6" name="四角形: 角を丸くする 5">
            <a:extLst>
              <a:ext uri="{FF2B5EF4-FFF2-40B4-BE49-F238E27FC236}">
                <a16:creationId xmlns:a16="http://schemas.microsoft.com/office/drawing/2014/main" id="{471319C0-A0A5-AAE6-E3A6-5210609D41C1}"/>
              </a:ext>
            </a:extLst>
          </p:cNvPr>
          <p:cNvSpPr/>
          <p:nvPr/>
        </p:nvSpPr>
        <p:spPr>
          <a:xfrm>
            <a:off x="6832442" y="4144682"/>
            <a:ext cx="2747840" cy="457200"/>
          </a:xfrm>
          <a:prstGeom prst="roundRect">
            <a:avLst>
              <a:gd name="adj" fmla="val 2385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t>Last</a:t>
            </a:r>
            <a:r>
              <a:rPr kumimoji="1" lang="ja-JP" altLang="en-US" b="1" dirty="0"/>
              <a:t> </a:t>
            </a:r>
            <a:r>
              <a:rPr kumimoji="1" lang="en-US" altLang="ja-JP" b="1" dirty="0"/>
              <a:t>update 2025/6</a:t>
            </a:r>
            <a:endParaRPr kumimoji="1" lang="ja-JP" altLang="en-US" b="1" dirty="0"/>
          </a:p>
        </p:txBody>
      </p:sp>
    </p:spTree>
    <p:extLst>
      <p:ext uri="{BB962C8B-B14F-4D97-AF65-F5344CB8AC3E}">
        <p14:creationId xmlns:p14="http://schemas.microsoft.com/office/powerpoint/2010/main" val="975881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743BCAA-2823-F659-C59A-6F716009F876}"/>
              </a:ext>
            </a:extLst>
          </p:cNvPr>
          <p:cNvPicPr>
            <a:picLocks noChangeAspect="1"/>
          </p:cNvPicPr>
          <p:nvPr/>
        </p:nvPicPr>
        <p:blipFill>
          <a:blip r:embed="rId2">
            <a:extLst>
              <a:ext uri="{28A0092B-C50C-407E-A947-70E740481C1C}">
                <a14:useLocalDpi xmlns:a14="http://schemas.microsoft.com/office/drawing/2010/main" val="0"/>
              </a:ext>
            </a:extLst>
          </a:blip>
          <a:srcRect l="30784" t="9091" r="19215" b="9091"/>
          <a:stretch>
            <a:fillRect/>
          </a:stretch>
        </p:blipFill>
        <p:spPr>
          <a:xfrm>
            <a:off x="6096000" y="0"/>
            <a:ext cx="6096000" cy="6858000"/>
          </a:xfrm>
          <a:prstGeom prst="rect">
            <a:avLst/>
          </a:prstGeom>
        </p:spPr>
      </p:pic>
      <p:sp>
        <p:nvSpPr>
          <p:cNvPr id="3" name="コンテンツ プレースホルダー 6">
            <a:extLst>
              <a:ext uri="{FF2B5EF4-FFF2-40B4-BE49-F238E27FC236}">
                <a16:creationId xmlns:a16="http://schemas.microsoft.com/office/drawing/2014/main" id="{B60C92D8-CDDE-ACF3-1BDB-0F7150832583}"/>
              </a:ext>
            </a:extLst>
          </p:cNvPr>
          <p:cNvSpPr txBox="1">
            <a:spLocks/>
          </p:cNvSpPr>
          <p:nvPr/>
        </p:nvSpPr>
        <p:spPr>
          <a:xfrm>
            <a:off x="428937" y="1179753"/>
            <a:ext cx="5272616" cy="5236921"/>
          </a:xfrm>
          <a:prstGeom prst="rect">
            <a:avLst/>
          </a:prstGeom>
        </p:spPr>
        <p:txBody>
          <a:bodyPr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b="1" dirty="0">
                <a:solidFill>
                  <a:schemeClr val="tx1">
                    <a:lumMod val="75000"/>
                    <a:lumOff val="25000"/>
                  </a:schemeClr>
                </a:solidFill>
              </a:rPr>
              <a:t>観葉植物は、空間の印象を変え、人の感情に作用し、組織の空気をゆるやかに変えていく力を持っています。</a:t>
            </a:r>
          </a:p>
          <a:p>
            <a:pPr marL="0" indent="0">
              <a:lnSpc>
                <a:spcPct val="120000"/>
              </a:lnSpc>
              <a:buFont typeface="Arial" panose="020B0604020202020204" pitchFamily="34" charset="0"/>
              <a:buNone/>
            </a:pPr>
            <a:r>
              <a:rPr lang="ja-JP" altLang="en-US" b="1" dirty="0">
                <a:solidFill>
                  <a:schemeClr val="tx1">
                    <a:lumMod val="75000"/>
                    <a:lumOff val="25000"/>
                  </a:schemeClr>
                </a:solidFill>
              </a:rPr>
              <a:t>ユニフォレストは、そんな“緑の力”を信じ、届ける人と場所にとって意味のある価値を創出する企業でありたいと考えています。</a:t>
            </a:r>
          </a:p>
          <a:p>
            <a:pPr marL="0" indent="0">
              <a:lnSpc>
                <a:spcPct val="120000"/>
              </a:lnSpc>
              <a:buFont typeface="Arial" panose="020B0604020202020204" pitchFamily="34" charset="0"/>
              <a:buNone/>
            </a:pPr>
            <a:r>
              <a:rPr lang="ja-JP" altLang="en-US" b="1" dirty="0">
                <a:solidFill>
                  <a:schemeClr val="tx1">
                    <a:lumMod val="75000"/>
                    <a:lumOff val="25000"/>
                  </a:schemeClr>
                </a:solidFill>
              </a:rPr>
              <a:t>「なんかいいかも」「ちょっと話を聞いてみたい」と感じていただけたなら、ぜひ一度カジュアルにお話しできる機会を持てたら嬉しいです。</a:t>
            </a:r>
          </a:p>
        </p:txBody>
      </p:sp>
      <p:sp>
        <p:nvSpPr>
          <p:cNvPr id="4" name="正方形/長方形 3">
            <a:extLst>
              <a:ext uri="{FF2B5EF4-FFF2-40B4-BE49-F238E27FC236}">
                <a16:creationId xmlns:a16="http://schemas.microsoft.com/office/drawing/2014/main" id="{724AC595-6F54-E5FD-1433-EEB4038837FE}"/>
              </a:ext>
            </a:extLst>
          </p:cNvPr>
          <p:cNvSpPr/>
          <p:nvPr/>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5">
            <a:extLst>
              <a:ext uri="{FF2B5EF4-FFF2-40B4-BE49-F238E27FC236}">
                <a16:creationId xmlns:a16="http://schemas.microsoft.com/office/drawing/2014/main" id="{16144EC9-1C42-571E-E87C-2E3F4BCAD06A}"/>
              </a:ext>
            </a:extLst>
          </p:cNvPr>
          <p:cNvSpPr txBox="1">
            <a:spLocks/>
          </p:cNvSpPr>
          <p:nvPr/>
        </p:nvSpPr>
        <p:spPr>
          <a:xfrm>
            <a:off x="323942" y="195600"/>
            <a:ext cx="11444657" cy="34064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rgbClr val="00B050"/>
                </a:solidFill>
                <a:latin typeface="+mn-ea"/>
                <a:ea typeface="+mn-ea"/>
              </a:rPr>
              <a:t>9</a:t>
            </a:r>
            <a:r>
              <a:rPr lang="ja-JP" altLang="en-US" sz="1400" b="1" dirty="0">
                <a:solidFill>
                  <a:srgbClr val="00B050"/>
                </a:solidFill>
                <a:latin typeface="+mn-ea"/>
                <a:ea typeface="+mn-ea"/>
              </a:rPr>
              <a:t>：クロージングメッセージ</a:t>
            </a:r>
          </a:p>
        </p:txBody>
      </p:sp>
      <p:sp>
        <p:nvSpPr>
          <p:cNvPr id="6" name="角丸四角形 6">
            <a:extLst>
              <a:ext uri="{FF2B5EF4-FFF2-40B4-BE49-F238E27FC236}">
                <a16:creationId xmlns:a16="http://schemas.microsoft.com/office/drawing/2014/main" id="{B8EDFA04-E552-7F5C-B0FF-B8EE90DA0FB5}"/>
              </a:ext>
            </a:extLst>
          </p:cNvPr>
          <p:cNvSpPr/>
          <p:nvPr/>
        </p:nvSpPr>
        <p:spPr>
          <a:xfrm>
            <a:off x="375591" y="1058310"/>
            <a:ext cx="5359558" cy="1151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400" b="1" i="0" u="none" strike="noStrike" kern="1200" cap="none" spc="300" normalizeH="0" baseline="0" noProof="0" dirty="0">
                <a:ln>
                  <a:noFill/>
                </a:ln>
                <a:solidFill>
                  <a:schemeClr val="accent2"/>
                </a:solidFill>
                <a:effectLst/>
                <a:uLnTx/>
                <a:uFillTx/>
                <a:latin typeface="+mn-ea"/>
                <a:cs typeface="+mn-cs"/>
              </a:rPr>
              <a:t>誰かの“働きやすさ”を、</a:t>
            </a:r>
            <a:endParaRPr kumimoji="1" lang="en-US" altLang="ja-JP" sz="2400" b="1" i="0" u="none" strike="noStrike" kern="1200" cap="none" spc="300" normalizeH="0" baseline="0" noProof="0" dirty="0">
              <a:ln>
                <a:noFill/>
              </a:ln>
              <a:solidFill>
                <a:schemeClr val="accent2"/>
              </a:solidFill>
              <a:effectLst/>
              <a:uLnTx/>
              <a:uFillTx/>
              <a:latin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400" b="1" i="0" u="none" strike="noStrike" kern="1200" cap="none" spc="300" normalizeH="0" baseline="0" noProof="0" dirty="0">
                <a:ln>
                  <a:noFill/>
                </a:ln>
                <a:solidFill>
                  <a:schemeClr val="accent2"/>
                </a:solidFill>
                <a:effectLst/>
                <a:uLnTx/>
                <a:uFillTx/>
                <a:latin typeface="+mn-ea"/>
                <a:cs typeface="+mn-cs"/>
              </a:rPr>
              <a:t>そっと支える仕事です</a:t>
            </a:r>
          </a:p>
        </p:txBody>
      </p:sp>
      <p:sp>
        <p:nvSpPr>
          <p:cNvPr id="8" name="コンテンツ プレースホルダー 4">
            <a:extLst>
              <a:ext uri="{FF2B5EF4-FFF2-40B4-BE49-F238E27FC236}">
                <a16:creationId xmlns:a16="http://schemas.microsoft.com/office/drawing/2014/main" id="{46BE00F8-8439-42F1-BBB3-F557E7F28CDF}"/>
              </a:ext>
            </a:extLst>
          </p:cNvPr>
          <p:cNvSpPr txBox="1">
            <a:spLocks/>
          </p:cNvSpPr>
          <p:nvPr/>
        </p:nvSpPr>
        <p:spPr>
          <a:xfrm>
            <a:off x="417709" y="2178370"/>
            <a:ext cx="5272616" cy="4238304"/>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観葉植物は、空間の印象を変え、人の感情に作用し、組織の空気をゆるやかに変えていく力を持っています。</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ユニフォレストは、そんな</a:t>
            </a:r>
            <a:r>
              <a:rPr kumimoji="1" lang="ja-JP" altLang="en-US" sz="2000" b="1" i="0" u="none" strike="noStrike" kern="1200" cap="none" spc="300" normalizeH="0" baseline="0" noProof="0" dirty="0">
                <a:ln>
                  <a:noFill/>
                </a:ln>
                <a:solidFill>
                  <a:schemeClr val="tx1">
                    <a:lumMod val="75000"/>
                    <a:lumOff val="25000"/>
                  </a:schemeClr>
                </a:solidFill>
                <a:effectLst/>
                <a:uLnTx/>
                <a:uFillTx/>
                <a:ea typeface="Yu Gothic" panose="020B0400000000000000" pitchFamily="34" charset="-128"/>
                <a:cs typeface="FUTURA MEDIUM" panose="020B0602020204020303" pitchFamily="34" charset="-79"/>
              </a:rPr>
              <a:t>“緑の力”を信じ、届ける人と場所にとって意味のある価値を創出する企業</a:t>
            </a:r>
            <a:r>
              <a:rPr kumimoji="1" lang="ja-JP" altLang="en-US"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でありたいと考えています。</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「なんかいいかも」「ちょっと話を聞いてみたい」と感じていただけたなら、ぜひ一度カジュアルにお話しできる機会を持てたら嬉しいです。</a:t>
            </a:r>
          </a:p>
        </p:txBody>
      </p:sp>
      <p:sp>
        <p:nvSpPr>
          <p:cNvPr id="9" name="日付プレースホルダー 2">
            <a:extLst>
              <a:ext uri="{FF2B5EF4-FFF2-40B4-BE49-F238E27FC236}">
                <a16:creationId xmlns:a16="http://schemas.microsoft.com/office/drawing/2014/main" id="{BD23BFAB-7713-5BC4-484B-84E6235D760D}"/>
              </a:ext>
            </a:extLst>
          </p:cNvPr>
          <p:cNvSpPr>
            <a:spLocks noGrp="1"/>
          </p:cNvSpPr>
          <p:nvPr>
            <p:ph type="dt" sz="half" idx="10"/>
          </p:nvPr>
        </p:nvSpPr>
        <p:spPr>
          <a:xfrm>
            <a:off x="132144" y="6519944"/>
            <a:ext cx="2743200" cy="247831"/>
          </a:xfrm>
        </p:spPr>
        <p:txBody>
          <a:bodyPr/>
          <a:lstStyle/>
          <a:p>
            <a:r>
              <a:rPr lang="en-US" altLang="ja-JP" sz="1050" dirty="0">
                <a:solidFill>
                  <a:schemeClr val="tx1">
                    <a:lumMod val="75000"/>
                    <a:lumOff val="25000"/>
                  </a:schemeClr>
                </a:solidFill>
              </a:rPr>
              <a:t>© 2025 </a:t>
            </a:r>
            <a:r>
              <a:rPr lang="en-US" altLang="ja-JP" sz="1050" dirty="0" err="1">
                <a:solidFill>
                  <a:schemeClr val="tx1">
                    <a:lumMod val="75000"/>
                    <a:lumOff val="25000"/>
                  </a:schemeClr>
                </a:solidFill>
              </a:rPr>
              <a:t>Uniforest</a:t>
            </a:r>
            <a:r>
              <a:rPr lang="en-US" altLang="ja-JP" sz="1050" dirty="0">
                <a:solidFill>
                  <a:schemeClr val="tx1">
                    <a:lumMod val="75000"/>
                    <a:lumOff val="25000"/>
                  </a:schemeClr>
                </a:solidFill>
              </a:rPr>
              <a:t> Inc.</a:t>
            </a:r>
            <a:endParaRPr lang="ja-JP" altLang="en-US" sz="1050" dirty="0">
              <a:solidFill>
                <a:schemeClr val="tx1">
                  <a:lumMod val="75000"/>
                  <a:lumOff val="25000"/>
                </a:schemeClr>
              </a:solidFill>
            </a:endParaRPr>
          </a:p>
        </p:txBody>
      </p:sp>
    </p:spTree>
    <p:extLst>
      <p:ext uri="{BB962C8B-B14F-4D97-AF65-F5344CB8AC3E}">
        <p14:creationId xmlns:p14="http://schemas.microsoft.com/office/powerpoint/2010/main" val="2560190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D550FAC8-7F1F-AA0F-1833-AC791340893A}"/>
              </a:ext>
            </a:extLst>
          </p:cNvPr>
          <p:cNvSpPr/>
          <p:nvPr/>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51F7182-2B1F-E581-365A-2DCC6A209DD6}"/>
              </a:ext>
            </a:extLst>
          </p:cNvPr>
          <p:cNvSpPr txBox="1">
            <a:spLocks/>
          </p:cNvSpPr>
          <p:nvPr/>
        </p:nvSpPr>
        <p:spPr>
          <a:xfrm>
            <a:off x="323942" y="195600"/>
            <a:ext cx="11444657" cy="34064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rgbClr val="00B050"/>
                </a:solidFill>
                <a:latin typeface="+mn-ea"/>
                <a:ea typeface="+mn-ea"/>
              </a:rPr>
              <a:t>1</a:t>
            </a:r>
            <a:r>
              <a:rPr lang="ja-JP" altLang="en-US" sz="1400" b="1" dirty="0">
                <a:solidFill>
                  <a:srgbClr val="00B050"/>
                </a:solidFill>
                <a:latin typeface="+mn-ea"/>
                <a:ea typeface="+mn-ea"/>
              </a:rPr>
              <a:t>：会社紹介</a:t>
            </a:r>
          </a:p>
        </p:txBody>
      </p:sp>
      <p:sp>
        <p:nvSpPr>
          <p:cNvPr id="3" name="日付プレースホルダー 2">
            <a:extLst>
              <a:ext uri="{FF2B5EF4-FFF2-40B4-BE49-F238E27FC236}">
                <a16:creationId xmlns:a16="http://schemas.microsoft.com/office/drawing/2014/main" id="{B40A03D6-FA61-BFDF-EB89-70DD68E94A83}"/>
              </a:ext>
            </a:extLst>
          </p:cNvPr>
          <p:cNvSpPr>
            <a:spLocks noGrp="1"/>
          </p:cNvSpPr>
          <p:nvPr>
            <p:ph type="dt" sz="half" idx="10"/>
          </p:nvPr>
        </p:nvSpPr>
        <p:spPr>
          <a:xfrm>
            <a:off x="132144" y="6519944"/>
            <a:ext cx="2743200" cy="247831"/>
          </a:xfrm>
        </p:spPr>
        <p:txBody>
          <a:bodyPr/>
          <a:lstStyle/>
          <a:p>
            <a:r>
              <a:rPr lang="en-US" altLang="ja-JP" sz="1050" dirty="0">
                <a:solidFill>
                  <a:schemeClr val="tx1">
                    <a:lumMod val="75000"/>
                    <a:lumOff val="25000"/>
                  </a:schemeClr>
                </a:solidFill>
              </a:rPr>
              <a:t>© 2025 </a:t>
            </a:r>
            <a:r>
              <a:rPr lang="en-US" altLang="ja-JP" sz="1050" dirty="0" err="1">
                <a:solidFill>
                  <a:schemeClr val="tx1">
                    <a:lumMod val="75000"/>
                    <a:lumOff val="25000"/>
                  </a:schemeClr>
                </a:solidFill>
              </a:rPr>
              <a:t>Uniforest</a:t>
            </a:r>
            <a:r>
              <a:rPr lang="en-US" altLang="ja-JP" sz="1050" dirty="0">
                <a:solidFill>
                  <a:schemeClr val="tx1">
                    <a:lumMod val="75000"/>
                    <a:lumOff val="25000"/>
                  </a:schemeClr>
                </a:solidFill>
              </a:rPr>
              <a:t> Inc.</a:t>
            </a:r>
            <a:endParaRPr lang="ja-JP" altLang="en-US" sz="1050"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59B04046-A8AE-C606-7E3C-AE5C22B9A1B7}"/>
              </a:ext>
            </a:extLst>
          </p:cNvPr>
          <p:cNvSpPr>
            <a:spLocks noGrp="1"/>
          </p:cNvSpPr>
          <p:nvPr>
            <p:ph type="sldNum" sz="quarter" idx="12"/>
          </p:nvPr>
        </p:nvSpPr>
        <p:spPr>
          <a:xfrm>
            <a:off x="9316656" y="6519943"/>
            <a:ext cx="2743200" cy="247831"/>
          </a:xfrm>
        </p:spPr>
        <p:txBody>
          <a:bodyPr/>
          <a:lstStyle/>
          <a:p>
            <a:fld id="{E310EA0D-2252-9045-A82C-BA460C3629D0}" type="slidenum">
              <a:rPr lang="ja-JP" altLang="en-US" smtClean="0"/>
              <a:pPr/>
              <a:t>2</a:t>
            </a:fld>
            <a:endParaRPr lang="ja-JP" altLang="en-US"/>
          </a:p>
        </p:txBody>
      </p:sp>
      <p:graphicFrame>
        <p:nvGraphicFramePr>
          <p:cNvPr id="6" name="グラフ 5">
            <a:extLst>
              <a:ext uri="{FF2B5EF4-FFF2-40B4-BE49-F238E27FC236}">
                <a16:creationId xmlns:a16="http://schemas.microsoft.com/office/drawing/2014/main" id="{EF8D0AED-155C-6D88-BB38-161CDB607DBC}"/>
              </a:ext>
            </a:extLst>
          </p:cNvPr>
          <p:cNvGraphicFramePr>
            <a:graphicFrameLocks/>
          </p:cNvGraphicFramePr>
          <p:nvPr>
            <p:extLst>
              <p:ext uri="{D42A27DB-BD31-4B8C-83A1-F6EECF244321}">
                <p14:modId xmlns:p14="http://schemas.microsoft.com/office/powerpoint/2010/main" val="3588320947"/>
              </p:ext>
            </p:extLst>
          </p:nvPr>
        </p:nvGraphicFramePr>
        <p:xfrm>
          <a:off x="7058214" y="985184"/>
          <a:ext cx="4128389" cy="4210792"/>
        </p:xfrm>
        <a:graphic>
          <a:graphicData uri="http://schemas.openxmlformats.org/drawingml/2006/chart">
            <c:chart xmlns:c="http://schemas.openxmlformats.org/drawingml/2006/chart" xmlns:r="http://schemas.openxmlformats.org/officeDocument/2006/relationships" r:id="rId2"/>
          </a:graphicData>
        </a:graphic>
      </p:graphicFrame>
      <p:pic>
        <p:nvPicPr>
          <p:cNvPr id="7" name="グラフィックス 6">
            <a:extLst>
              <a:ext uri="{FF2B5EF4-FFF2-40B4-BE49-F238E27FC236}">
                <a16:creationId xmlns:a16="http://schemas.microsoft.com/office/drawing/2014/main" id="{F5EB495F-CA15-86B7-BCC0-4ADC045F21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8107" y="1862975"/>
            <a:ext cx="914400" cy="1008213"/>
          </a:xfrm>
          <a:prstGeom prst="rect">
            <a:avLst/>
          </a:prstGeom>
        </p:spPr>
      </p:pic>
      <p:pic>
        <p:nvPicPr>
          <p:cNvPr id="8" name="グラフィックス 7">
            <a:extLst>
              <a:ext uri="{FF2B5EF4-FFF2-40B4-BE49-F238E27FC236}">
                <a16:creationId xmlns:a16="http://schemas.microsoft.com/office/drawing/2014/main" id="{0AA4C40A-8356-EEE3-6F83-1E12E76FA2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51053" y="1862975"/>
            <a:ext cx="914400" cy="1008213"/>
          </a:xfrm>
          <a:prstGeom prst="rect">
            <a:avLst/>
          </a:prstGeom>
        </p:spPr>
      </p:pic>
      <p:sp>
        <p:nvSpPr>
          <p:cNvPr id="9" name="角丸四角形 9">
            <a:extLst>
              <a:ext uri="{FF2B5EF4-FFF2-40B4-BE49-F238E27FC236}">
                <a16:creationId xmlns:a16="http://schemas.microsoft.com/office/drawing/2014/main" id="{F3241885-284C-3255-20DE-D1F1030EDB1F}"/>
              </a:ext>
            </a:extLst>
          </p:cNvPr>
          <p:cNvSpPr/>
          <p:nvPr/>
        </p:nvSpPr>
        <p:spPr>
          <a:xfrm>
            <a:off x="9490648" y="3232393"/>
            <a:ext cx="1368000" cy="918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Yu Gothic" panose="020B0400000000000000" pitchFamily="34" charset="-128"/>
                <a:ea typeface="Yu Gothic" panose="020B0400000000000000" pitchFamily="34" charset="-128"/>
              </a:rPr>
              <a:t>女性</a:t>
            </a:r>
            <a:endParaRPr kumimoji="1" lang="en-US" altLang="ja-JP" sz="2000" b="1" dirty="0">
              <a:solidFill>
                <a:schemeClr val="bg1"/>
              </a:solidFill>
              <a:latin typeface="Yu Gothic" panose="020B0400000000000000" pitchFamily="34" charset="-128"/>
              <a:ea typeface="Yu Gothic" panose="020B0400000000000000" pitchFamily="34" charset="-128"/>
            </a:endParaRPr>
          </a:p>
          <a:p>
            <a:pPr algn="ctr"/>
            <a:r>
              <a:rPr lang="en-US" altLang="ja-JP" sz="3200" b="1" dirty="0">
                <a:solidFill>
                  <a:schemeClr val="bg1"/>
                </a:solidFill>
                <a:latin typeface="Yu Gothic" panose="020B0400000000000000" pitchFamily="34" charset="-128"/>
                <a:ea typeface="Yu Gothic" panose="020B0400000000000000" pitchFamily="34" charset="-128"/>
              </a:rPr>
              <a:t>48</a:t>
            </a:r>
            <a:r>
              <a:rPr lang="en-US" altLang="ja-JP" sz="2400" b="1" dirty="0">
                <a:solidFill>
                  <a:schemeClr val="bg1"/>
                </a:solidFill>
                <a:latin typeface="Yu Gothic" panose="020B0400000000000000" pitchFamily="34" charset="-128"/>
                <a:ea typeface="Yu Gothic" panose="020B0400000000000000" pitchFamily="34" charset="-128"/>
              </a:rPr>
              <a:t>%</a:t>
            </a:r>
            <a:endParaRPr kumimoji="1" lang="ja-JP" altLang="en-US" sz="3200" b="1" dirty="0">
              <a:solidFill>
                <a:schemeClr val="bg1"/>
              </a:solidFill>
              <a:latin typeface="Yu Gothic" panose="020B0400000000000000" pitchFamily="34" charset="-128"/>
              <a:ea typeface="Yu Gothic" panose="020B0400000000000000" pitchFamily="34" charset="-128"/>
            </a:endParaRPr>
          </a:p>
        </p:txBody>
      </p:sp>
      <p:sp>
        <p:nvSpPr>
          <p:cNvPr id="10" name="角丸四角形 10">
            <a:extLst>
              <a:ext uri="{FF2B5EF4-FFF2-40B4-BE49-F238E27FC236}">
                <a16:creationId xmlns:a16="http://schemas.microsoft.com/office/drawing/2014/main" id="{71B1A99C-CF81-C63B-E567-5E843DAF528F}"/>
              </a:ext>
            </a:extLst>
          </p:cNvPr>
          <p:cNvSpPr/>
          <p:nvPr/>
        </p:nvSpPr>
        <p:spPr>
          <a:xfrm>
            <a:off x="7427325" y="3226417"/>
            <a:ext cx="1368000" cy="918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Yu Gothic" panose="020B0400000000000000" pitchFamily="34" charset="-128"/>
                <a:ea typeface="Yu Gothic" panose="020B0400000000000000" pitchFamily="34" charset="-128"/>
              </a:rPr>
              <a:t>男性</a:t>
            </a:r>
            <a:endParaRPr kumimoji="1" lang="en-US" altLang="ja-JP" sz="2000" b="1" dirty="0">
              <a:solidFill>
                <a:schemeClr val="bg1"/>
              </a:solidFill>
              <a:latin typeface="Yu Gothic" panose="020B0400000000000000" pitchFamily="34" charset="-128"/>
              <a:ea typeface="Yu Gothic" panose="020B0400000000000000" pitchFamily="34" charset="-128"/>
            </a:endParaRPr>
          </a:p>
          <a:p>
            <a:pPr algn="ctr"/>
            <a:r>
              <a:rPr lang="en-US" altLang="ja-JP" sz="3200" b="1" dirty="0">
                <a:solidFill>
                  <a:schemeClr val="bg1"/>
                </a:solidFill>
                <a:latin typeface="Yu Gothic" panose="020B0400000000000000" pitchFamily="34" charset="-128"/>
                <a:ea typeface="Yu Gothic" panose="020B0400000000000000" pitchFamily="34" charset="-128"/>
              </a:rPr>
              <a:t>52</a:t>
            </a:r>
            <a:r>
              <a:rPr lang="en-US" altLang="ja-JP" sz="2400" b="1" dirty="0">
                <a:solidFill>
                  <a:schemeClr val="bg1"/>
                </a:solidFill>
                <a:latin typeface="Yu Gothic" panose="020B0400000000000000" pitchFamily="34" charset="-128"/>
                <a:ea typeface="Yu Gothic" panose="020B0400000000000000" pitchFamily="34" charset="-128"/>
              </a:rPr>
              <a:t>%</a:t>
            </a:r>
            <a:endParaRPr kumimoji="1" lang="ja-JP" altLang="en-US" sz="3200" b="1" dirty="0">
              <a:solidFill>
                <a:schemeClr val="bg1"/>
              </a:solidFill>
              <a:latin typeface="Yu Gothic" panose="020B0400000000000000" pitchFamily="34" charset="-128"/>
              <a:ea typeface="Yu Gothic" panose="020B0400000000000000" pitchFamily="34" charset="-128"/>
            </a:endParaRPr>
          </a:p>
        </p:txBody>
      </p:sp>
      <p:sp>
        <p:nvSpPr>
          <p:cNvPr id="11" name="楕円 10">
            <a:extLst>
              <a:ext uri="{FF2B5EF4-FFF2-40B4-BE49-F238E27FC236}">
                <a16:creationId xmlns:a16="http://schemas.microsoft.com/office/drawing/2014/main" id="{778D622E-D48A-424F-8297-821F55398A4D}"/>
              </a:ext>
            </a:extLst>
          </p:cNvPr>
          <p:cNvSpPr/>
          <p:nvPr/>
        </p:nvSpPr>
        <p:spPr>
          <a:xfrm>
            <a:off x="8470977" y="2439149"/>
            <a:ext cx="1302862" cy="13028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spcAft>
                <a:spcPts val="300"/>
              </a:spcAft>
            </a:pPr>
            <a:r>
              <a:rPr kumimoji="1" lang="ja-JP" altLang="en-US" sz="1600" b="1" dirty="0">
                <a:solidFill>
                  <a:schemeClr val="tx1">
                    <a:lumMod val="75000"/>
                    <a:lumOff val="25000"/>
                  </a:schemeClr>
                </a:solidFill>
              </a:rPr>
              <a:t>従業員</a:t>
            </a:r>
            <a:endParaRPr kumimoji="1" lang="en-US" altLang="ja-JP" sz="1600" b="1" dirty="0">
              <a:solidFill>
                <a:schemeClr val="tx1">
                  <a:lumMod val="75000"/>
                  <a:lumOff val="25000"/>
                </a:schemeClr>
              </a:solidFill>
            </a:endParaRPr>
          </a:p>
          <a:p>
            <a:pPr algn="ctr">
              <a:spcAft>
                <a:spcPts val="300"/>
              </a:spcAft>
            </a:pPr>
            <a:r>
              <a:rPr lang="en-US" altLang="ja-JP" sz="2400" b="1" dirty="0">
                <a:solidFill>
                  <a:schemeClr val="tx1">
                    <a:lumMod val="75000"/>
                    <a:lumOff val="25000"/>
                  </a:schemeClr>
                </a:solidFill>
              </a:rPr>
              <a:t>100</a:t>
            </a:r>
            <a:r>
              <a:rPr kumimoji="1" lang="ja-JP" altLang="en-US" sz="2400" b="1" dirty="0">
                <a:solidFill>
                  <a:schemeClr val="tx1">
                    <a:lumMod val="75000"/>
                    <a:lumOff val="25000"/>
                  </a:schemeClr>
                </a:solidFill>
              </a:rPr>
              <a:t>名</a:t>
            </a:r>
          </a:p>
        </p:txBody>
      </p:sp>
      <p:sp>
        <p:nvSpPr>
          <p:cNvPr id="12" name="正方形/長方形 11">
            <a:extLst>
              <a:ext uri="{FF2B5EF4-FFF2-40B4-BE49-F238E27FC236}">
                <a16:creationId xmlns:a16="http://schemas.microsoft.com/office/drawing/2014/main" id="{5FC3BFC2-1A30-3DB6-A9B6-AB9DD54BE401}"/>
              </a:ext>
            </a:extLst>
          </p:cNvPr>
          <p:cNvSpPr/>
          <p:nvPr/>
        </p:nvSpPr>
        <p:spPr>
          <a:xfrm>
            <a:off x="6490449" y="5112421"/>
            <a:ext cx="5293564" cy="7183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lumMod val="75000"/>
                    <a:lumOff val="25000"/>
                  </a:schemeClr>
                </a:solidFill>
              </a:rPr>
              <a:t>植物専門職から営業、カスタマーサクセス、デザイナー、経営企画、</a:t>
            </a:r>
            <a:endParaRPr lang="en-US" altLang="ja-JP" sz="1200" b="1" dirty="0">
              <a:solidFill>
                <a:schemeClr val="tx1">
                  <a:lumMod val="75000"/>
                  <a:lumOff val="25000"/>
                </a:schemeClr>
              </a:solidFill>
            </a:endParaRPr>
          </a:p>
          <a:p>
            <a:pPr algn="ctr"/>
            <a:r>
              <a:rPr lang="ja-JP" altLang="en-US" sz="1200" b="1" dirty="0">
                <a:solidFill>
                  <a:schemeClr val="tx1">
                    <a:lumMod val="75000"/>
                    <a:lumOff val="25000"/>
                  </a:schemeClr>
                </a:solidFill>
              </a:rPr>
              <a:t>エンジニアまで、多様なバックグラウンドを持つメンバーが在籍</a:t>
            </a:r>
            <a:endParaRPr kumimoji="1" lang="ja-JP" altLang="en-US" sz="1200" b="1" dirty="0">
              <a:solidFill>
                <a:schemeClr val="tx1">
                  <a:lumMod val="75000"/>
                  <a:lumOff val="25000"/>
                </a:schemeClr>
              </a:solidFill>
            </a:endParaRPr>
          </a:p>
        </p:txBody>
      </p:sp>
      <p:grpSp>
        <p:nvGrpSpPr>
          <p:cNvPr id="13" name="グループ化 12">
            <a:extLst>
              <a:ext uri="{FF2B5EF4-FFF2-40B4-BE49-F238E27FC236}">
                <a16:creationId xmlns:a16="http://schemas.microsoft.com/office/drawing/2014/main" id="{380D05B4-1CE1-6AB9-6B84-CB9C09878EC6}"/>
              </a:ext>
            </a:extLst>
          </p:cNvPr>
          <p:cNvGrpSpPr/>
          <p:nvPr/>
        </p:nvGrpSpPr>
        <p:grpSpPr>
          <a:xfrm>
            <a:off x="6490449" y="5936319"/>
            <a:ext cx="5272614" cy="523616"/>
            <a:chOff x="780617" y="5965194"/>
            <a:chExt cx="10364199" cy="523616"/>
          </a:xfrm>
        </p:grpSpPr>
        <p:sp>
          <p:nvSpPr>
            <p:cNvPr id="14" name="正方形/長方形 13">
              <a:extLst>
                <a:ext uri="{FF2B5EF4-FFF2-40B4-BE49-F238E27FC236}">
                  <a16:creationId xmlns:a16="http://schemas.microsoft.com/office/drawing/2014/main" id="{650AC24F-BFA8-C850-7892-2ED05999A89A}"/>
                </a:ext>
              </a:extLst>
            </p:cNvPr>
            <p:cNvSpPr/>
            <p:nvPr/>
          </p:nvSpPr>
          <p:spPr>
            <a:xfrm>
              <a:off x="3585172" y="5965194"/>
              <a:ext cx="7559644" cy="523616"/>
            </a:xfrm>
            <a:prstGeom prst="rect">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lumMod val="75000"/>
                      <a:lumOff val="25000"/>
                    </a:schemeClr>
                  </a:solidFill>
                  <a:effectLst/>
                  <a:uLnTx/>
                  <a:uFillTx/>
                  <a:latin typeface="Yu Gothic UI"/>
                  <a:ea typeface="Yu Gothic UI"/>
                  <a:cs typeface="+mn-cs"/>
                </a:rPr>
                <a:t>大手</a:t>
              </a:r>
              <a:r>
                <a:rPr kumimoji="1" lang="en-US" altLang="ja-JP" sz="1200" b="1" i="0" u="none" strike="noStrike" kern="1200" cap="none" spc="0" normalizeH="0" baseline="0" noProof="0" dirty="0">
                  <a:ln>
                    <a:noFill/>
                  </a:ln>
                  <a:solidFill>
                    <a:schemeClr val="tx1">
                      <a:lumMod val="75000"/>
                      <a:lumOff val="25000"/>
                    </a:schemeClr>
                  </a:solidFill>
                  <a:effectLst/>
                  <a:uLnTx/>
                  <a:uFillTx/>
                  <a:latin typeface="Yu Gothic UI"/>
                  <a:ea typeface="Yu Gothic UI"/>
                  <a:cs typeface="+mn-cs"/>
                </a:rPr>
                <a:t>IT</a:t>
              </a:r>
              <a:r>
                <a:rPr kumimoji="1" lang="ja-JP" altLang="en-US" sz="1200" b="1" i="0" u="none" strike="noStrike" kern="1200" cap="none" spc="0" normalizeH="0" baseline="0" noProof="0" dirty="0">
                  <a:ln>
                    <a:noFill/>
                  </a:ln>
                  <a:solidFill>
                    <a:schemeClr val="tx1">
                      <a:lumMod val="75000"/>
                      <a:lumOff val="25000"/>
                    </a:schemeClr>
                  </a:solidFill>
                  <a:effectLst/>
                  <a:uLnTx/>
                  <a:uFillTx/>
                  <a:latin typeface="Yu Gothic UI"/>
                  <a:ea typeface="Yu Gothic UI"/>
                  <a:cs typeface="+mn-cs"/>
                </a:rPr>
                <a:t>企業、広告代理店、コンサルティングファーム、</a:t>
              </a:r>
              <a:endParaRPr kumimoji="1" lang="en-US" altLang="ja-JP" sz="1200" b="1" i="0" u="none" strike="noStrike" kern="1200" cap="none" spc="0" normalizeH="0" baseline="0" noProof="0" dirty="0">
                <a:ln>
                  <a:noFill/>
                </a:ln>
                <a:solidFill>
                  <a:schemeClr val="tx1">
                    <a:lumMod val="75000"/>
                    <a:lumOff val="25000"/>
                  </a:schemeClr>
                </a:solidFill>
                <a:effectLst/>
                <a:uLnTx/>
                <a:uFillTx/>
                <a:latin typeface="Yu Gothic UI"/>
                <a:ea typeface="Yu Gothic UI"/>
                <a:cs typeface="+mn-cs"/>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lumMod val="75000"/>
                      <a:lumOff val="25000"/>
                    </a:schemeClr>
                  </a:solidFill>
                  <a:effectLst/>
                  <a:uLnTx/>
                  <a:uFillTx/>
                  <a:latin typeface="Yu Gothic UI"/>
                  <a:ea typeface="Yu Gothic UI"/>
                  <a:cs typeface="+mn-cs"/>
                </a:rPr>
                <a:t>不動産ディベロッパー、中小規模のベンチャー企業など</a:t>
              </a:r>
              <a:endParaRPr kumimoji="1" lang="en-US" altLang="ja-JP" sz="1200" b="1" i="0" u="none" strike="noStrike" kern="1200" cap="none" spc="0" normalizeH="0" baseline="0" noProof="0" dirty="0">
                <a:ln>
                  <a:noFill/>
                </a:ln>
                <a:solidFill>
                  <a:schemeClr val="tx1">
                    <a:lumMod val="75000"/>
                    <a:lumOff val="25000"/>
                  </a:schemeClr>
                </a:solidFill>
                <a:effectLst/>
                <a:uLnTx/>
                <a:uFillTx/>
                <a:latin typeface="Yu Gothic UI"/>
                <a:ea typeface="Yu Gothic UI"/>
                <a:cs typeface="+mn-cs"/>
              </a:endParaRPr>
            </a:p>
          </p:txBody>
        </p:sp>
        <p:sp>
          <p:nvSpPr>
            <p:cNvPr id="15" name="四角形: 角を丸くする 5">
              <a:extLst>
                <a:ext uri="{FF2B5EF4-FFF2-40B4-BE49-F238E27FC236}">
                  <a16:creationId xmlns:a16="http://schemas.microsoft.com/office/drawing/2014/main" id="{A791A05A-690E-CAFD-582B-42F02D197343}"/>
                </a:ext>
              </a:extLst>
            </p:cNvPr>
            <p:cNvSpPr/>
            <p:nvPr/>
          </p:nvSpPr>
          <p:spPr>
            <a:xfrm>
              <a:off x="780617" y="5965194"/>
              <a:ext cx="2804555" cy="5236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prstClr val="white"/>
                  </a:solidFill>
                  <a:latin typeface="Yu Gothic UI"/>
                  <a:ea typeface="Yu Gothic UI"/>
                </a:rPr>
                <a:t>クライアント</a:t>
              </a:r>
              <a:endParaRPr kumimoji="1" lang="en-US" altLang="ja-JP" sz="1600" b="1" i="0" u="none" strike="noStrike" kern="1200" cap="none" spc="0" normalizeH="0" baseline="0" noProof="0" dirty="0">
                <a:ln>
                  <a:noFill/>
                </a:ln>
                <a:solidFill>
                  <a:prstClr val="white"/>
                </a:solidFill>
                <a:effectLst/>
                <a:uLnTx/>
                <a:uFillTx/>
                <a:latin typeface="Yu Gothic UI"/>
                <a:ea typeface="Yu Gothic UI"/>
                <a:cs typeface="+mn-cs"/>
              </a:endParaRPr>
            </a:p>
          </p:txBody>
        </p:sp>
      </p:grpSp>
      <p:sp>
        <p:nvSpPr>
          <p:cNvPr id="17" name="コンテンツ プレースホルダー 4">
            <a:extLst>
              <a:ext uri="{FF2B5EF4-FFF2-40B4-BE49-F238E27FC236}">
                <a16:creationId xmlns:a16="http://schemas.microsoft.com/office/drawing/2014/main" id="{C1E87028-A5E2-B472-E94D-B92273DDC87C}"/>
              </a:ext>
            </a:extLst>
          </p:cNvPr>
          <p:cNvSpPr txBox="1">
            <a:spLocks/>
          </p:cNvSpPr>
          <p:nvPr/>
        </p:nvSpPr>
        <p:spPr>
          <a:xfrm>
            <a:off x="428937" y="1179753"/>
            <a:ext cx="5272616" cy="523692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2000" b="1" spc="300" dirty="0">
                <a:solidFill>
                  <a:schemeClr val="accent2"/>
                </a:solidFill>
                <a:latin typeface="+mn-ea"/>
              </a:rPr>
              <a:t>「都市に、やすらぎの森を」</a:t>
            </a:r>
            <a:r>
              <a:rPr lang="ja-JP" altLang="en-US" sz="2000" b="1" spc="300" dirty="0">
                <a:solidFill>
                  <a:schemeClr val="tx1">
                    <a:lumMod val="75000"/>
                    <a:lumOff val="25000"/>
                  </a:schemeClr>
                </a:solidFill>
                <a:latin typeface="+mn-ea"/>
              </a:rPr>
              <a:t>という</a:t>
            </a:r>
            <a:br>
              <a:rPr lang="en-US" altLang="ja-JP" sz="2000" b="1" spc="300" dirty="0">
                <a:solidFill>
                  <a:schemeClr val="tx1">
                    <a:lumMod val="75000"/>
                    <a:lumOff val="25000"/>
                  </a:schemeClr>
                </a:solidFill>
                <a:latin typeface="+mn-ea"/>
              </a:rPr>
            </a:br>
            <a:r>
              <a:rPr lang="ja-JP" altLang="en-US" sz="2000" b="1" spc="300" dirty="0">
                <a:solidFill>
                  <a:schemeClr val="tx1">
                    <a:lumMod val="75000"/>
                    <a:lumOff val="25000"/>
                  </a:schemeClr>
                </a:solidFill>
                <a:latin typeface="+mn-ea"/>
              </a:rPr>
              <a:t>ビジョンを掲げ、</a:t>
            </a:r>
            <a:r>
              <a:rPr lang="en-US" altLang="ja-JP" sz="2000" b="1" spc="300" dirty="0">
                <a:solidFill>
                  <a:schemeClr val="tx1">
                    <a:lumMod val="75000"/>
                    <a:lumOff val="25000"/>
                  </a:schemeClr>
                </a:solidFill>
                <a:latin typeface="+mn-ea"/>
              </a:rPr>
              <a:t>2022</a:t>
            </a:r>
            <a:r>
              <a:rPr lang="ja-JP" altLang="en-US" sz="2000" b="1" spc="300" dirty="0">
                <a:solidFill>
                  <a:schemeClr val="tx1">
                    <a:lumMod val="75000"/>
                    <a:lumOff val="25000"/>
                  </a:schemeClr>
                </a:solidFill>
                <a:latin typeface="+mn-ea"/>
              </a:rPr>
              <a:t>年に設立した</a:t>
            </a:r>
            <a:br>
              <a:rPr lang="en-US" altLang="ja-JP" sz="2000" b="1" spc="300" dirty="0">
                <a:solidFill>
                  <a:schemeClr val="tx1">
                    <a:lumMod val="75000"/>
                    <a:lumOff val="25000"/>
                  </a:schemeClr>
                </a:solidFill>
                <a:latin typeface="+mn-ea"/>
              </a:rPr>
            </a:br>
            <a:r>
              <a:rPr lang="ja-JP" altLang="en-US" sz="2000" b="1" spc="300" dirty="0">
                <a:solidFill>
                  <a:schemeClr val="tx1">
                    <a:lumMod val="75000"/>
                    <a:lumOff val="25000"/>
                  </a:schemeClr>
                </a:solidFill>
                <a:latin typeface="+mn-ea"/>
              </a:rPr>
              <a:t>グリーン</a:t>
            </a:r>
            <a:r>
              <a:rPr lang="en-US" altLang="ja-JP" sz="2000" b="1" spc="300" dirty="0">
                <a:solidFill>
                  <a:schemeClr val="tx1">
                    <a:lumMod val="75000"/>
                    <a:lumOff val="25000"/>
                  </a:schemeClr>
                </a:solidFill>
                <a:latin typeface="+mn-ea"/>
              </a:rPr>
              <a:t>×</a:t>
            </a:r>
            <a:r>
              <a:rPr lang="ja-JP" altLang="en-US" sz="2000" b="1" spc="300" dirty="0">
                <a:solidFill>
                  <a:schemeClr val="tx1">
                    <a:lumMod val="75000"/>
                    <a:lumOff val="25000"/>
                  </a:schemeClr>
                </a:solidFill>
                <a:latin typeface="+mn-ea"/>
              </a:rPr>
              <a:t>サステナビリティ領域の</a:t>
            </a:r>
            <a:br>
              <a:rPr lang="en-US" altLang="ja-JP" sz="2000" b="1" spc="300" dirty="0">
                <a:solidFill>
                  <a:schemeClr val="tx1">
                    <a:lumMod val="75000"/>
                    <a:lumOff val="25000"/>
                  </a:schemeClr>
                </a:solidFill>
                <a:latin typeface="+mn-ea"/>
              </a:rPr>
            </a:br>
            <a:r>
              <a:rPr lang="ja-JP" altLang="en-US" sz="2000" b="1" spc="300" dirty="0">
                <a:solidFill>
                  <a:schemeClr val="tx1">
                    <a:lumMod val="75000"/>
                    <a:lumOff val="25000"/>
                  </a:schemeClr>
                </a:solidFill>
                <a:latin typeface="+mn-ea"/>
              </a:rPr>
              <a:t>スタートアップ企業です。</a:t>
            </a:r>
          </a:p>
          <a:p>
            <a:pPr marL="0" indent="0">
              <a:lnSpc>
                <a:spcPct val="110000"/>
              </a:lnSpc>
              <a:buFont typeface="Arial" panose="020B0604020202020204" pitchFamily="34" charset="0"/>
              <a:buNone/>
            </a:pPr>
            <a:r>
              <a:rPr lang="ja-JP" altLang="en-US" sz="2000" b="1" spc="300" dirty="0">
                <a:solidFill>
                  <a:schemeClr val="tx1">
                    <a:lumMod val="75000"/>
                    <a:lumOff val="25000"/>
                  </a:schemeClr>
                </a:solidFill>
                <a:latin typeface="+mn-ea"/>
              </a:rPr>
              <a:t>代表取締役の佐野結衣は、総合商社と</a:t>
            </a:r>
            <a:br>
              <a:rPr lang="en-US" altLang="ja-JP" sz="2000" b="1" spc="300" dirty="0">
                <a:solidFill>
                  <a:schemeClr val="tx1">
                    <a:lumMod val="75000"/>
                    <a:lumOff val="25000"/>
                  </a:schemeClr>
                </a:solidFill>
                <a:latin typeface="+mn-ea"/>
              </a:rPr>
            </a:br>
            <a:r>
              <a:rPr lang="ja-JP" altLang="en-US" sz="2000" b="1" spc="300" dirty="0">
                <a:solidFill>
                  <a:schemeClr val="tx1">
                    <a:lumMod val="75000"/>
                    <a:lumOff val="25000"/>
                  </a:schemeClr>
                </a:solidFill>
                <a:latin typeface="+mn-ea"/>
              </a:rPr>
              <a:t>環境ベンチャーを経て当社を創業。</a:t>
            </a:r>
            <a:endParaRPr lang="en-US" altLang="ja-JP" sz="2000" b="1" spc="300" dirty="0">
              <a:solidFill>
                <a:schemeClr val="tx1">
                  <a:lumMod val="75000"/>
                  <a:lumOff val="25000"/>
                </a:schemeClr>
              </a:solidFill>
              <a:latin typeface="+mn-ea"/>
            </a:endParaRPr>
          </a:p>
          <a:p>
            <a:pPr marL="0" indent="0">
              <a:lnSpc>
                <a:spcPct val="110000"/>
              </a:lnSpc>
              <a:buFont typeface="Arial" panose="020B0604020202020204" pitchFamily="34" charset="0"/>
              <a:buNone/>
            </a:pPr>
            <a:r>
              <a:rPr lang="ja-JP" altLang="en-US" sz="2000" b="1" spc="300" dirty="0">
                <a:solidFill>
                  <a:schemeClr val="tx1">
                    <a:lumMod val="75000"/>
                    <a:lumOff val="25000"/>
                  </a:schemeClr>
                </a:solidFill>
                <a:latin typeface="+mn-ea"/>
              </a:rPr>
              <a:t>自身の商談や出張先で感じた「無機質なオフィス空間の息苦しさ」が事業の原点です。</a:t>
            </a:r>
          </a:p>
          <a:p>
            <a:pPr marL="0" indent="0">
              <a:lnSpc>
                <a:spcPct val="110000"/>
              </a:lnSpc>
              <a:buFont typeface="Arial" panose="020B0604020202020204" pitchFamily="34" charset="0"/>
              <a:buNone/>
            </a:pPr>
            <a:r>
              <a:rPr lang="ja-JP" altLang="en-US" sz="2000" b="1" spc="300" dirty="0">
                <a:solidFill>
                  <a:schemeClr val="tx1">
                    <a:lumMod val="75000"/>
                    <a:lumOff val="25000"/>
                  </a:schemeClr>
                </a:solidFill>
                <a:latin typeface="+mn-ea"/>
              </a:rPr>
              <a:t>環境省・都内自治体との連携も進めており、都市型の植物活用モデルを社会に提言するプロジェクトに参画中です。</a:t>
            </a:r>
          </a:p>
        </p:txBody>
      </p:sp>
    </p:spTree>
    <p:extLst>
      <p:ext uri="{BB962C8B-B14F-4D97-AF65-F5344CB8AC3E}">
        <p14:creationId xmlns:p14="http://schemas.microsoft.com/office/powerpoint/2010/main" val="2103761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6">
            <a:extLst>
              <a:ext uri="{FF2B5EF4-FFF2-40B4-BE49-F238E27FC236}">
                <a16:creationId xmlns:a16="http://schemas.microsoft.com/office/drawing/2014/main" id="{6637B063-33FF-59FC-2B45-211EAA191AE8}"/>
              </a:ext>
            </a:extLst>
          </p:cNvPr>
          <p:cNvSpPr txBox="1">
            <a:spLocks/>
          </p:cNvSpPr>
          <p:nvPr/>
        </p:nvSpPr>
        <p:spPr>
          <a:xfrm>
            <a:off x="428937" y="1179754"/>
            <a:ext cx="11339662" cy="82981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b="1" spc="300" dirty="0">
                <a:solidFill>
                  <a:schemeClr val="tx1">
                    <a:lumMod val="75000"/>
                    <a:lumOff val="25000"/>
                  </a:schemeClr>
                </a:solidFill>
              </a:rPr>
              <a:t>ユニフォレストが提供するメインサービスは、</a:t>
            </a:r>
            <a:endParaRPr lang="en-US" altLang="ja-JP" sz="2000" b="1" spc="300" dirty="0">
              <a:solidFill>
                <a:schemeClr val="tx1">
                  <a:lumMod val="75000"/>
                  <a:lumOff val="25000"/>
                </a:schemeClr>
              </a:solidFill>
            </a:endParaRPr>
          </a:p>
          <a:p>
            <a:pPr marL="0" indent="0">
              <a:buFont typeface="Arial" panose="020B0604020202020204" pitchFamily="34" charset="0"/>
              <a:buNone/>
            </a:pPr>
            <a:r>
              <a:rPr lang="ja-JP" altLang="en-US" sz="2000" b="1" spc="300" dirty="0">
                <a:solidFill>
                  <a:schemeClr val="tx1">
                    <a:lumMod val="75000"/>
                    <a:lumOff val="25000"/>
                  </a:schemeClr>
                </a:solidFill>
              </a:rPr>
              <a:t>都市部オフィスにおける法人向け観葉植物のサブスクリプションサービスです。</a:t>
            </a:r>
          </a:p>
        </p:txBody>
      </p:sp>
      <p:sp>
        <p:nvSpPr>
          <p:cNvPr id="3" name="タイトル 5">
            <a:extLst>
              <a:ext uri="{FF2B5EF4-FFF2-40B4-BE49-F238E27FC236}">
                <a16:creationId xmlns:a16="http://schemas.microsoft.com/office/drawing/2014/main" id="{1C1C9F45-21D1-23B8-AF5C-B7124222CFA3}"/>
              </a:ext>
            </a:extLst>
          </p:cNvPr>
          <p:cNvSpPr txBox="1">
            <a:spLocks/>
          </p:cNvSpPr>
          <p:nvPr/>
        </p:nvSpPr>
        <p:spPr>
          <a:xfrm>
            <a:off x="323942" y="195600"/>
            <a:ext cx="11444657" cy="34064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rgbClr val="00B050"/>
                </a:solidFill>
                <a:latin typeface="+mn-ea"/>
                <a:ea typeface="+mn-ea"/>
              </a:rPr>
              <a:t>2</a:t>
            </a:r>
            <a:r>
              <a:rPr lang="ja-JP" altLang="en-US" sz="1400" b="1" dirty="0">
                <a:solidFill>
                  <a:srgbClr val="00B050"/>
                </a:solidFill>
                <a:latin typeface="+mn-ea"/>
                <a:ea typeface="+mn-ea"/>
              </a:rPr>
              <a:t>：事業内容</a:t>
            </a:r>
          </a:p>
        </p:txBody>
      </p:sp>
      <p:sp>
        <p:nvSpPr>
          <p:cNvPr id="5" name="スライド番号プレースホルダー 3">
            <a:extLst>
              <a:ext uri="{FF2B5EF4-FFF2-40B4-BE49-F238E27FC236}">
                <a16:creationId xmlns:a16="http://schemas.microsoft.com/office/drawing/2014/main" id="{0346E7C1-276D-D8B8-0FC4-08DF2FDBC19A}"/>
              </a:ext>
            </a:extLst>
          </p:cNvPr>
          <p:cNvSpPr>
            <a:spLocks noGrp="1"/>
          </p:cNvSpPr>
          <p:nvPr>
            <p:ph type="sldNum" sz="quarter" idx="12"/>
          </p:nvPr>
        </p:nvSpPr>
        <p:spPr>
          <a:xfrm>
            <a:off x="9316656" y="6519943"/>
            <a:ext cx="2743200" cy="247831"/>
          </a:xfrm>
        </p:spPr>
        <p:txBody>
          <a:bodyPr/>
          <a:lstStyle/>
          <a:p>
            <a:fld id="{E310EA0D-2252-9045-A82C-BA460C3629D0}" type="slidenum">
              <a:rPr lang="ja-JP" altLang="en-US" smtClean="0"/>
              <a:pPr/>
              <a:t>3</a:t>
            </a:fld>
            <a:endParaRPr lang="ja-JP" altLang="en-US"/>
          </a:p>
        </p:txBody>
      </p:sp>
      <p:sp>
        <p:nvSpPr>
          <p:cNvPr id="6" name="正方形/長方形 5">
            <a:extLst>
              <a:ext uri="{FF2B5EF4-FFF2-40B4-BE49-F238E27FC236}">
                <a16:creationId xmlns:a16="http://schemas.microsoft.com/office/drawing/2014/main" id="{F8D892AC-B8A8-BF79-C7DE-59FE3AE25CB5}"/>
              </a:ext>
            </a:extLst>
          </p:cNvPr>
          <p:cNvSpPr/>
          <p:nvPr/>
        </p:nvSpPr>
        <p:spPr>
          <a:xfrm>
            <a:off x="423401" y="680262"/>
            <a:ext cx="11339662" cy="499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ja-JP" b="1" dirty="0">
                <a:solidFill>
                  <a:schemeClr val="accent2"/>
                </a:solidFill>
              </a:rPr>
              <a:t>観葉植物の定期設置・交換・ケアをパッケージで提供</a:t>
            </a:r>
            <a:endParaRPr kumimoji="1" lang="ja-JP" altLang="en-US" b="1" dirty="0">
              <a:solidFill>
                <a:schemeClr val="accent2"/>
              </a:solidFill>
            </a:endParaRPr>
          </a:p>
        </p:txBody>
      </p:sp>
      <p:sp>
        <p:nvSpPr>
          <p:cNvPr id="7" name="正方形/長方形 6">
            <a:extLst>
              <a:ext uri="{FF2B5EF4-FFF2-40B4-BE49-F238E27FC236}">
                <a16:creationId xmlns:a16="http://schemas.microsoft.com/office/drawing/2014/main" id="{DB3FDB56-4F64-5F4D-4A6B-59325EF1BA6D}"/>
              </a:ext>
            </a:extLst>
          </p:cNvPr>
          <p:cNvSpPr/>
          <p:nvPr/>
        </p:nvSpPr>
        <p:spPr>
          <a:xfrm>
            <a:off x="768028" y="2301075"/>
            <a:ext cx="8405854" cy="1224136"/>
          </a:xfrm>
          <a:prstGeom prst="rect">
            <a:avLst/>
          </a:prstGeom>
          <a:solidFill>
            <a:srgbClr val="00B050">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72000" rIns="144000" bIns="72000" rtlCol="0" anchor="ctr"/>
          <a:lstStyle/>
          <a:p>
            <a:pPr algn="l">
              <a:lnSpc>
                <a:spcPct val="130000"/>
              </a:lnSpc>
              <a:spcAft>
                <a:spcPts val="600"/>
              </a:spcAft>
            </a:pPr>
            <a:r>
              <a:rPr lang="ja-JP" altLang="en-US" b="1" dirty="0">
                <a:solidFill>
                  <a:schemeClr val="tx1">
                    <a:lumMod val="75000"/>
                    <a:lumOff val="25000"/>
                  </a:schemeClr>
                </a:solidFill>
                <a:latin typeface="+mn-ea"/>
              </a:rPr>
              <a:t>クライアントのオフィス環境の視察</a:t>
            </a:r>
            <a:endParaRPr kumimoji="1" lang="en-US" altLang="ja-JP" b="1" dirty="0">
              <a:solidFill>
                <a:schemeClr val="tx1">
                  <a:lumMod val="75000"/>
                  <a:lumOff val="25000"/>
                </a:schemeClr>
              </a:solidFill>
              <a:latin typeface="+mn-ea"/>
            </a:endParaRPr>
          </a:p>
          <a:p>
            <a:pPr algn="l">
              <a:lnSpc>
                <a:spcPct val="130000"/>
              </a:lnSpc>
              <a:spcAft>
                <a:spcPts val="600"/>
              </a:spcAft>
            </a:pPr>
            <a:r>
              <a:rPr kumimoji="1" lang="ja-JP" altLang="en-US" sz="1400" b="1" dirty="0">
                <a:solidFill>
                  <a:schemeClr val="tx1">
                    <a:lumMod val="75000"/>
                    <a:lumOff val="25000"/>
                  </a:schemeClr>
                </a:solidFill>
                <a:latin typeface="+mn-ea"/>
              </a:rPr>
              <a:t>空間の広さや光の入り方、企業イメージや従業員構成に応じて最適な植物を選定</a:t>
            </a:r>
          </a:p>
        </p:txBody>
      </p:sp>
      <p:sp>
        <p:nvSpPr>
          <p:cNvPr id="8" name="正方形/長方形 7">
            <a:extLst>
              <a:ext uri="{FF2B5EF4-FFF2-40B4-BE49-F238E27FC236}">
                <a16:creationId xmlns:a16="http://schemas.microsoft.com/office/drawing/2014/main" id="{D2540603-A3FE-BD3B-DAE5-D9364FC2FD01}"/>
              </a:ext>
            </a:extLst>
          </p:cNvPr>
          <p:cNvSpPr/>
          <p:nvPr/>
        </p:nvSpPr>
        <p:spPr>
          <a:xfrm>
            <a:off x="407988" y="2301074"/>
            <a:ext cx="700256" cy="1224135"/>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900" b="1" dirty="0">
                <a:solidFill>
                  <a:schemeClr val="bg1"/>
                </a:solidFill>
                <a:latin typeface="+mn-ea"/>
              </a:rPr>
              <a:t>STEP</a:t>
            </a:r>
            <a:br>
              <a:rPr kumimoji="1" lang="en-US" altLang="ja-JP" sz="1200" b="1" dirty="0">
                <a:solidFill>
                  <a:schemeClr val="bg1"/>
                </a:solidFill>
                <a:latin typeface="+mn-ea"/>
              </a:rPr>
            </a:br>
            <a:r>
              <a:rPr kumimoji="1" lang="en-US" altLang="ja-JP" sz="2000" b="1" dirty="0">
                <a:solidFill>
                  <a:schemeClr val="bg1"/>
                </a:solidFill>
                <a:latin typeface="+mn-ea"/>
              </a:rPr>
              <a:t>01</a:t>
            </a:r>
            <a:endParaRPr kumimoji="1" lang="ja-JP" altLang="en-US" sz="1200" b="1" dirty="0">
              <a:solidFill>
                <a:schemeClr val="bg1"/>
              </a:solidFill>
              <a:latin typeface="+mn-ea"/>
            </a:endParaRPr>
          </a:p>
        </p:txBody>
      </p:sp>
      <p:sp>
        <p:nvSpPr>
          <p:cNvPr id="9" name="正方形/長方形 8">
            <a:extLst>
              <a:ext uri="{FF2B5EF4-FFF2-40B4-BE49-F238E27FC236}">
                <a16:creationId xmlns:a16="http://schemas.microsoft.com/office/drawing/2014/main" id="{91492369-EC10-10AB-C7F9-B5E2B37503A3}"/>
              </a:ext>
            </a:extLst>
          </p:cNvPr>
          <p:cNvSpPr/>
          <p:nvPr/>
        </p:nvSpPr>
        <p:spPr>
          <a:xfrm>
            <a:off x="768028" y="3746807"/>
            <a:ext cx="8405854" cy="1224136"/>
          </a:xfrm>
          <a:prstGeom prst="rect">
            <a:avLst/>
          </a:prstGeom>
          <a:solidFill>
            <a:srgbClr val="00B050">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72000" rIns="144000" bIns="72000" rtlCol="0" anchor="ctr"/>
          <a:lstStyle/>
          <a:p>
            <a:pPr algn="l">
              <a:lnSpc>
                <a:spcPct val="130000"/>
              </a:lnSpc>
              <a:spcAft>
                <a:spcPts val="600"/>
              </a:spcAft>
            </a:pPr>
            <a:r>
              <a:rPr kumimoji="1" lang="ja-JP" altLang="en-US" b="1" dirty="0">
                <a:solidFill>
                  <a:schemeClr val="tx1">
                    <a:lumMod val="75000"/>
                    <a:lumOff val="25000"/>
                  </a:schemeClr>
                </a:solidFill>
                <a:latin typeface="+mn-ea"/>
              </a:rPr>
              <a:t>設置する観葉植物の決定</a:t>
            </a:r>
            <a:endParaRPr kumimoji="1" lang="en-US" altLang="ja-JP" b="1" dirty="0">
              <a:solidFill>
                <a:schemeClr val="tx1">
                  <a:lumMod val="75000"/>
                  <a:lumOff val="25000"/>
                </a:schemeClr>
              </a:solidFill>
              <a:latin typeface="+mn-ea"/>
            </a:endParaRPr>
          </a:p>
          <a:p>
            <a:pPr algn="l">
              <a:lnSpc>
                <a:spcPct val="130000"/>
              </a:lnSpc>
              <a:spcAft>
                <a:spcPts val="600"/>
              </a:spcAft>
            </a:pPr>
            <a:r>
              <a:rPr kumimoji="1" lang="ja-JP" altLang="en-US" sz="1400" b="1" dirty="0">
                <a:solidFill>
                  <a:schemeClr val="tx1">
                    <a:lumMod val="75000"/>
                    <a:lumOff val="25000"/>
                  </a:schemeClr>
                </a:solidFill>
                <a:latin typeface="+mn-ea"/>
              </a:rPr>
              <a:t>デザイナーと植物管理スタッフが協働し、視覚的にも心理的にも心地よい配置を設計</a:t>
            </a:r>
            <a:endParaRPr kumimoji="1" lang="en-US" altLang="ja-JP" sz="1400" b="1" dirty="0">
              <a:solidFill>
                <a:schemeClr val="tx1">
                  <a:lumMod val="75000"/>
                  <a:lumOff val="25000"/>
                </a:schemeClr>
              </a:solidFill>
              <a:latin typeface="+mn-ea"/>
            </a:endParaRPr>
          </a:p>
        </p:txBody>
      </p:sp>
      <p:sp>
        <p:nvSpPr>
          <p:cNvPr id="10" name="正方形/長方形 9">
            <a:extLst>
              <a:ext uri="{FF2B5EF4-FFF2-40B4-BE49-F238E27FC236}">
                <a16:creationId xmlns:a16="http://schemas.microsoft.com/office/drawing/2014/main" id="{D3AFB01E-0194-83A9-844E-3D2EA6AE7950}"/>
              </a:ext>
            </a:extLst>
          </p:cNvPr>
          <p:cNvSpPr/>
          <p:nvPr/>
        </p:nvSpPr>
        <p:spPr>
          <a:xfrm>
            <a:off x="407988" y="3746806"/>
            <a:ext cx="700256" cy="1224135"/>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900" b="1" dirty="0">
                <a:solidFill>
                  <a:schemeClr val="bg1"/>
                </a:solidFill>
                <a:latin typeface="+mn-ea"/>
              </a:rPr>
              <a:t>STEP</a:t>
            </a:r>
            <a:br>
              <a:rPr kumimoji="1" lang="en-US" altLang="ja-JP" sz="1200" b="1" dirty="0">
                <a:solidFill>
                  <a:schemeClr val="bg1"/>
                </a:solidFill>
                <a:latin typeface="+mn-ea"/>
              </a:rPr>
            </a:br>
            <a:r>
              <a:rPr kumimoji="1" lang="en-US" altLang="ja-JP" sz="2000" b="1" dirty="0">
                <a:solidFill>
                  <a:schemeClr val="bg1"/>
                </a:solidFill>
                <a:latin typeface="+mn-ea"/>
              </a:rPr>
              <a:t>02</a:t>
            </a:r>
            <a:endParaRPr kumimoji="1" lang="ja-JP" altLang="en-US" sz="1200" b="1" dirty="0">
              <a:solidFill>
                <a:schemeClr val="bg1"/>
              </a:solidFill>
              <a:latin typeface="+mn-ea"/>
            </a:endParaRPr>
          </a:p>
        </p:txBody>
      </p:sp>
      <p:sp>
        <p:nvSpPr>
          <p:cNvPr id="11" name="正方形/長方形 10">
            <a:extLst>
              <a:ext uri="{FF2B5EF4-FFF2-40B4-BE49-F238E27FC236}">
                <a16:creationId xmlns:a16="http://schemas.microsoft.com/office/drawing/2014/main" id="{B69F0A2F-0260-243A-4D5E-C0950CDB744D}"/>
              </a:ext>
            </a:extLst>
          </p:cNvPr>
          <p:cNvSpPr/>
          <p:nvPr/>
        </p:nvSpPr>
        <p:spPr>
          <a:xfrm>
            <a:off x="768028" y="5192539"/>
            <a:ext cx="8405854" cy="1224136"/>
          </a:xfrm>
          <a:prstGeom prst="rect">
            <a:avLst/>
          </a:prstGeom>
          <a:solidFill>
            <a:srgbClr val="00B050">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72000" rIns="144000" bIns="72000" rtlCol="0" anchor="ctr"/>
          <a:lstStyle/>
          <a:p>
            <a:pPr algn="l">
              <a:lnSpc>
                <a:spcPct val="130000"/>
              </a:lnSpc>
              <a:spcAft>
                <a:spcPts val="600"/>
              </a:spcAft>
            </a:pPr>
            <a:r>
              <a:rPr kumimoji="1" lang="ja-JP" altLang="en-US" b="1" dirty="0">
                <a:solidFill>
                  <a:schemeClr val="tx1">
                    <a:lumMod val="75000"/>
                    <a:lumOff val="25000"/>
                  </a:schemeClr>
                </a:solidFill>
                <a:latin typeface="+mn-ea"/>
              </a:rPr>
              <a:t>アフターフォロー</a:t>
            </a:r>
            <a:endParaRPr kumimoji="1" lang="en-US" altLang="ja-JP" b="1" dirty="0">
              <a:solidFill>
                <a:schemeClr val="tx1">
                  <a:lumMod val="75000"/>
                  <a:lumOff val="25000"/>
                </a:schemeClr>
              </a:solidFill>
              <a:latin typeface="+mn-ea"/>
            </a:endParaRPr>
          </a:p>
          <a:p>
            <a:pPr algn="l">
              <a:lnSpc>
                <a:spcPct val="130000"/>
              </a:lnSpc>
              <a:spcAft>
                <a:spcPts val="600"/>
              </a:spcAft>
            </a:pPr>
            <a:r>
              <a:rPr kumimoji="1" lang="en-US" altLang="ja-JP" sz="1400" b="1" dirty="0">
                <a:solidFill>
                  <a:schemeClr val="tx1">
                    <a:lumMod val="75000"/>
                    <a:lumOff val="25000"/>
                  </a:schemeClr>
                </a:solidFill>
                <a:latin typeface="+mn-ea"/>
              </a:rPr>
              <a:t>2</a:t>
            </a:r>
            <a:r>
              <a:rPr kumimoji="1" lang="ja-JP" altLang="en-US" sz="1400" b="1" dirty="0">
                <a:solidFill>
                  <a:schemeClr val="tx1">
                    <a:lumMod val="75000"/>
                    <a:lumOff val="25000"/>
                  </a:schemeClr>
                </a:solidFill>
                <a:latin typeface="+mn-ea"/>
              </a:rPr>
              <a:t>か月毎に交換・剪定・水やりなどを行い、植物が常に美しく健康な状態であるよう徹底管理</a:t>
            </a:r>
          </a:p>
        </p:txBody>
      </p:sp>
      <p:sp>
        <p:nvSpPr>
          <p:cNvPr id="12" name="正方形/長方形 11">
            <a:extLst>
              <a:ext uri="{FF2B5EF4-FFF2-40B4-BE49-F238E27FC236}">
                <a16:creationId xmlns:a16="http://schemas.microsoft.com/office/drawing/2014/main" id="{BC848AF4-5AEB-809E-5383-96AFA221180E}"/>
              </a:ext>
            </a:extLst>
          </p:cNvPr>
          <p:cNvSpPr/>
          <p:nvPr/>
        </p:nvSpPr>
        <p:spPr>
          <a:xfrm>
            <a:off x="407988" y="5192538"/>
            <a:ext cx="700256" cy="1224135"/>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900" b="1" dirty="0">
                <a:solidFill>
                  <a:schemeClr val="bg1"/>
                </a:solidFill>
                <a:latin typeface="+mn-ea"/>
              </a:rPr>
              <a:t>STEP</a:t>
            </a:r>
            <a:br>
              <a:rPr kumimoji="1" lang="en-US" altLang="ja-JP" sz="1200" b="1" dirty="0">
                <a:solidFill>
                  <a:schemeClr val="bg1"/>
                </a:solidFill>
                <a:latin typeface="+mn-ea"/>
              </a:rPr>
            </a:br>
            <a:r>
              <a:rPr kumimoji="1" lang="en-US" altLang="ja-JP" sz="2000" b="1" dirty="0">
                <a:solidFill>
                  <a:schemeClr val="bg1"/>
                </a:solidFill>
                <a:latin typeface="+mn-ea"/>
              </a:rPr>
              <a:t>03</a:t>
            </a:r>
            <a:endParaRPr kumimoji="1" lang="ja-JP" altLang="en-US" sz="1200" b="1" dirty="0">
              <a:solidFill>
                <a:schemeClr val="bg1"/>
              </a:solidFill>
              <a:latin typeface="+mn-ea"/>
            </a:endParaRPr>
          </a:p>
        </p:txBody>
      </p:sp>
      <p:sp>
        <p:nvSpPr>
          <p:cNvPr id="13" name="二等辺三角形 12">
            <a:extLst>
              <a:ext uri="{FF2B5EF4-FFF2-40B4-BE49-F238E27FC236}">
                <a16:creationId xmlns:a16="http://schemas.microsoft.com/office/drawing/2014/main" id="{D90BE2DA-4B15-C341-9A1C-9C7D08D79149}"/>
              </a:ext>
            </a:extLst>
          </p:cNvPr>
          <p:cNvSpPr/>
          <p:nvPr/>
        </p:nvSpPr>
        <p:spPr>
          <a:xfrm rot="10800000">
            <a:off x="4574756" y="3523632"/>
            <a:ext cx="295095" cy="158418"/>
          </a:xfrm>
          <a:prstGeom prst="triangle">
            <a:avLst/>
          </a:prstGeom>
          <a:solidFill>
            <a:srgbClr val="00B050">
              <a:alpha val="1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30000"/>
              </a:lnSpc>
              <a:spcAft>
                <a:spcPts val="600"/>
              </a:spcAft>
            </a:pPr>
            <a:endParaRPr kumimoji="1" lang="ja-JP" altLang="en-US" b="1" dirty="0">
              <a:solidFill>
                <a:schemeClr val="accent1"/>
              </a:solidFill>
              <a:latin typeface="+mn-ea"/>
            </a:endParaRPr>
          </a:p>
        </p:txBody>
      </p:sp>
      <p:sp>
        <p:nvSpPr>
          <p:cNvPr id="14" name="二等辺三角形 13">
            <a:extLst>
              <a:ext uri="{FF2B5EF4-FFF2-40B4-BE49-F238E27FC236}">
                <a16:creationId xmlns:a16="http://schemas.microsoft.com/office/drawing/2014/main" id="{564FB004-8338-1F3B-10C6-9B4A298AFF1D}"/>
              </a:ext>
            </a:extLst>
          </p:cNvPr>
          <p:cNvSpPr/>
          <p:nvPr/>
        </p:nvSpPr>
        <p:spPr>
          <a:xfrm rot="10800000">
            <a:off x="4574757" y="4963117"/>
            <a:ext cx="295095" cy="158418"/>
          </a:xfrm>
          <a:prstGeom prst="triangle">
            <a:avLst/>
          </a:prstGeom>
          <a:solidFill>
            <a:srgbClr val="00B050">
              <a:alpha val="1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30000"/>
              </a:lnSpc>
              <a:spcAft>
                <a:spcPts val="600"/>
              </a:spcAft>
            </a:pPr>
            <a:endParaRPr kumimoji="1" lang="ja-JP" altLang="en-US" b="1" dirty="0">
              <a:solidFill>
                <a:schemeClr val="accent1"/>
              </a:solidFill>
              <a:latin typeface="+mn-ea"/>
            </a:endParaRPr>
          </a:p>
        </p:txBody>
      </p:sp>
      <p:cxnSp>
        <p:nvCxnSpPr>
          <p:cNvPr id="15" name="直線矢印コネクタ 14">
            <a:extLst>
              <a:ext uri="{FF2B5EF4-FFF2-40B4-BE49-F238E27FC236}">
                <a16:creationId xmlns:a16="http://schemas.microsoft.com/office/drawing/2014/main" id="{95DA2BA7-157F-FE1E-E370-9944357BAF8B}"/>
              </a:ext>
            </a:extLst>
          </p:cNvPr>
          <p:cNvCxnSpPr>
            <a:cxnSpLocks/>
          </p:cNvCxnSpPr>
          <p:nvPr/>
        </p:nvCxnSpPr>
        <p:spPr>
          <a:xfrm>
            <a:off x="9173882" y="2312988"/>
            <a:ext cx="0" cy="4103685"/>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822D3AB6-213B-C603-63F3-34485E4230EC}"/>
              </a:ext>
            </a:extLst>
          </p:cNvPr>
          <p:cNvSpPr/>
          <p:nvPr/>
        </p:nvSpPr>
        <p:spPr>
          <a:xfrm>
            <a:off x="9221693" y="3164397"/>
            <a:ext cx="2562319" cy="7183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00B050"/>
                </a:solidFill>
              </a:rPr>
              <a:t>一気通貫して対応</a:t>
            </a:r>
            <a:endParaRPr kumimoji="1" lang="ja-JP" altLang="en-US" sz="2000" b="1" dirty="0">
              <a:solidFill>
                <a:srgbClr val="00B050"/>
              </a:solidFill>
            </a:endParaRPr>
          </a:p>
        </p:txBody>
      </p:sp>
      <p:sp>
        <p:nvSpPr>
          <p:cNvPr id="17" name="正方形/長方形 16">
            <a:extLst>
              <a:ext uri="{FF2B5EF4-FFF2-40B4-BE49-F238E27FC236}">
                <a16:creationId xmlns:a16="http://schemas.microsoft.com/office/drawing/2014/main" id="{1DDF69AF-EA18-5AE0-C831-6BDE3FDA357B}"/>
              </a:ext>
            </a:extLst>
          </p:cNvPr>
          <p:cNvSpPr/>
          <p:nvPr/>
        </p:nvSpPr>
        <p:spPr>
          <a:xfrm>
            <a:off x="9221693" y="3882767"/>
            <a:ext cx="2562319" cy="7183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ja-JP" altLang="en-US" sz="2000" b="1" dirty="0">
                <a:solidFill>
                  <a:schemeClr val="tx1">
                    <a:lumMod val="75000"/>
                    <a:lumOff val="25000"/>
                  </a:schemeClr>
                </a:solidFill>
              </a:rPr>
              <a:t>＋</a:t>
            </a:r>
            <a:r>
              <a:rPr lang="en-US" altLang="ja-JP" sz="2000" b="1" dirty="0">
                <a:solidFill>
                  <a:schemeClr val="tx1">
                    <a:lumMod val="75000"/>
                    <a:lumOff val="25000"/>
                  </a:schemeClr>
                </a:solidFill>
              </a:rPr>
              <a:t>α</a:t>
            </a:r>
          </a:p>
          <a:p>
            <a:pPr algn="ctr">
              <a:lnSpc>
                <a:spcPct val="120000"/>
              </a:lnSpc>
            </a:pPr>
            <a:r>
              <a:rPr kumimoji="1" lang="ja-JP" altLang="en-US" sz="1200" b="1" dirty="0">
                <a:solidFill>
                  <a:schemeClr val="tx1">
                    <a:lumMod val="75000"/>
                    <a:lumOff val="25000"/>
                  </a:schemeClr>
                </a:solidFill>
              </a:rPr>
              <a:t>環境負荷の軽減等にも取り組む</a:t>
            </a:r>
          </a:p>
        </p:txBody>
      </p:sp>
      <p:sp>
        <p:nvSpPr>
          <p:cNvPr id="18" name="四角形: 角を丸くする 17">
            <a:extLst>
              <a:ext uri="{FF2B5EF4-FFF2-40B4-BE49-F238E27FC236}">
                <a16:creationId xmlns:a16="http://schemas.microsoft.com/office/drawing/2014/main" id="{F52A876D-470F-78F2-1E7F-15CE97BDB150}"/>
              </a:ext>
            </a:extLst>
          </p:cNvPr>
          <p:cNvSpPr/>
          <p:nvPr/>
        </p:nvSpPr>
        <p:spPr>
          <a:xfrm>
            <a:off x="9533922" y="5106301"/>
            <a:ext cx="1990534" cy="270641"/>
          </a:xfrm>
          <a:prstGeom prst="roundRect">
            <a:avLst>
              <a:gd name="adj" fmla="val 50000"/>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kumimoji="1" lang="ja-JP" altLang="en-US" sz="1200" b="1" dirty="0">
                <a:solidFill>
                  <a:schemeClr val="bg1"/>
                </a:solidFill>
                <a:latin typeface="+mn-ea"/>
              </a:rPr>
              <a:t>リユース素材の活用</a:t>
            </a:r>
          </a:p>
        </p:txBody>
      </p:sp>
      <p:sp>
        <p:nvSpPr>
          <p:cNvPr id="19" name="四角形: 角を丸くする 18">
            <a:extLst>
              <a:ext uri="{FF2B5EF4-FFF2-40B4-BE49-F238E27FC236}">
                <a16:creationId xmlns:a16="http://schemas.microsoft.com/office/drawing/2014/main" id="{5EC3DED7-2836-0517-2D04-DBDEE5431A86}"/>
              </a:ext>
            </a:extLst>
          </p:cNvPr>
          <p:cNvSpPr/>
          <p:nvPr/>
        </p:nvSpPr>
        <p:spPr>
          <a:xfrm>
            <a:off x="9533922" y="5453937"/>
            <a:ext cx="1990534" cy="270641"/>
          </a:xfrm>
          <a:prstGeom prst="roundRect">
            <a:avLst>
              <a:gd name="adj" fmla="val 50000"/>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kumimoji="1" lang="ja-JP" altLang="en-US" sz="1200" b="1" dirty="0">
                <a:solidFill>
                  <a:schemeClr val="bg1"/>
                </a:solidFill>
                <a:latin typeface="+mn-ea"/>
              </a:rPr>
              <a:t>植物の管理を可視化</a:t>
            </a:r>
          </a:p>
        </p:txBody>
      </p:sp>
      <p:sp>
        <p:nvSpPr>
          <p:cNvPr id="20" name="四角形: 角を丸くする 19">
            <a:extLst>
              <a:ext uri="{FF2B5EF4-FFF2-40B4-BE49-F238E27FC236}">
                <a16:creationId xmlns:a16="http://schemas.microsoft.com/office/drawing/2014/main" id="{A5434680-C94E-1BCA-2F0C-5B7AA6236890}"/>
              </a:ext>
            </a:extLst>
          </p:cNvPr>
          <p:cNvSpPr/>
          <p:nvPr/>
        </p:nvSpPr>
        <p:spPr>
          <a:xfrm>
            <a:off x="9533922" y="5801573"/>
            <a:ext cx="1990534" cy="270641"/>
          </a:xfrm>
          <a:prstGeom prst="roundRect">
            <a:avLst>
              <a:gd name="adj" fmla="val 50000"/>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kumimoji="1" lang="ja-JP" altLang="en-US" sz="1200" b="1" dirty="0">
                <a:solidFill>
                  <a:schemeClr val="bg1"/>
                </a:solidFill>
                <a:latin typeface="+mn-ea"/>
              </a:rPr>
              <a:t>環境改善データの計測</a:t>
            </a:r>
          </a:p>
        </p:txBody>
      </p:sp>
      <p:sp>
        <p:nvSpPr>
          <p:cNvPr id="21" name="四角形: 角を丸くする 20">
            <a:extLst>
              <a:ext uri="{FF2B5EF4-FFF2-40B4-BE49-F238E27FC236}">
                <a16:creationId xmlns:a16="http://schemas.microsoft.com/office/drawing/2014/main" id="{69F509D5-ED4F-F895-20AF-5994D993CE0B}"/>
              </a:ext>
            </a:extLst>
          </p:cNvPr>
          <p:cNvSpPr/>
          <p:nvPr/>
        </p:nvSpPr>
        <p:spPr>
          <a:xfrm>
            <a:off x="9533922" y="4771685"/>
            <a:ext cx="1990534" cy="270641"/>
          </a:xfrm>
          <a:prstGeom prst="roundRect">
            <a:avLst>
              <a:gd name="adj" fmla="val 50000"/>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kumimoji="1" lang="en-US" altLang="ja-JP" sz="1200" b="1" dirty="0">
                <a:solidFill>
                  <a:schemeClr val="bg1"/>
                </a:solidFill>
                <a:latin typeface="+mn-ea"/>
              </a:rPr>
              <a:t>SDGs</a:t>
            </a:r>
            <a:r>
              <a:rPr kumimoji="1" lang="ja-JP" altLang="en-US" sz="1200" b="1" dirty="0">
                <a:solidFill>
                  <a:schemeClr val="bg1"/>
                </a:solidFill>
                <a:latin typeface="+mn-ea"/>
              </a:rPr>
              <a:t>対応の土や鉢</a:t>
            </a:r>
          </a:p>
        </p:txBody>
      </p:sp>
      <p:cxnSp>
        <p:nvCxnSpPr>
          <p:cNvPr id="22" name="直線コネクタ 21">
            <a:extLst>
              <a:ext uri="{FF2B5EF4-FFF2-40B4-BE49-F238E27FC236}">
                <a16:creationId xmlns:a16="http://schemas.microsoft.com/office/drawing/2014/main" id="{EF8603D8-644D-FA55-4C52-3DD58672C3B4}"/>
              </a:ext>
            </a:extLst>
          </p:cNvPr>
          <p:cNvCxnSpPr>
            <a:cxnSpLocks/>
          </p:cNvCxnSpPr>
          <p:nvPr/>
        </p:nvCxnSpPr>
        <p:spPr>
          <a:xfrm>
            <a:off x="326020" y="536245"/>
            <a:ext cx="11539960" cy="0"/>
          </a:xfrm>
          <a:prstGeom prst="line">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日付プレースホルダー 2">
            <a:extLst>
              <a:ext uri="{FF2B5EF4-FFF2-40B4-BE49-F238E27FC236}">
                <a16:creationId xmlns:a16="http://schemas.microsoft.com/office/drawing/2014/main" id="{C2124B4A-A8DF-D76C-9516-50A37FAE65CC}"/>
              </a:ext>
            </a:extLst>
          </p:cNvPr>
          <p:cNvSpPr>
            <a:spLocks noGrp="1"/>
          </p:cNvSpPr>
          <p:nvPr>
            <p:ph type="dt" sz="half" idx="10"/>
          </p:nvPr>
        </p:nvSpPr>
        <p:spPr>
          <a:xfrm>
            <a:off x="132144" y="6519944"/>
            <a:ext cx="2743200" cy="247831"/>
          </a:xfrm>
        </p:spPr>
        <p:txBody>
          <a:bodyPr/>
          <a:lstStyle/>
          <a:p>
            <a:r>
              <a:rPr lang="en-US" altLang="ja-JP" sz="1050" dirty="0">
                <a:solidFill>
                  <a:schemeClr val="tx1">
                    <a:lumMod val="75000"/>
                    <a:lumOff val="25000"/>
                  </a:schemeClr>
                </a:solidFill>
              </a:rPr>
              <a:t>© 2025 </a:t>
            </a:r>
            <a:r>
              <a:rPr lang="en-US" altLang="ja-JP" sz="1050" dirty="0" err="1">
                <a:solidFill>
                  <a:schemeClr val="tx1">
                    <a:lumMod val="75000"/>
                    <a:lumOff val="25000"/>
                  </a:schemeClr>
                </a:solidFill>
              </a:rPr>
              <a:t>Uniforest</a:t>
            </a:r>
            <a:r>
              <a:rPr lang="en-US" altLang="ja-JP" sz="1050" dirty="0">
                <a:solidFill>
                  <a:schemeClr val="tx1">
                    <a:lumMod val="75000"/>
                    <a:lumOff val="25000"/>
                  </a:schemeClr>
                </a:solidFill>
              </a:rPr>
              <a:t> Inc.</a:t>
            </a:r>
            <a:endParaRPr lang="ja-JP" altLang="en-US" sz="1050" dirty="0">
              <a:solidFill>
                <a:schemeClr val="tx1">
                  <a:lumMod val="75000"/>
                  <a:lumOff val="25000"/>
                </a:schemeClr>
              </a:solidFill>
            </a:endParaRPr>
          </a:p>
        </p:txBody>
      </p:sp>
    </p:spTree>
    <p:extLst>
      <p:ext uri="{BB962C8B-B14F-4D97-AF65-F5344CB8AC3E}">
        <p14:creationId xmlns:p14="http://schemas.microsoft.com/office/powerpoint/2010/main" val="3057550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3">
            <a:extLst>
              <a:ext uri="{FF2B5EF4-FFF2-40B4-BE49-F238E27FC236}">
                <a16:creationId xmlns:a16="http://schemas.microsoft.com/office/drawing/2014/main" id="{5C989663-99F3-C797-0B7A-624462CBF197}"/>
              </a:ext>
            </a:extLst>
          </p:cNvPr>
          <p:cNvSpPr>
            <a:spLocks noGrp="1"/>
          </p:cNvSpPr>
          <p:nvPr>
            <p:ph type="sldNum" sz="quarter" idx="12"/>
          </p:nvPr>
        </p:nvSpPr>
        <p:spPr>
          <a:xfrm>
            <a:off x="9316656" y="6519943"/>
            <a:ext cx="2743200" cy="247831"/>
          </a:xfrm>
        </p:spPr>
        <p:txBody>
          <a:bodyPr/>
          <a:lstStyle/>
          <a:p>
            <a:fld id="{E310EA0D-2252-9045-A82C-BA460C3629D0}" type="slidenum">
              <a:rPr lang="ja-JP" altLang="en-US" smtClean="0"/>
              <a:pPr/>
              <a:t>4</a:t>
            </a:fld>
            <a:endParaRPr lang="ja-JP" altLang="en-US"/>
          </a:p>
        </p:txBody>
      </p:sp>
      <p:sp>
        <p:nvSpPr>
          <p:cNvPr id="4" name="角丸四角形 23">
            <a:extLst>
              <a:ext uri="{FF2B5EF4-FFF2-40B4-BE49-F238E27FC236}">
                <a16:creationId xmlns:a16="http://schemas.microsoft.com/office/drawing/2014/main" id="{C02DC1DB-624D-AAFC-0806-473499BE079F}"/>
              </a:ext>
            </a:extLst>
          </p:cNvPr>
          <p:cNvSpPr/>
          <p:nvPr/>
        </p:nvSpPr>
        <p:spPr>
          <a:xfrm>
            <a:off x="623887" y="2312988"/>
            <a:ext cx="5045393" cy="33652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144000" rtlCol="0" anchor="t"/>
          <a:lstStyle/>
          <a:p>
            <a:pPr algn="ctr"/>
            <a:r>
              <a:rPr kumimoji="1" lang="ja-JP" altLang="en-US" sz="2000" b="1" dirty="0">
                <a:solidFill>
                  <a:schemeClr val="tx1">
                    <a:lumMod val="75000"/>
                    <a:lumOff val="25000"/>
                  </a:schemeClr>
                </a:solidFill>
                <a:latin typeface="+mn-ea"/>
              </a:rPr>
              <a:t>よくあるオフィスの現状</a:t>
            </a:r>
          </a:p>
        </p:txBody>
      </p:sp>
      <p:sp>
        <p:nvSpPr>
          <p:cNvPr id="5" name="角丸四角形 24">
            <a:extLst>
              <a:ext uri="{FF2B5EF4-FFF2-40B4-BE49-F238E27FC236}">
                <a16:creationId xmlns:a16="http://schemas.microsoft.com/office/drawing/2014/main" id="{F3D764BD-9DAE-33BD-86E8-915161A464CC}"/>
              </a:ext>
            </a:extLst>
          </p:cNvPr>
          <p:cNvSpPr/>
          <p:nvPr/>
        </p:nvSpPr>
        <p:spPr>
          <a:xfrm>
            <a:off x="873299" y="2991403"/>
            <a:ext cx="4546569" cy="114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200"/>
              </a:spcBef>
              <a:spcAft>
                <a:spcPts val="600"/>
              </a:spcAft>
            </a:pPr>
            <a:r>
              <a:rPr kumimoji="1" lang="ja-JP" altLang="en-US" sz="2000" b="1" dirty="0">
                <a:solidFill>
                  <a:schemeClr val="tx1">
                    <a:lumMod val="75000"/>
                    <a:lumOff val="25000"/>
                  </a:schemeClr>
                </a:solidFill>
                <a:latin typeface="+mn-ea"/>
              </a:rPr>
              <a:t>“自分の居場所”を感じづらい</a:t>
            </a:r>
            <a:br>
              <a:rPr kumimoji="1" lang="en-US" altLang="ja-JP" sz="1600" b="1" dirty="0">
                <a:solidFill>
                  <a:schemeClr val="tx1">
                    <a:lumMod val="75000"/>
                    <a:lumOff val="25000"/>
                  </a:schemeClr>
                </a:solidFill>
                <a:latin typeface="+mn-ea"/>
              </a:rPr>
            </a:br>
            <a:r>
              <a:rPr kumimoji="1" lang="ja-JP" altLang="en-US" sz="1600" b="1" dirty="0">
                <a:solidFill>
                  <a:schemeClr val="tx1">
                    <a:lumMod val="65000"/>
                    <a:lumOff val="35000"/>
                  </a:schemeClr>
                </a:solidFill>
                <a:latin typeface="+mn-ea"/>
              </a:rPr>
              <a:t>リモートワークやフリーアドレス、</a:t>
            </a:r>
            <a:br>
              <a:rPr kumimoji="1" lang="en-US" altLang="ja-JP" sz="1600" b="1" dirty="0">
                <a:solidFill>
                  <a:schemeClr val="tx1">
                    <a:lumMod val="65000"/>
                    <a:lumOff val="35000"/>
                  </a:schemeClr>
                </a:solidFill>
                <a:latin typeface="+mn-ea"/>
              </a:rPr>
            </a:br>
            <a:r>
              <a:rPr kumimoji="1" lang="ja-JP" altLang="en-US" sz="1600" b="1" dirty="0">
                <a:solidFill>
                  <a:schemeClr val="tx1">
                    <a:lumMod val="65000"/>
                    <a:lumOff val="35000"/>
                  </a:schemeClr>
                </a:solidFill>
                <a:latin typeface="+mn-ea"/>
              </a:rPr>
              <a:t>効率重視のオフィス設計の影響</a:t>
            </a:r>
          </a:p>
        </p:txBody>
      </p:sp>
      <p:sp>
        <p:nvSpPr>
          <p:cNvPr id="6" name="角丸四角形 25">
            <a:extLst>
              <a:ext uri="{FF2B5EF4-FFF2-40B4-BE49-F238E27FC236}">
                <a16:creationId xmlns:a16="http://schemas.microsoft.com/office/drawing/2014/main" id="{79C36FAD-EB82-6EF4-6674-F4C8A2622931}"/>
              </a:ext>
            </a:extLst>
          </p:cNvPr>
          <p:cNvSpPr/>
          <p:nvPr/>
        </p:nvSpPr>
        <p:spPr>
          <a:xfrm>
            <a:off x="873299" y="4345794"/>
            <a:ext cx="4546569" cy="1141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spcBef>
                <a:spcPts val="1200"/>
              </a:spcBef>
              <a:spcAft>
                <a:spcPts val="600"/>
              </a:spcAft>
            </a:pPr>
            <a:r>
              <a:rPr lang="ja-JP" altLang="en-US" sz="2000" b="1" dirty="0">
                <a:solidFill>
                  <a:schemeClr val="tx1">
                    <a:lumMod val="75000"/>
                    <a:lumOff val="25000"/>
                  </a:schemeClr>
                </a:solidFill>
                <a:latin typeface="+mn-ea"/>
              </a:rPr>
              <a:t>社内の繋がりや心理的安全性の低下</a:t>
            </a:r>
            <a:br>
              <a:rPr lang="en-US" altLang="ja-JP" sz="2000" b="1" dirty="0">
                <a:solidFill>
                  <a:schemeClr val="tx1">
                    <a:lumMod val="75000"/>
                    <a:lumOff val="25000"/>
                  </a:schemeClr>
                </a:solidFill>
                <a:latin typeface="+mn-ea"/>
              </a:rPr>
            </a:br>
            <a:r>
              <a:rPr lang="ja-JP" altLang="en-US" sz="1600" b="1" dirty="0">
                <a:solidFill>
                  <a:schemeClr val="tx1">
                    <a:lumMod val="65000"/>
                    <a:lumOff val="35000"/>
                  </a:schemeClr>
                </a:solidFill>
                <a:latin typeface="+mn-ea"/>
              </a:rPr>
              <a:t>コロナ禍を経て従業員同士の対面機会や</a:t>
            </a:r>
            <a:br>
              <a:rPr lang="en-US" altLang="ja-JP" sz="1600" b="1" dirty="0">
                <a:solidFill>
                  <a:schemeClr val="tx1">
                    <a:lumMod val="65000"/>
                    <a:lumOff val="35000"/>
                  </a:schemeClr>
                </a:solidFill>
                <a:latin typeface="+mn-ea"/>
              </a:rPr>
            </a:br>
            <a:r>
              <a:rPr lang="ja-JP" altLang="en-US" sz="1600" b="1" dirty="0">
                <a:solidFill>
                  <a:schemeClr val="tx1">
                    <a:lumMod val="65000"/>
                    <a:lumOff val="35000"/>
                  </a:schemeClr>
                </a:solidFill>
                <a:latin typeface="+mn-ea"/>
              </a:rPr>
              <a:t>偶発的なコミュニケーションも減少</a:t>
            </a:r>
          </a:p>
        </p:txBody>
      </p:sp>
      <p:sp>
        <p:nvSpPr>
          <p:cNvPr id="7" name="角丸四角形 26">
            <a:extLst>
              <a:ext uri="{FF2B5EF4-FFF2-40B4-BE49-F238E27FC236}">
                <a16:creationId xmlns:a16="http://schemas.microsoft.com/office/drawing/2014/main" id="{1A224BEB-62B5-90FC-2355-B8684F02BA13}"/>
              </a:ext>
            </a:extLst>
          </p:cNvPr>
          <p:cNvSpPr/>
          <p:nvPr/>
        </p:nvSpPr>
        <p:spPr>
          <a:xfrm>
            <a:off x="6522722" y="2312988"/>
            <a:ext cx="5045393" cy="3365257"/>
          </a:xfrm>
          <a:prstGeom prst="rect">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144000" rtlCol="0" anchor="t"/>
          <a:lstStyle/>
          <a:p>
            <a:pPr algn="ctr"/>
            <a:r>
              <a:rPr lang="ja-JP" altLang="en-US" sz="2000" b="1" dirty="0">
                <a:solidFill>
                  <a:srgbClr val="00B050"/>
                </a:solidFill>
                <a:latin typeface="+mn-ea"/>
              </a:rPr>
              <a:t>ユニフォレストの活用</a:t>
            </a:r>
            <a:endParaRPr kumimoji="1" lang="ja-JP" altLang="en-US" sz="2000" b="1" dirty="0">
              <a:solidFill>
                <a:srgbClr val="00B050"/>
              </a:solidFill>
              <a:latin typeface="+mn-ea"/>
            </a:endParaRPr>
          </a:p>
        </p:txBody>
      </p:sp>
      <p:sp>
        <p:nvSpPr>
          <p:cNvPr id="8" name="角丸四角形 27">
            <a:extLst>
              <a:ext uri="{FF2B5EF4-FFF2-40B4-BE49-F238E27FC236}">
                <a16:creationId xmlns:a16="http://schemas.microsoft.com/office/drawing/2014/main" id="{65EBA018-7C61-847F-183B-CC2713A62DC8}"/>
              </a:ext>
            </a:extLst>
          </p:cNvPr>
          <p:cNvSpPr/>
          <p:nvPr/>
        </p:nvSpPr>
        <p:spPr>
          <a:xfrm>
            <a:off x="6772132" y="2991403"/>
            <a:ext cx="4546569" cy="71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116000" rtlCol="0" anchor="ctr"/>
          <a:lstStyle/>
          <a:p>
            <a:pPr>
              <a:spcBef>
                <a:spcPts val="600"/>
              </a:spcBef>
            </a:pPr>
            <a:r>
              <a:rPr kumimoji="1" lang="ja-JP" altLang="en-US" sz="1600" b="1" dirty="0">
                <a:solidFill>
                  <a:srgbClr val="00B050"/>
                </a:solidFill>
                <a:latin typeface="+mn-ea"/>
              </a:rPr>
              <a:t>従業員満足度の向上</a:t>
            </a:r>
            <a:endParaRPr kumimoji="1" lang="en-US" altLang="ja-JP" sz="1150" dirty="0">
              <a:solidFill>
                <a:srgbClr val="00B050"/>
              </a:solidFill>
              <a:latin typeface="+mn-ea"/>
            </a:endParaRPr>
          </a:p>
        </p:txBody>
      </p:sp>
      <p:sp>
        <p:nvSpPr>
          <p:cNvPr id="9" name="角丸四角形 28">
            <a:extLst>
              <a:ext uri="{FF2B5EF4-FFF2-40B4-BE49-F238E27FC236}">
                <a16:creationId xmlns:a16="http://schemas.microsoft.com/office/drawing/2014/main" id="{DF46262F-127D-3B0B-4ACB-A58A033D8D02}"/>
              </a:ext>
            </a:extLst>
          </p:cNvPr>
          <p:cNvSpPr/>
          <p:nvPr/>
        </p:nvSpPr>
        <p:spPr>
          <a:xfrm>
            <a:off x="6772132" y="3880932"/>
            <a:ext cx="4546569" cy="71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116000" rtlCol="0" anchor="ctr"/>
          <a:lstStyle/>
          <a:p>
            <a:pPr>
              <a:spcBef>
                <a:spcPts val="600"/>
              </a:spcBef>
            </a:pPr>
            <a:r>
              <a:rPr lang="ja-JP" altLang="en-US" sz="1600" b="1" dirty="0">
                <a:solidFill>
                  <a:srgbClr val="00B050"/>
                </a:solidFill>
                <a:latin typeface="+mn-ea"/>
              </a:rPr>
              <a:t>企業ブランディング</a:t>
            </a:r>
            <a:endParaRPr lang="en-US" altLang="ja-JP" sz="1150" dirty="0">
              <a:solidFill>
                <a:srgbClr val="00B050"/>
              </a:solidFill>
              <a:latin typeface="+mn-ea"/>
            </a:endParaRPr>
          </a:p>
        </p:txBody>
      </p:sp>
      <p:sp>
        <p:nvSpPr>
          <p:cNvPr id="10" name="角丸四角形 29">
            <a:extLst>
              <a:ext uri="{FF2B5EF4-FFF2-40B4-BE49-F238E27FC236}">
                <a16:creationId xmlns:a16="http://schemas.microsoft.com/office/drawing/2014/main" id="{4D1D8563-F366-A5E5-E19C-86285AFF7640}"/>
              </a:ext>
            </a:extLst>
          </p:cNvPr>
          <p:cNvSpPr/>
          <p:nvPr/>
        </p:nvSpPr>
        <p:spPr>
          <a:xfrm>
            <a:off x="6772132" y="4770461"/>
            <a:ext cx="4546569" cy="71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116000" rtlCol="0" anchor="ctr"/>
          <a:lstStyle/>
          <a:p>
            <a:pPr>
              <a:spcBef>
                <a:spcPts val="600"/>
              </a:spcBef>
            </a:pPr>
            <a:r>
              <a:rPr lang="en-US" altLang="ja-JP" sz="1600" b="1" dirty="0">
                <a:solidFill>
                  <a:srgbClr val="00B050"/>
                </a:solidFill>
                <a:latin typeface="+mn-ea"/>
              </a:rPr>
              <a:t>ESG</a:t>
            </a:r>
            <a:r>
              <a:rPr lang="ja-JP" altLang="en-US" sz="1600" b="1" dirty="0">
                <a:solidFill>
                  <a:srgbClr val="00B050"/>
                </a:solidFill>
                <a:latin typeface="+mn-ea"/>
              </a:rPr>
              <a:t>経営支援</a:t>
            </a:r>
            <a:endParaRPr lang="en-US" altLang="ja-JP" sz="1150" dirty="0">
              <a:solidFill>
                <a:srgbClr val="00B050"/>
              </a:solidFill>
              <a:latin typeface="+mn-ea"/>
            </a:endParaRPr>
          </a:p>
        </p:txBody>
      </p:sp>
      <p:pic>
        <p:nvPicPr>
          <p:cNvPr id="11" name="グラフィックス 10">
            <a:extLst>
              <a:ext uri="{FF2B5EF4-FFF2-40B4-BE49-F238E27FC236}">
                <a16:creationId xmlns:a16="http://schemas.microsoft.com/office/drawing/2014/main" id="{12C2B084-4070-6548-2723-6F1BE6C7139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88424" y="3156190"/>
            <a:ext cx="432000" cy="432000"/>
          </a:xfrm>
          <a:prstGeom prst="rect">
            <a:avLst/>
          </a:prstGeom>
        </p:spPr>
      </p:pic>
      <p:pic>
        <p:nvPicPr>
          <p:cNvPr id="12" name="グラフィックス 11">
            <a:extLst>
              <a:ext uri="{FF2B5EF4-FFF2-40B4-BE49-F238E27FC236}">
                <a16:creationId xmlns:a16="http://schemas.microsoft.com/office/drawing/2014/main" id="{B475271B-2E10-AEFB-951B-67332982737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82784" y="4023288"/>
            <a:ext cx="432000" cy="432000"/>
          </a:xfrm>
          <a:prstGeom prst="rect">
            <a:avLst/>
          </a:prstGeom>
        </p:spPr>
      </p:pic>
      <p:pic>
        <p:nvPicPr>
          <p:cNvPr id="13" name="グラフィックス 12">
            <a:extLst>
              <a:ext uri="{FF2B5EF4-FFF2-40B4-BE49-F238E27FC236}">
                <a16:creationId xmlns:a16="http://schemas.microsoft.com/office/drawing/2014/main" id="{BCC3B2DB-0140-1AAE-E867-6A25835DA19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82784" y="4934709"/>
            <a:ext cx="432000" cy="432000"/>
          </a:xfrm>
          <a:prstGeom prst="rect">
            <a:avLst/>
          </a:prstGeom>
        </p:spPr>
      </p:pic>
      <p:sp>
        <p:nvSpPr>
          <p:cNvPr id="14" name="三角形 43">
            <a:extLst>
              <a:ext uri="{FF2B5EF4-FFF2-40B4-BE49-F238E27FC236}">
                <a16:creationId xmlns:a16="http://schemas.microsoft.com/office/drawing/2014/main" id="{DCC3CF8F-77B0-EACD-F47D-5D3046041709}"/>
              </a:ext>
            </a:extLst>
          </p:cNvPr>
          <p:cNvSpPr/>
          <p:nvPr/>
        </p:nvSpPr>
        <p:spPr>
          <a:xfrm rot="5400000">
            <a:off x="5823092" y="3890784"/>
            <a:ext cx="545817" cy="209667"/>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2400" b="1">
              <a:solidFill>
                <a:srgbClr val="253776"/>
              </a:solidFill>
              <a:latin typeface="+mn-ea"/>
            </a:endParaRPr>
          </a:p>
        </p:txBody>
      </p:sp>
      <p:sp>
        <p:nvSpPr>
          <p:cNvPr id="15" name="正方形/長方形 14">
            <a:extLst>
              <a:ext uri="{FF2B5EF4-FFF2-40B4-BE49-F238E27FC236}">
                <a16:creationId xmlns:a16="http://schemas.microsoft.com/office/drawing/2014/main" id="{A2A35F08-8D57-284A-E3ED-1FE54B2F0425}"/>
              </a:ext>
            </a:extLst>
          </p:cNvPr>
          <p:cNvSpPr/>
          <p:nvPr/>
        </p:nvSpPr>
        <p:spPr>
          <a:xfrm>
            <a:off x="623887" y="5696104"/>
            <a:ext cx="5045393" cy="7183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ja-JP" altLang="en-US" sz="1200" b="1" dirty="0">
                <a:solidFill>
                  <a:schemeClr val="tx1">
                    <a:lumMod val="75000"/>
                    <a:lumOff val="25000"/>
                  </a:schemeClr>
                </a:solidFill>
              </a:rPr>
              <a:t>「植物を置いたけど枯れてしまった」「誰が管理するかわからない」</a:t>
            </a:r>
            <a:endParaRPr lang="en-US" altLang="ja-JP" sz="1200" b="1" dirty="0">
              <a:solidFill>
                <a:schemeClr val="tx1">
                  <a:lumMod val="75000"/>
                  <a:lumOff val="25000"/>
                </a:schemeClr>
              </a:solidFill>
            </a:endParaRPr>
          </a:p>
          <a:p>
            <a:pPr algn="ctr">
              <a:spcAft>
                <a:spcPts val="600"/>
              </a:spcAft>
            </a:pPr>
            <a:r>
              <a:rPr lang="ja-JP" altLang="en-US" sz="1200" b="1" dirty="0">
                <a:solidFill>
                  <a:schemeClr val="tx1">
                    <a:lumMod val="75000"/>
                    <a:lumOff val="25000"/>
                  </a:schemeClr>
                </a:solidFill>
              </a:rPr>
              <a:t>という課題が頻出</a:t>
            </a:r>
            <a:endParaRPr kumimoji="1" lang="en-US" altLang="ja-JP" sz="1200" b="1" dirty="0">
              <a:solidFill>
                <a:schemeClr val="tx1">
                  <a:lumMod val="75000"/>
                  <a:lumOff val="25000"/>
                </a:schemeClr>
              </a:solidFill>
            </a:endParaRPr>
          </a:p>
        </p:txBody>
      </p:sp>
      <p:sp>
        <p:nvSpPr>
          <p:cNvPr id="16" name="正方形/長方形 15">
            <a:extLst>
              <a:ext uri="{FF2B5EF4-FFF2-40B4-BE49-F238E27FC236}">
                <a16:creationId xmlns:a16="http://schemas.microsoft.com/office/drawing/2014/main" id="{91EBDCFF-5444-0B42-C079-3520C3275127}"/>
              </a:ext>
            </a:extLst>
          </p:cNvPr>
          <p:cNvSpPr/>
          <p:nvPr/>
        </p:nvSpPr>
        <p:spPr>
          <a:xfrm>
            <a:off x="6522722" y="5696104"/>
            <a:ext cx="5045393" cy="7183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ja-JP" altLang="en-US" sz="1200" b="1" dirty="0">
                <a:solidFill>
                  <a:schemeClr val="tx1">
                    <a:lumMod val="75000"/>
                    <a:lumOff val="25000"/>
                  </a:schemeClr>
                </a:solidFill>
              </a:rPr>
              <a:t>“緑の活用”に関する障壁を一気に取り除き、</a:t>
            </a:r>
            <a:endParaRPr lang="en-US" altLang="ja-JP" sz="1200" b="1" dirty="0">
              <a:solidFill>
                <a:schemeClr val="tx1">
                  <a:lumMod val="75000"/>
                  <a:lumOff val="25000"/>
                </a:schemeClr>
              </a:solidFill>
            </a:endParaRPr>
          </a:p>
          <a:p>
            <a:pPr algn="ctr">
              <a:spcAft>
                <a:spcPts val="600"/>
              </a:spcAft>
            </a:pPr>
            <a:r>
              <a:rPr lang="ja-JP" altLang="en-US" sz="1200" b="1" dirty="0">
                <a:solidFill>
                  <a:srgbClr val="00B050"/>
                </a:solidFill>
              </a:rPr>
              <a:t>企業が気軽に植物を取り入れられる環境を整備</a:t>
            </a:r>
            <a:endParaRPr kumimoji="1" lang="en-US" altLang="ja-JP" sz="1200" b="1" dirty="0">
              <a:solidFill>
                <a:srgbClr val="00B050"/>
              </a:solidFill>
            </a:endParaRPr>
          </a:p>
        </p:txBody>
      </p:sp>
      <p:cxnSp>
        <p:nvCxnSpPr>
          <p:cNvPr id="17" name="直線コネクタ 16">
            <a:extLst>
              <a:ext uri="{FF2B5EF4-FFF2-40B4-BE49-F238E27FC236}">
                <a16:creationId xmlns:a16="http://schemas.microsoft.com/office/drawing/2014/main" id="{B65C1A37-3C3D-545C-D12D-7C5ECA9B331D}"/>
              </a:ext>
            </a:extLst>
          </p:cNvPr>
          <p:cNvCxnSpPr>
            <a:cxnSpLocks/>
          </p:cNvCxnSpPr>
          <p:nvPr/>
        </p:nvCxnSpPr>
        <p:spPr>
          <a:xfrm>
            <a:off x="326020" y="536245"/>
            <a:ext cx="11539960" cy="0"/>
          </a:xfrm>
          <a:prstGeom prst="line">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009D5B1C-8A3D-028A-C231-D8C975AD22B7}"/>
              </a:ext>
            </a:extLst>
          </p:cNvPr>
          <p:cNvSpPr/>
          <p:nvPr/>
        </p:nvSpPr>
        <p:spPr>
          <a:xfrm>
            <a:off x="423401" y="680262"/>
            <a:ext cx="11339662" cy="499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accent2"/>
                </a:solidFill>
              </a:rPr>
              <a:t>ストレス過多・無機質なオフィス・</a:t>
            </a:r>
            <a:r>
              <a:rPr lang="en-US" altLang="ja-JP" b="1" dirty="0">
                <a:solidFill>
                  <a:schemeClr val="accent2"/>
                </a:solidFill>
              </a:rPr>
              <a:t>ES</a:t>
            </a:r>
            <a:r>
              <a:rPr lang="ja-JP" altLang="en-US" b="1" dirty="0">
                <a:solidFill>
                  <a:schemeClr val="accent2"/>
                </a:solidFill>
              </a:rPr>
              <a:t>低下</a:t>
            </a:r>
            <a:r>
              <a:rPr lang="en-US" altLang="ja-JP" b="1" dirty="0">
                <a:solidFill>
                  <a:schemeClr val="accent2"/>
                </a:solidFill>
              </a:rPr>
              <a:t>…</a:t>
            </a:r>
            <a:r>
              <a:rPr lang="ja-JP" altLang="en-US" b="1" dirty="0">
                <a:solidFill>
                  <a:schemeClr val="accent2"/>
                </a:solidFill>
              </a:rPr>
              <a:t>見えない課題を植物で改善</a:t>
            </a:r>
            <a:endParaRPr kumimoji="1" lang="ja-JP" altLang="en-US" b="1" dirty="0">
              <a:solidFill>
                <a:schemeClr val="accent2"/>
              </a:solidFill>
            </a:endParaRPr>
          </a:p>
        </p:txBody>
      </p:sp>
      <p:sp>
        <p:nvSpPr>
          <p:cNvPr id="19" name="タイトル 5">
            <a:extLst>
              <a:ext uri="{FF2B5EF4-FFF2-40B4-BE49-F238E27FC236}">
                <a16:creationId xmlns:a16="http://schemas.microsoft.com/office/drawing/2014/main" id="{C9046CA0-A679-1956-4F9D-DC0B069FD5D9}"/>
              </a:ext>
            </a:extLst>
          </p:cNvPr>
          <p:cNvSpPr txBox="1">
            <a:spLocks/>
          </p:cNvSpPr>
          <p:nvPr/>
        </p:nvSpPr>
        <p:spPr>
          <a:xfrm>
            <a:off x="323942" y="195600"/>
            <a:ext cx="11444657" cy="34064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rgbClr val="00B050"/>
                </a:solidFill>
                <a:latin typeface="+mn-ea"/>
                <a:ea typeface="+mn-ea"/>
              </a:rPr>
              <a:t>3</a:t>
            </a:r>
            <a:r>
              <a:rPr lang="ja-JP" altLang="en-US" sz="1400" b="1" dirty="0">
                <a:solidFill>
                  <a:srgbClr val="00B050"/>
                </a:solidFill>
                <a:latin typeface="+mn-ea"/>
                <a:ea typeface="+mn-ea"/>
              </a:rPr>
              <a:t>：解決する課題</a:t>
            </a:r>
          </a:p>
        </p:txBody>
      </p:sp>
      <p:sp>
        <p:nvSpPr>
          <p:cNvPr id="20" name="コンテンツ プレースホルダー 6">
            <a:extLst>
              <a:ext uri="{FF2B5EF4-FFF2-40B4-BE49-F238E27FC236}">
                <a16:creationId xmlns:a16="http://schemas.microsoft.com/office/drawing/2014/main" id="{D4FC1804-3007-3711-60D8-566329A903E3}"/>
              </a:ext>
            </a:extLst>
          </p:cNvPr>
          <p:cNvSpPr txBox="1">
            <a:spLocks/>
          </p:cNvSpPr>
          <p:nvPr/>
        </p:nvSpPr>
        <p:spPr>
          <a:xfrm>
            <a:off x="428937" y="1179754"/>
            <a:ext cx="11339662" cy="829816"/>
          </a:xfrm>
          <a:prstGeom prst="rect">
            <a:avLst/>
          </a:prstGeom>
        </p:spPr>
        <p:txBody>
          <a:bodyPr anchor="ctr">
            <a:noAutofit/>
          </a:bodyPr>
          <a:lstStyle>
            <a:defPPr>
              <a:defRPr lang="ja-JP"/>
            </a:defPPr>
            <a:lvl1pPr indent="0">
              <a:lnSpc>
                <a:spcPct val="90000"/>
              </a:lnSpc>
              <a:spcBef>
                <a:spcPts val="1000"/>
              </a:spcBef>
              <a:buFont typeface="Arial" panose="020B0604020202020204" pitchFamily="34" charset="0"/>
              <a:buNone/>
              <a:defRPr sz="2000" b="1" spc="300">
                <a:solidFill>
                  <a:schemeClr val="tx1">
                    <a:lumMod val="75000"/>
                    <a:lumOff val="25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dirty="0"/>
              <a:t>ユニフォレストは、企業が気軽に植物を取り入れられる環境を整備することで従業員</a:t>
            </a:r>
          </a:p>
          <a:p>
            <a:r>
              <a:rPr lang="ja-JP" altLang="en-US" dirty="0"/>
              <a:t>満足の向上、企業</a:t>
            </a:r>
            <a:r>
              <a:rPr lang="ja-JP" altLang="en-US"/>
              <a:t>ブランディング、</a:t>
            </a:r>
            <a:r>
              <a:rPr lang="en-US" altLang="ja-JP" dirty="0"/>
              <a:t>ESG</a:t>
            </a:r>
            <a:r>
              <a:rPr lang="ja-JP" altLang="en-US" dirty="0"/>
              <a:t>経営支援といった本質的価値を提供します。</a:t>
            </a:r>
          </a:p>
        </p:txBody>
      </p:sp>
      <p:sp>
        <p:nvSpPr>
          <p:cNvPr id="21" name="日付プレースホルダー 2">
            <a:extLst>
              <a:ext uri="{FF2B5EF4-FFF2-40B4-BE49-F238E27FC236}">
                <a16:creationId xmlns:a16="http://schemas.microsoft.com/office/drawing/2014/main" id="{042E28E9-AA97-53C0-1BDB-5ABC5E3776AB}"/>
              </a:ext>
            </a:extLst>
          </p:cNvPr>
          <p:cNvSpPr>
            <a:spLocks noGrp="1"/>
          </p:cNvSpPr>
          <p:nvPr>
            <p:ph type="dt" sz="half" idx="10"/>
          </p:nvPr>
        </p:nvSpPr>
        <p:spPr>
          <a:xfrm>
            <a:off x="132144" y="6519944"/>
            <a:ext cx="2743200" cy="247831"/>
          </a:xfrm>
        </p:spPr>
        <p:txBody>
          <a:bodyPr/>
          <a:lstStyle/>
          <a:p>
            <a:r>
              <a:rPr lang="en-US" altLang="ja-JP" sz="1050" dirty="0">
                <a:solidFill>
                  <a:schemeClr val="tx1">
                    <a:lumMod val="75000"/>
                    <a:lumOff val="25000"/>
                  </a:schemeClr>
                </a:solidFill>
              </a:rPr>
              <a:t>© 2025 </a:t>
            </a:r>
            <a:r>
              <a:rPr lang="en-US" altLang="ja-JP" sz="1050" dirty="0" err="1">
                <a:solidFill>
                  <a:schemeClr val="tx1">
                    <a:lumMod val="75000"/>
                    <a:lumOff val="25000"/>
                  </a:schemeClr>
                </a:solidFill>
              </a:rPr>
              <a:t>Uniforest</a:t>
            </a:r>
            <a:r>
              <a:rPr lang="en-US" altLang="ja-JP" sz="1050" dirty="0">
                <a:solidFill>
                  <a:schemeClr val="tx1">
                    <a:lumMod val="75000"/>
                    <a:lumOff val="25000"/>
                  </a:schemeClr>
                </a:solidFill>
              </a:rPr>
              <a:t> Inc.</a:t>
            </a:r>
            <a:endParaRPr lang="ja-JP" altLang="en-US" sz="1050" dirty="0">
              <a:solidFill>
                <a:schemeClr val="tx1">
                  <a:lumMod val="75000"/>
                  <a:lumOff val="25000"/>
                </a:schemeClr>
              </a:solidFill>
            </a:endParaRPr>
          </a:p>
        </p:txBody>
      </p:sp>
    </p:spTree>
    <p:extLst>
      <p:ext uri="{BB962C8B-B14F-4D97-AF65-F5344CB8AC3E}">
        <p14:creationId xmlns:p14="http://schemas.microsoft.com/office/powerpoint/2010/main" val="1057186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5">
            <a:extLst>
              <a:ext uri="{FF2B5EF4-FFF2-40B4-BE49-F238E27FC236}">
                <a16:creationId xmlns:a16="http://schemas.microsoft.com/office/drawing/2014/main" id="{73807AD8-F347-7E03-B7C5-703B411A8E5A}"/>
              </a:ext>
            </a:extLst>
          </p:cNvPr>
          <p:cNvSpPr txBox="1">
            <a:spLocks/>
          </p:cNvSpPr>
          <p:nvPr/>
        </p:nvSpPr>
        <p:spPr>
          <a:xfrm>
            <a:off x="323942" y="195600"/>
            <a:ext cx="11444657" cy="34064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rgbClr val="00B050"/>
                </a:solidFill>
                <a:latin typeface="+mn-ea"/>
                <a:ea typeface="+mn-ea"/>
              </a:rPr>
              <a:t>4</a:t>
            </a:r>
            <a:r>
              <a:rPr lang="ja-JP" altLang="en-US" sz="1400" b="1" dirty="0">
                <a:solidFill>
                  <a:srgbClr val="00B050"/>
                </a:solidFill>
                <a:latin typeface="+mn-ea"/>
                <a:ea typeface="+mn-ea"/>
              </a:rPr>
              <a:t>：サービスの特徴</a:t>
            </a:r>
          </a:p>
        </p:txBody>
      </p:sp>
      <p:sp>
        <p:nvSpPr>
          <p:cNvPr id="2" name="角丸四角形 25">
            <a:extLst>
              <a:ext uri="{FF2B5EF4-FFF2-40B4-BE49-F238E27FC236}">
                <a16:creationId xmlns:a16="http://schemas.microsoft.com/office/drawing/2014/main" id="{ABB1E2DD-3982-641F-D0EC-82EDAB87C127}"/>
              </a:ext>
            </a:extLst>
          </p:cNvPr>
          <p:cNvSpPr/>
          <p:nvPr/>
        </p:nvSpPr>
        <p:spPr>
          <a:xfrm>
            <a:off x="8252639" y="5299695"/>
            <a:ext cx="3536420" cy="111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spcBef>
                <a:spcPts val="300"/>
              </a:spcBef>
            </a:pPr>
            <a:r>
              <a:rPr lang="ja-JP" altLang="en-US" b="1" dirty="0">
                <a:solidFill>
                  <a:srgbClr val="211615"/>
                </a:solidFill>
                <a:latin typeface="Yu Gothic" panose="020B0400000000000000" pitchFamily="34" charset="-128"/>
                <a:ea typeface="Yu Gothic" panose="020B0400000000000000" pitchFamily="34" charset="-128"/>
              </a:rPr>
              <a:t>サステナビリティへの</a:t>
            </a:r>
            <a:endParaRPr lang="en-US" altLang="ja-JP" b="1" dirty="0">
              <a:solidFill>
                <a:srgbClr val="211615"/>
              </a:solidFill>
              <a:latin typeface="Yu Gothic" panose="020B0400000000000000" pitchFamily="34" charset="-128"/>
              <a:ea typeface="Yu Gothic" panose="020B0400000000000000" pitchFamily="34" charset="-128"/>
            </a:endParaRPr>
          </a:p>
          <a:p>
            <a:pPr algn="ctr">
              <a:spcBef>
                <a:spcPts val="300"/>
              </a:spcBef>
            </a:pPr>
            <a:r>
              <a:rPr lang="ja-JP" altLang="en-US" b="1" dirty="0">
                <a:solidFill>
                  <a:srgbClr val="211615"/>
                </a:solidFill>
                <a:latin typeface="Yu Gothic" panose="020B0400000000000000" pitchFamily="34" charset="-128"/>
                <a:ea typeface="Yu Gothic" panose="020B0400000000000000" pitchFamily="34" charset="-128"/>
              </a:rPr>
              <a:t>取り組みを社内外にアピール</a:t>
            </a:r>
            <a:endParaRPr lang="en-US" altLang="ja-JP" b="1" dirty="0">
              <a:solidFill>
                <a:srgbClr val="211615"/>
              </a:solidFill>
              <a:latin typeface="Yu Gothic" panose="020B0400000000000000" pitchFamily="34" charset="-128"/>
              <a:ea typeface="Yu Gothic" panose="020B0400000000000000" pitchFamily="34" charset="-128"/>
            </a:endParaRPr>
          </a:p>
          <a:p>
            <a:pPr algn="ctr">
              <a:spcBef>
                <a:spcPts val="300"/>
              </a:spcBef>
            </a:pPr>
            <a:r>
              <a:rPr lang="ja-JP" altLang="en-US" b="1" dirty="0">
                <a:solidFill>
                  <a:srgbClr val="211615"/>
                </a:solidFill>
                <a:latin typeface="Yu Gothic" panose="020B0400000000000000" pitchFamily="34" charset="-128"/>
                <a:ea typeface="Yu Gothic" panose="020B0400000000000000" pitchFamily="34" charset="-128"/>
              </a:rPr>
              <a:t>する資料としても活用可能</a:t>
            </a:r>
            <a:endParaRPr lang="en-US" altLang="ja-JP" b="1" dirty="0">
              <a:solidFill>
                <a:srgbClr val="211615"/>
              </a:solidFill>
              <a:latin typeface="Yu Gothic" panose="020B0400000000000000" pitchFamily="34" charset="-128"/>
              <a:ea typeface="Yu Gothic" panose="020B0400000000000000" pitchFamily="34" charset="-128"/>
            </a:endParaRPr>
          </a:p>
        </p:txBody>
      </p:sp>
      <p:sp>
        <p:nvSpPr>
          <p:cNvPr id="3" name="フリーフォーム 26">
            <a:extLst>
              <a:ext uri="{FF2B5EF4-FFF2-40B4-BE49-F238E27FC236}">
                <a16:creationId xmlns:a16="http://schemas.microsoft.com/office/drawing/2014/main" id="{C22C8FEE-4E4B-C2F3-CF39-485154D179F5}"/>
              </a:ext>
            </a:extLst>
          </p:cNvPr>
          <p:cNvSpPr/>
          <p:nvPr/>
        </p:nvSpPr>
        <p:spPr>
          <a:xfrm>
            <a:off x="8247601" y="5132911"/>
            <a:ext cx="3536419" cy="1282440"/>
          </a:xfrm>
          <a:custGeom>
            <a:avLst/>
            <a:gdLst>
              <a:gd name="connsiteX0" fmla="*/ 1771392 w 3542785"/>
              <a:gd name="connsiteY0" fmla="*/ 0 h 1196425"/>
              <a:gd name="connsiteX1" fmla="*/ 1848209 w 3542785"/>
              <a:gd name="connsiteY1" fmla="*/ 141198 h 1196425"/>
              <a:gd name="connsiteX2" fmla="*/ 3474565 w 3542785"/>
              <a:gd name="connsiteY2" fmla="*/ 141198 h 1196425"/>
              <a:gd name="connsiteX3" fmla="*/ 3542785 w 3542785"/>
              <a:gd name="connsiteY3" fmla="*/ 209418 h 1196425"/>
              <a:gd name="connsiteX4" fmla="*/ 3542785 w 3542785"/>
              <a:gd name="connsiteY4" fmla="*/ 1128205 h 1196425"/>
              <a:gd name="connsiteX5" fmla="*/ 3474565 w 3542785"/>
              <a:gd name="connsiteY5" fmla="*/ 1196425 h 1196425"/>
              <a:gd name="connsiteX6" fmla="*/ 68220 w 3542785"/>
              <a:gd name="connsiteY6" fmla="*/ 1196425 h 1196425"/>
              <a:gd name="connsiteX7" fmla="*/ 0 w 3542785"/>
              <a:gd name="connsiteY7" fmla="*/ 1128205 h 1196425"/>
              <a:gd name="connsiteX8" fmla="*/ 0 w 3542785"/>
              <a:gd name="connsiteY8" fmla="*/ 209418 h 1196425"/>
              <a:gd name="connsiteX9" fmla="*/ 68220 w 3542785"/>
              <a:gd name="connsiteY9" fmla="*/ 141198 h 1196425"/>
              <a:gd name="connsiteX10" fmla="*/ 1694575 w 3542785"/>
              <a:gd name="connsiteY10" fmla="*/ 141198 h 119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2785" h="1196425">
                <a:moveTo>
                  <a:pt x="1771392" y="0"/>
                </a:moveTo>
                <a:lnTo>
                  <a:pt x="1848209" y="141198"/>
                </a:lnTo>
                <a:lnTo>
                  <a:pt x="3474565" y="141198"/>
                </a:lnTo>
                <a:cubicBezTo>
                  <a:pt x="3512242" y="141198"/>
                  <a:pt x="3542785" y="171741"/>
                  <a:pt x="3542785" y="209418"/>
                </a:cubicBezTo>
                <a:lnTo>
                  <a:pt x="3542785" y="1128205"/>
                </a:lnTo>
                <a:cubicBezTo>
                  <a:pt x="3542785" y="1165882"/>
                  <a:pt x="3512242" y="1196425"/>
                  <a:pt x="3474565" y="1196425"/>
                </a:cubicBezTo>
                <a:lnTo>
                  <a:pt x="68220" y="1196425"/>
                </a:lnTo>
                <a:cubicBezTo>
                  <a:pt x="30543" y="1196425"/>
                  <a:pt x="0" y="1165882"/>
                  <a:pt x="0" y="1128205"/>
                </a:cubicBezTo>
                <a:lnTo>
                  <a:pt x="0" y="209418"/>
                </a:lnTo>
                <a:cubicBezTo>
                  <a:pt x="0" y="171741"/>
                  <a:pt x="30543" y="141198"/>
                  <a:pt x="68220" y="141198"/>
                </a:cubicBezTo>
                <a:lnTo>
                  <a:pt x="1694575" y="141198"/>
                </a:lnTo>
                <a:close/>
              </a:path>
            </a:pathLst>
          </a:custGeom>
          <a:noFill/>
          <a:ln w="19050">
            <a:solidFill>
              <a:srgbClr val="2116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b="1">
              <a:solidFill>
                <a:srgbClr val="211615"/>
              </a:solidFill>
              <a:latin typeface="Yu Gothic" panose="020B0400000000000000" pitchFamily="34" charset="-128"/>
              <a:ea typeface="Yu Gothic" panose="020B0400000000000000" pitchFamily="34" charset="-128"/>
            </a:endParaRPr>
          </a:p>
        </p:txBody>
      </p:sp>
      <p:sp>
        <p:nvSpPr>
          <p:cNvPr id="4" name="角丸四角形 23">
            <a:extLst>
              <a:ext uri="{FF2B5EF4-FFF2-40B4-BE49-F238E27FC236}">
                <a16:creationId xmlns:a16="http://schemas.microsoft.com/office/drawing/2014/main" id="{363D20A9-06D1-C3E7-DC00-FA303C8C0F00}"/>
              </a:ext>
            </a:extLst>
          </p:cNvPr>
          <p:cNvSpPr/>
          <p:nvPr/>
        </p:nvSpPr>
        <p:spPr>
          <a:xfrm>
            <a:off x="8252640" y="4147815"/>
            <a:ext cx="3536421" cy="835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00B050"/>
                </a:solidFill>
                <a:latin typeface="Yu Gothic" panose="020B0400000000000000" pitchFamily="34" charset="-128"/>
                <a:ea typeface="Yu Gothic" panose="020B0400000000000000" pitchFamily="34" charset="-128"/>
              </a:rPr>
              <a:t>データ連携と</a:t>
            </a:r>
            <a:endParaRPr lang="en-US" altLang="ja-JP" sz="2400" b="1" dirty="0">
              <a:solidFill>
                <a:srgbClr val="00B050"/>
              </a:solidFill>
              <a:latin typeface="Yu Gothic" panose="020B0400000000000000" pitchFamily="34" charset="-128"/>
              <a:ea typeface="Yu Gothic" panose="020B0400000000000000" pitchFamily="34" charset="-128"/>
            </a:endParaRPr>
          </a:p>
          <a:p>
            <a:pPr algn="ctr"/>
            <a:r>
              <a:rPr lang="ja-JP" altLang="en-US" sz="2400" b="1" dirty="0">
                <a:solidFill>
                  <a:srgbClr val="00B050"/>
                </a:solidFill>
                <a:latin typeface="Yu Gothic" panose="020B0400000000000000" pitchFamily="34" charset="-128"/>
                <a:ea typeface="Yu Gothic" panose="020B0400000000000000" pitchFamily="34" charset="-128"/>
              </a:rPr>
              <a:t>可視化</a:t>
            </a:r>
            <a:endParaRPr kumimoji="1" lang="ja-JP" altLang="en-US" sz="3600" b="1" dirty="0">
              <a:solidFill>
                <a:srgbClr val="00B050"/>
              </a:solidFill>
              <a:latin typeface="Yu Gothic" panose="020B0400000000000000" pitchFamily="34" charset="-128"/>
              <a:ea typeface="Yu Gothic" panose="020B0400000000000000" pitchFamily="34" charset="-128"/>
            </a:endParaRPr>
          </a:p>
        </p:txBody>
      </p:sp>
      <p:sp>
        <p:nvSpPr>
          <p:cNvPr id="5" name="角丸四角形 19">
            <a:extLst>
              <a:ext uri="{FF2B5EF4-FFF2-40B4-BE49-F238E27FC236}">
                <a16:creationId xmlns:a16="http://schemas.microsoft.com/office/drawing/2014/main" id="{EEE9BB29-FD84-9619-3800-6D384088D412}"/>
              </a:ext>
            </a:extLst>
          </p:cNvPr>
          <p:cNvSpPr/>
          <p:nvPr/>
        </p:nvSpPr>
        <p:spPr>
          <a:xfrm>
            <a:off x="428438" y="5299695"/>
            <a:ext cx="3536420" cy="111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spcBef>
                <a:spcPts val="300"/>
              </a:spcBef>
            </a:pPr>
            <a:r>
              <a:rPr lang="ja-JP" altLang="en-US" b="1" dirty="0">
                <a:solidFill>
                  <a:srgbClr val="211615"/>
                </a:solidFill>
                <a:latin typeface="Yu Gothic" panose="020B0400000000000000" pitchFamily="34" charset="-128"/>
                <a:ea typeface="Yu Gothic" panose="020B0400000000000000" pitchFamily="34" charset="-128"/>
              </a:rPr>
              <a:t>導入企業側に一切の負担を</a:t>
            </a:r>
            <a:endParaRPr lang="en-US" altLang="ja-JP" b="1" dirty="0">
              <a:solidFill>
                <a:srgbClr val="211615"/>
              </a:solidFill>
              <a:latin typeface="Yu Gothic" panose="020B0400000000000000" pitchFamily="34" charset="-128"/>
              <a:ea typeface="Yu Gothic" panose="020B0400000000000000" pitchFamily="34" charset="-128"/>
            </a:endParaRPr>
          </a:p>
          <a:p>
            <a:pPr algn="ctr">
              <a:spcBef>
                <a:spcPts val="300"/>
              </a:spcBef>
            </a:pPr>
            <a:r>
              <a:rPr lang="ja-JP" altLang="en-US" b="1" dirty="0">
                <a:solidFill>
                  <a:srgbClr val="211615"/>
                </a:solidFill>
                <a:latin typeface="Yu Gothic" panose="020B0400000000000000" pitchFamily="34" charset="-128"/>
                <a:ea typeface="Yu Gothic" panose="020B0400000000000000" pitchFamily="34" charset="-128"/>
              </a:rPr>
              <a:t>かけず、常に美しく保たれた</a:t>
            </a:r>
            <a:endParaRPr lang="en-US" altLang="ja-JP" b="1" dirty="0">
              <a:solidFill>
                <a:srgbClr val="211615"/>
              </a:solidFill>
              <a:latin typeface="Yu Gothic" panose="020B0400000000000000" pitchFamily="34" charset="-128"/>
              <a:ea typeface="Yu Gothic" panose="020B0400000000000000" pitchFamily="34" charset="-128"/>
            </a:endParaRPr>
          </a:p>
          <a:p>
            <a:pPr algn="ctr">
              <a:spcBef>
                <a:spcPts val="300"/>
              </a:spcBef>
            </a:pPr>
            <a:r>
              <a:rPr lang="ja-JP" altLang="en-US" b="1" dirty="0">
                <a:solidFill>
                  <a:srgbClr val="211615"/>
                </a:solidFill>
                <a:latin typeface="Yu Gothic" panose="020B0400000000000000" pitchFamily="34" charset="-128"/>
                <a:ea typeface="Yu Gothic" panose="020B0400000000000000" pitchFamily="34" charset="-128"/>
              </a:rPr>
              <a:t>グリーン環境を実現</a:t>
            </a:r>
          </a:p>
        </p:txBody>
      </p:sp>
      <p:sp>
        <p:nvSpPr>
          <p:cNvPr id="6" name="フリーフォーム 20">
            <a:extLst>
              <a:ext uri="{FF2B5EF4-FFF2-40B4-BE49-F238E27FC236}">
                <a16:creationId xmlns:a16="http://schemas.microsoft.com/office/drawing/2014/main" id="{A7359EF1-29BA-493F-1B4E-50EB4E5A4685}"/>
              </a:ext>
            </a:extLst>
          </p:cNvPr>
          <p:cNvSpPr/>
          <p:nvPr/>
        </p:nvSpPr>
        <p:spPr>
          <a:xfrm>
            <a:off x="423401" y="5132911"/>
            <a:ext cx="3536419" cy="1282440"/>
          </a:xfrm>
          <a:custGeom>
            <a:avLst/>
            <a:gdLst>
              <a:gd name="connsiteX0" fmla="*/ 1771392 w 3542785"/>
              <a:gd name="connsiteY0" fmla="*/ 0 h 1196425"/>
              <a:gd name="connsiteX1" fmla="*/ 1848209 w 3542785"/>
              <a:gd name="connsiteY1" fmla="*/ 141198 h 1196425"/>
              <a:gd name="connsiteX2" fmla="*/ 3474565 w 3542785"/>
              <a:gd name="connsiteY2" fmla="*/ 141198 h 1196425"/>
              <a:gd name="connsiteX3" fmla="*/ 3542785 w 3542785"/>
              <a:gd name="connsiteY3" fmla="*/ 209418 h 1196425"/>
              <a:gd name="connsiteX4" fmla="*/ 3542785 w 3542785"/>
              <a:gd name="connsiteY4" fmla="*/ 1128205 h 1196425"/>
              <a:gd name="connsiteX5" fmla="*/ 3474565 w 3542785"/>
              <a:gd name="connsiteY5" fmla="*/ 1196425 h 1196425"/>
              <a:gd name="connsiteX6" fmla="*/ 68220 w 3542785"/>
              <a:gd name="connsiteY6" fmla="*/ 1196425 h 1196425"/>
              <a:gd name="connsiteX7" fmla="*/ 0 w 3542785"/>
              <a:gd name="connsiteY7" fmla="*/ 1128205 h 1196425"/>
              <a:gd name="connsiteX8" fmla="*/ 0 w 3542785"/>
              <a:gd name="connsiteY8" fmla="*/ 209418 h 1196425"/>
              <a:gd name="connsiteX9" fmla="*/ 68220 w 3542785"/>
              <a:gd name="connsiteY9" fmla="*/ 141198 h 1196425"/>
              <a:gd name="connsiteX10" fmla="*/ 1694575 w 3542785"/>
              <a:gd name="connsiteY10" fmla="*/ 141198 h 119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2785" h="1196425">
                <a:moveTo>
                  <a:pt x="1771392" y="0"/>
                </a:moveTo>
                <a:lnTo>
                  <a:pt x="1848209" y="141198"/>
                </a:lnTo>
                <a:lnTo>
                  <a:pt x="3474565" y="141198"/>
                </a:lnTo>
                <a:cubicBezTo>
                  <a:pt x="3512242" y="141198"/>
                  <a:pt x="3542785" y="171741"/>
                  <a:pt x="3542785" y="209418"/>
                </a:cubicBezTo>
                <a:lnTo>
                  <a:pt x="3542785" y="1128205"/>
                </a:lnTo>
                <a:cubicBezTo>
                  <a:pt x="3542785" y="1165882"/>
                  <a:pt x="3512242" y="1196425"/>
                  <a:pt x="3474565" y="1196425"/>
                </a:cubicBezTo>
                <a:lnTo>
                  <a:pt x="68220" y="1196425"/>
                </a:lnTo>
                <a:cubicBezTo>
                  <a:pt x="30543" y="1196425"/>
                  <a:pt x="0" y="1165882"/>
                  <a:pt x="0" y="1128205"/>
                </a:cubicBezTo>
                <a:lnTo>
                  <a:pt x="0" y="209418"/>
                </a:lnTo>
                <a:cubicBezTo>
                  <a:pt x="0" y="171741"/>
                  <a:pt x="30543" y="141198"/>
                  <a:pt x="68220" y="141198"/>
                </a:cubicBezTo>
                <a:lnTo>
                  <a:pt x="1694575" y="141198"/>
                </a:lnTo>
                <a:close/>
              </a:path>
            </a:pathLst>
          </a:custGeom>
          <a:noFill/>
          <a:ln w="19050">
            <a:solidFill>
              <a:srgbClr val="2116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b="1">
              <a:solidFill>
                <a:srgbClr val="211615"/>
              </a:solidFill>
              <a:latin typeface="Yu Gothic" panose="020B0400000000000000" pitchFamily="34" charset="-128"/>
              <a:ea typeface="Yu Gothic" panose="020B0400000000000000" pitchFamily="34" charset="-128"/>
            </a:endParaRPr>
          </a:p>
        </p:txBody>
      </p:sp>
      <p:sp>
        <p:nvSpPr>
          <p:cNvPr id="7" name="角丸四角形 17">
            <a:extLst>
              <a:ext uri="{FF2B5EF4-FFF2-40B4-BE49-F238E27FC236}">
                <a16:creationId xmlns:a16="http://schemas.microsoft.com/office/drawing/2014/main" id="{FF27E496-139C-F306-3924-A831AAA71F50}"/>
              </a:ext>
            </a:extLst>
          </p:cNvPr>
          <p:cNvSpPr/>
          <p:nvPr/>
        </p:nvSpPr>
        <p:spPr>
          <a:xfrm>
            <a:off x="428439" y="4153046"/>
            <a:ext cx="3536421" cy="835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00B050"/>
                </a:solidFill>
                <a:latin typeface="Yu Gothic" panose="020B0400000000000000" pitchFamily="34" charset="-128"/>
                <a:ea typeface="Yu Gothic" panose="020B0400000000000000" pitchFamily="34" charset="-128"/>
              </a:rPr>
              <a:t>メンテナンス付き</a:t>
            </a:r>
            <a:endParaRPr kumimoji="1" lang="en-US" altLang="ja-JP" sz="2400" b="1" dirty="0">
              <a:solidFill>
                <a:srgbClr val="00B050"/>
              </a:solidFill>
              <a:latin typeface="Yu Gothic" panose="020B0400000000000000" pitchFamily="34" charset="-128"/>
              <a:ea typeface="Yu Gothic" panose="020B0400000000000000" pitchFamily="34" charset="-128"/>
            </a:endParaRPr>
          </a:p>
          <a:p>
            <a:pPr algn="ctr"/>
            <a:r>
              <a:rPr kumimoji="1" lang="ja-JP" altLang="en-US" sz="2400" b="1" dirty="0">
                <a:solidFill>
                  <a:srgbClr val="00B050"/>
                </a:solidFill>
                <a:latin typeface="Yu Gothic" panose="020B0400000000000000" pitchFamily="34" charset="-128"/>
                <a:ea typeface="Yu Gothic" panose="020B0400000000000000" pitchFamily="34" charset="-128"/>
              </a:rPr>
              <a:t>フルサポート</a:t>
            </a:r>
            <a:endParaRPr kumimoji="1" lang="ja-JP" altLang="en-US" sz="2800" b="1" dirty="0">
              <a:solidFill>
                <a:srgbClr val="00B050"/>
              </a:solidFill>
              <a:latin typeface="Yu Gothic" panose="020B0400000000000000" pitchFamily="34" charset="-128"/>
              <a:ea typeface="Yu Gothic" panose="020B0400000000000000" pitchFamily="34" charset="-128"/>
            </a:endParaRPr>
          </a:p>
        </p:txBody>
      </p:sp>
      <p:sp>
        <p:nvSpPr>
          <p:cNvPr id="8" name="角丸四角形 13">
            <a:extLst>
              <a:ext uri="{FF2B5EF4-FFF2-40B4-BE49-F238E27FC236}">
                <a16:creationId xmlns:a16="http://schemas.microsoft.com/office/drawing/2014/main" id="{3F24F138-CA1E-4F16-87B7-9150C1A4311E}"/>
              </a:ext>
            </a:extLst>
          </p:cNvPr>
          <p:cNvSpPr/>
          <p:nvPr/>
        </p:nvSpPr>
        <p:spPr>
          <a:xfrm>
            <a:off x="4340538" y="5299351"/>
            <a:ext cx="3536420" cy="111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spcBef>
                <a:spcPts val="300"/>
              </a:spcBef>
            </a:pPr>
            <a:r>
              <a:rPr lang="ja-JP" altLang="en-US" b="1" dirty="0">
                <a:solidFill>
                  <a:srgbClr val="211615"/>
                </a:solidFill>
                <a:latin typeface="Yu Gothic" panose="020B0400000000000000" pitchFamily="34" charset="-128"/>
                <a:ea typeface="Yu Gothic" panose="020B0400000000000000" pitchFamily="34" charset="-128"/>
              </a:rPr>
              <a:t>インテリアデザイナー監修で</a:t>
            </a:r>
            <a:endParaRPr lang="en-US" altLang="ja-JP" b="1" dirty="0">
              <a:solidFill>
                <a:srgbClr val="211615"/>
              </a:solidFill>
              <a:latin typeface="Yu Gothic" panose="020B0400000000000000" pitchFamily="34" charset="-128"/>
              <a:ea typeface="Yu Gothic" panose="020B0400000000000000" pitchFamily="34" charset="-128"/>
            </a:endParaRPr>
          </a:p>
          <a:p>
            <a:pPr algn="ctr">
              <a:spcBef>
                <a:spcPts val="300"/>
              </a:spcBef>
            </a:pPr>
            <a:r>
              <a:rPr lang="ja-JP" altLang="en-US" b="1" dirty="0">
                <a:solidFill>
                  <a:srgbClr val="211615"/>
                </a:solidFill>
                <a:latin typeface="Yu Gothic" panose="020B0400000000000000" pitchFamily="34" charset="-128"/>
                <a:ea typeface="Yu Gothic" panose="020B0400000000000000" pitchFamily="34" charset="-128"/>
              </a:rPr>
              <a:t>企業のブランドイメージや</a:t>
            </a:r>
            <a:endParaRPr lang="en-US" altLang="ja-JP" b="1" dirty="0">
              <a:solidFill>
                <a:srgbClr val="211615"/>
              </a:solidFill>
              <a:latin typeface="Yu Gothic" panose="020B0400000000000000" pitchFamily="34" charset="-128"/>
              <a:ea typeface="Yu Gothic" panose="020B0400000000000000" pitchFamily="34" charset="-128"/>
            </a:endParaRPr>
          </a:p>
          <a:p>
            <a:pPr algn="ctr">
              <a:spcBef>
                <a:spcPts val="300"/>
              </a:spcBef>
            </a:pPr>
            <a:r>
              <a:rPr lang="ja-JP" altLang="en-US" b="1" dirty="0">
                <a:solidFill>
                  <a:srgbClr val="211615"/>
                </a:solidFill>
                <a:latin typeface="Yu Gothic" panose="020B0400000000000000" pitchFamily="34" charset="-128"/>
                <a:ea typeface="Yu Gothic" panose="020B0400000000000000" pitchFamily="34" charset="-128"/>
              </a:rPr>
              <a:t>社風に合わせた演出も可能</a:t>
            </a:r>
            <a:endParaRPr lang="en-US" altLang="ja-JP" b="1" dirty="0">
              <a:solidFill>
                <a:srgbClr val="211615"/>
              </a:solidFill>
              <a:latin typeface="Yu Gothic" panose="020B0400000000000000" pitchFamily="34" charset="-128"/>
              <a:ea typeface="Yu Gothic" panose="020B0400000000000000" pitchFamily="34" charset="-128"/>
            </a:endParaRPr>
          </a:p>
        </p:txBody>
      </p:sp>
      <p:sp>
        <p:nvSpPr>
          <p:cNvPr id="9" name="フリーフォーム 14">
            <a:extLst>
              <a:ext uri="{FF2B5EF4-FFF2-40B4-BE49-F238E27FC236}">
                <a16:creationId xmlns:a16="http://schemas.microsoft.com/office/drawing/2014/main" id="{BBBB3700-7FFA-AF46-D2F4-1984BF083964}"/>
              </a:ext>
            </a:extLst>
          </p:cNvPr>
          <p:cNvSpPr/>
          <p:nvPr/>
        </p:nvSpPr>
        <p:spPr>
          <a:xfrm>
            <a:off x="4338020" y="5134235"/>
            <a:ext cx="3536419" cy="1282440"/>
          </a:xfrm>
          <a:custGeom>
            <a:avLst/>
            <a:gdLst>
              <a:gd name="connsiteX0" fmla="*/ 1771392 w 3542785"/>
              <a:gd name="connsiteY0" fmla="*/ 0 h 1196425"/>
              <a:gd name="connsiteX1" fmla="*/ 1848209 w 3542785"/>
              <a:gd name="connsiteY1" fmla="*/ 141198 h 1196425"/>
              <a:gd name="connsiteX2" fmla="*/ 3474565 w 3542785"/>
              <a:gd name="connsiteY2" fmla="*/ 141198 h 1196425"/>
              <a:gd name="connsiteX3" fmla="*/ 3542785 w 3542785"/>
              <a:gd name="connsiteY3" fmla="*/ 209418 h 1196425"/>
              <a:gd name="connsiteX4" fmla="*/ 3542785 w 3542785"/>
              <a:gd name="connsiteY4" fmla="*/ 1128205 h 1196425"/>
              <a:gd name="connsiteX5" fmla="*/ 3474565 w 3542785"/>
              <a:gd name="connsiteY5" fmla="*/ 1196425 h 1196425"/>
              <a:gd name="connsiteX6" fmla="*/ 68220 w 3542785"/>
              <a:gd name="connsiteY6" fmla="*/ 1196425 h 1196425"/>
              <a:gd name="connsiteX7" fmla="*/ 0 w 3542785"/>
              <a:gd name="connsiteY7" fmla="*/ 1128205 h 1196425"/>
              <a:gd name="connsiteX8" fmla="*/ 0 w 3542785"/>
              <a:gd name="connsiteY8" fmla="*/ 209418 h 1196425"/>
              <a:gd name="connsiteX9" fmla="*/ 68220 w 3542785"/>
              <a:gd name="connsiteY9" fmla="*/ 141198 h 1196425"/>
              <a:gd name="connsiteX10" fmla="*/ 1694575 w 3542785"/>
              <a:gd name="connsiteY10" fmla="*/ 141198 h 119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2785" h="1196425">
                <a:moveTo>
                  <a:pt x="1771392" y="0"/>
                </a:moveTo>
                <a:lnTo>
                  <a:pt x="1848209" y="141198"/>
                </a:lnTo>
                <a:lnTo>
                  <a:pt x="3474565" y="141198"/>
                </a:lnTo>
                <a:cubicBezTo>
                  <a:pt x="3512242" y="141198"/>
                  <a:pt x="3542785" y="171741"/>
                  <a:pt x="3542785" y="209418"/>
                </a:cubicBezTo>
                <a:lnTo>
                  <a:pt x="3542785" y="1128205"/>
                </a:lnTo>
                <a:cubicBezTo>
                  <a:pt x="3542785" y="1165882"/>
                  <a:pt x="3512242" y="1196425"/>
                  <a:pt x="3474565" y="1196425"/>
                </a:cubicBezTo>
                <a:lnTo>
                  <a:pt x="68220" y="1196425"/>
                </a:lnTo>
                <a:cubicBezTo>
                  <a:pt x="30543" y="1196425"/>
                  <a:pt x="0" y="1165882"/>
                  <a:pt x="0" y="1128205"/>
                </a:cubicBezTo>
                <a:lnTo>
                  <a:pt x="0" y="209418"/>
                </a:lnTo>
                <a:cubicBezTo>
                  <a:pt x="0" y="171741"/>
                  <a:pt x="30543" y="141198"/>
                  <a:pt x="68220" y="141198"/>
                </a:cubicBezTo>
                <a:lnTo>
                  <a:pt x="1694575" y="141198"/>
                </a:lnTo>
                <a:close/>
              </a:path>
            </a:pathLst>
          </a:custGeom>
          <a:noFill/>
          <a:ln w="19050">
            <a:solidFill>
              <a:srgbClr val="2116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b="1">
              <a:solidFill>
                <a:srgbClr val="211615"/>
              </a:solidFill>
              <a:latin typeface="Yu Gothic" panose="020B0400000000000000" pitchFamily="34" charset="-128"/>
              <a:ea typeface="Yu Gothic" panose="020B0400000000000000" pitchFamily="34" charset="-128"/>
            </a:endParaRPr>
          </a:p>
        </p:txBody>
      </p:sp>
      <p:sp>
        <p:nvSpPr>
          <p:cNvPr id="10" name="角丸四角形 11">
            <a:extLst>
              <a:ext uri="{FF2B5EF4-FFF2-40B4-BE49-F238E27FC236}">
                <a16:creationId xmlns:a16="http://schemas.microsoft.com/office/drawing/2014/main" id="{805D522D-AACE-9215-161D-BB773B664BCE}"/>
              </a:ext>
            </a:extLst>
          </p:cNvPr>
          <p:cNvSpPr/>
          <p:nvPr/>
        </p:nvSpPr>
        <p:spPr>
          <a:xfrm>
            <a:off x="4340539" y="4149397"/>
            <a:ext cx="3536421" cy="835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00B050"/>
                </a:solidFill>
                <a:latin typeface="Yu Gothic" panose="020B0400000000000000" pitchFamily="34" charset="-128"/>
                <a:ea typeface="Yu Gothic" panose="020B0400000000000000" pitchFamily="34" charset="-128"/>
              </a:rPr>
              <a:t>空間デザイン</a:t>
            </a:r>
            <a:endParaRPr kumimoji="1" lang="en-US" altLang="ja-JP" sz="2400" b="1" dirty="0">
              <a:solidFill>
                <a:srgbClr val="00B050"/>
              </a:solidFill>
              <a:latin typeface="Yu Gothic" panose="020B0400000000000000" pitchFamily="34" charset="-128"/>
              <a:ea typeface="Yu Gothic" panose="020B0400000000000000" pitchFamily="34" charset="-128"/>
            </a:endParaRPr>
          </a:p>
          <a:p>
            <a:pPr algn="ctr"/>
            <a:r>
              <a:rPr kumimoji="1" lang="ja-JP" altLang="en-US" sz="2400" b="1" dirty="0">
                <a:solidFill>
                  <a:srgbClr val="00B050"/>
                </a:solidFill>
                <a:latin typeface="Yu Gothic" panose="020B0400000000000000" pitchFamily="34" charset="-128"/>
                <a:ea typeface="Yu Gothic" panose="020B0400000000000000" pitchFamily="34" charset="-128"/>
              </a:rPr>
              <a:t>との融合</a:t>
            </a:r>
            <a:endParaRPr kumimoji="1" lang="ja-JP" altLang="en-US" sz="3600" b="1" dirty="0">
              <a:solidFill>
                <a:srgbClr val="00B050"/>
              </a:solidFill>
              <a:latin typeface="Yu Gothic" panose="020B0400000000000000" pitchFamily="34" charset="-128"/>
              <a:ea typeface="Yu Gothic" panose="020B0400000000000000" pitchFamily="34" charset="-128"/>
            </a:endParaRPr>
          </a:p>
        </p:txBody>
      </p:sp>
      <p:pic>
        <p:nvPicPr>
          <p:cNvPr id="11" name="図 10">
            <a:extLst>
              <a:ext uri="{FF2B5EF4-FFF2-40B4-BE49-F238E27FC236}">
                <a16:creationId xmlns:a16="http://schemas.microsoft.com/office/drawing/2014/main" id="{FF60D8CD-A133-828D-A471-2DC6F112FE2D}"/>
              </a:ext>
            </a:extLst>
          </p:cNvPr>
          <p:cNvPicPr>
            <a:picLocks noChangeAspect="1"/>
          </p:cNvPicPr>
          <p:nvPr/>
        </p:nvPicPr>
        <p:blipFill>
          <a:blip r:embed="rId2"/>
          <a:srcRect l="52905" t="11720" b="20018"/>
          <a:stretch>
            <a:fillRect/>
          </a:stretch>
        </p:blipFill>
        <p:spPr>
          <a:xfrm>
            <a:off x="1493515" y="2312988"/>
            <a:ext cx="1663654" cy="1607577"/>
          </a:xfrm>
          <a:prstGeom prst="rect">
            <a:avLst/>
          </a:prstGeom>
        </p:spPr>
      </p:pic>
      <p:pic>
        <p:nvPicPr>
          <p:cNvPr id="12" name="図 11">
            <a:extLst>
              <a:ext uri="{FF2B5EF4-FFF2-40B4-BE49-F238E27FC236}">
                <a16:creationId xmlns:a16="http://schemas.microsoft.com/office/drawing/2014/main" id="{B0D9631C-2E31-938F-6BD2-A50F236743A5}"/>
              </a:ext>
            </a:extLst>
          </p:cNvPr>
          <p:cNvPicPr>
            <a:picLocks noChangeAspect="1"/>
          </p:cNvPicPr>
          <p:nvPr/>
        </p:nvPicPr>
        <p:blipFill>
          <a:blip r:embed="rId3"/>
          <a:srcRect l="11965" t="5135" r="15876" b="11006"/>
          <a:stretch>
            <a:fillRect/>
          </a:stretch>
        </p:blipFill>
        <p:spPr>
          <a:xfrm>
            <a:off x="5199530" y="2324407"/>
            <a:ext cx="1918447" cy="1486338"/>
          </a:xfrm>
          <a:prstGeom prst="rect">
            <a:avLst/>
          </a:prstGeom>
        </p:spPr>
      </p:pic>
      <p:cxnSp>
        <p:nvCxnSpPr>
          <p:cNvPr id="13" name="直線コネクタ 12">
            <a:extLst>
              <a:ext uri="{FF2B5EF4-FFF2-40B4-BE49-F238E27FC236}">
                <a16:creationId xmlns:a16="http://schemas.microsoft.com/office/drawing/2014/main" id="{B7AFB810-4072-D486-54E1-21854E988C37}"/>
              </a:ext>
            </a:extLst>
          </p:cNvPr>
          <p:cNvCxnSpPr>
            <a:cxnSpLocks/>
          </p:cNvCxnSpPr>
          <p:nvPr/>
        </p:nvCxnSpPr>
        <p:spPr>
          <a:xfrm>
            <a:off x="326020" y="536245"/>
            <a:ext cx="11539960" cy="0"/>
          </a:xfrm>
          <a:prstGeom prst="line">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4322ECB4-1F94-2A86-B7AE-A64FDF2CD316}"/>
              </a:ext>
            </a:extLst>
          </p:cNvPr>
          <p:cNvSpPr/>
          <p:nvPr/>
        </p:nvSpPr>
        <p:spPr>
          <a:xfrm>
            <a:off x="423401" y="680262"/>
            <a:ext cx="11339662" cy="499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accent2"/>
                </a:solidFill>
              </a:rPr>
              <a:t>メンテナンス付き・デザイン性・導入しやすさが強み</a:t>
            </a:r>
            <a:endParaRPr kumimoji="1" lang="ja-JP" altLang="en-US" b="1" dirty="0">
              <a:solidFill>
                <a:schemeClr val="accent2"/>
              </a:solidFill>
            </a:endParaRPr>
          </a:p>
        </p:txBody>
      </p:sp>
      <p:pic>
        <p:nvPicPr>
          <p:cNvPr id="18" name="図 17">
            <a:extLst>
              <a:ext uri="{FF2B5EF4-FFF2-40B4-BE49-F238E27FC236}">
                <a16:creationId xmlns:a16="http://schemas.microsoft.com/office/drawing/2014/main" id="{992AD7CA-EA76-DFD2-9A53-56064ECC9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434" y="2384382"/>
            <a:ext cx="1605051" cy="1605051"/>
          </a:xfrm>
          <a:prstGeom prst="rect">
            <a:avLst/>
          </a:prstGeom>
        </p:spPr>
      </p:pic>
      <p:sp>
        <p:nvSpPr>
          <p:cNvPr id="19" name="日付プレースホルダー 2">
            <a:extLst>
              <a:ext uri="{FF2B5EF4-FFF2-40B4-BE49-F238E27FC236}">
                <a16:creationId xmlns:a16="http://schemas.microsoft.com/office/drawing/2014/main" id="{D8B36B5D-F387-B4E2-EEA9-585DF2BA6888}"/>
              </a:ext>
            </a:extLst>
          </p:cNvPr>
          <p:cNvSpPr>
            <a:spLocks noGrp="1"/>
          </p:cNvSpPr>
          <p:nvPr>
            <p:ph type="dt" sz="half" idx="10"/>
          </p:nvPr>
        </p:nvSpPr>
        <p:spPr>
          <a:xfrm>
            <a:off x="132144" y="6519944"/>
            <a:ext cx="2743200" cy="247831"/>
          </a:xfrm>
        </p:spPr>
        <p:txBody>
          <a:bodyPr/>
          <a:lstStyle/>
          <a:p>
            <a:r>
              <a:rPr lang="en-US" altLang="ja-JP" sz="1050" dirty="0">
                <a:solidFill>
                  <a:schemeClr val="tx1">
                    <a:lumMod val="75000"/>
                    <a:lumOff val="25000"/>
                  </a:schemeClr>
                </a:solidFill>
              </a:rPr>
              <a:t>© 2025 </a:t>
            </a:r>
            <a:r>
              <a:rPr lang="en-US" altLang="ja-JP" sz="1050" dirty="0" err="1">
                <a:solidFill>
                  <a:schemeClr val="tx1">
                    <a:lumMod val="75000"/>
                    <a:lumOff val="25000"/>
                  </a:schemeClr>
                </a:solidFill>
              </a:rPr>
              <a:t>Uniforest</a:t>
            </a:r>
            <a:r>
              <a:rPr lang="en-US" altLang="ja-JP" sz="1050" dirty="0">
                <a:solidFill>
                  <a:schemeClr val="tx1">
                    <a:lumMod val="75000"/>
                    <a:lumOff val="25000"/>
                  </a:schemeClr>
                </a:solidFill>
              </a:rPr>
              <a:t> Inc.</a:t>
            </a:r>
            <a:endParaRPr lang="ja-JP" altLang="en-US" sz="1050" dirty="0">
              <a:solidFill>
                <a:schemeClr val="tx1">
                  <a:lumMod val="75000"/>
                  <a:lumOff val="25000"/>
                </a:schemeClr>
              </a:solidFill>
            </a:endParaRPr>
          </a:p>
        </p:txBody>
      </p:sp>
      <p:sp>
        <p:nvSpPr>
          <p:cNvPr id="17" name="コンテンツ プレースホルダー 6">
            <a:extLst>
              <a:ext uri="{FF2B5EF4-FFF2-40B4-BE49-F238E27FC236}">
                <a16:creationId xmlns:a16="http://schemas.microsoft.com/office/drawing/2014/main" id="{BBC5DFC3-A12C-06F1-8A14-C8B5AA38CA4F}"/>
              </a:ext>
            </a:extLst>
          </p:cNvPr>
          <p:cNvSpPr txBox="1">
            <a:spLocks/>
          </p:cNvSpPr>
          <p:nvPr/>
        </p:nvSpPr>
        <p:spPr>
          <a:xfrm>
            <a:off x="428937" y="1179754"/>
            <a:ext cx="11339662" cy="829816"/>
          </a:xfrm>
          <a:prstGeom prst="rect">
            <a:avLst/>
          </a:prstGeom>
        </p:spPr>
        <p:txBody>
          <a:bodyPr anchor="ctr">
            <a:noAutofit/>
          </a:bodyPr>
          <a:lstStyle>
            <a:defPPr>
              <a:defRPr lang="ja-JP"/>
            </a:defPPr>
            <a:lvl1pPr indent="0">
              <a:lnSpc>
                <a:spcPct val="90000"/>
              </a:lnSpc>
              <a:spcBef>
                <a:spcPts val="1000"/>
              </a:spcBef>
              <a:buFont typeface="Arial" panose="020B0604020202020204" pitchFamily="34" charset="0"/>
              <a:buNone/>
              <a:defRPr sz="2000" b="1" spc="300">
                <a:solidFill>
                  <a:schemeClr val="tx1">
                    <a:lumMod val="75000"/>
                    <a:lumOff val="25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dirty="0"/>
              <a:t>ユニフォレストの法人向け観葉植物サブスクリプション</a:t>
            </a:r>
            <a:r>
              <a:rPr lang="ja-JP" altLang="en-US"/>
              <a:t>は、</a:t>
            </a:r>
            <a:endParaRPr lang="en-US" altLang="ja-JP" dirty="0"/>
          </a:p>
          <a:p>
            <a:r>
              <a:rPr lang="ja-JP" altLang="en-US" dirty="0"/>
              <a:t>単なるリースとは一線</a:t>
            </a:r>
            <a:r>
              <a:rPr lang="ja-JP" altLang="en-US"/>
              <a:t>を画す</a:t>
            </a:r>
            <a:r>
              <a:rPr lang="en-US" altLang="ja-JP" dirty="0"/>
              <a:t>3</a:t>
            </a:r>
            <a:r>
              <a:rPr lang="ja-JP" altLang="en-US" dirty="0"/>
              <a:t>つの特徴で顧客から高い評価を得ています。</a:t>
            </a:r>
          </a:p>
        </p:txBody>
      </p:sp>
    </p:spTree>
    <p:extLst>
      <p:ext uri="{BB962C8B-B14F-4D97-AF65-F5344CB8AC3E}">
        <p14:creationId xmlns:p14="http://schemas.microsoft.com/office/powerpoint/2010/main" val="2024093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D8E34276-31A2-263E-07C8-28048B9C5FC6}"/>
              </a:ext>
            </a:extLst>
          </p:cNvPr>
          <p:cNvSpPr/>
          <p:nvPr/>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3">
            <a:extLst>
              <a:ext uri="{FF2B5EF4-FFF2-40B4-BE49-F238E27FC236}">
                <a16:creationId xmlns:a16="http://schemas.microsoft.com/office/drawing/2014/main" id="{68CC503B-6978-F5A7-AA27-9AF02FC42396}"/>
              </a:ext>
            </a:extLst>
          </p:cNvPr>
          <p:cNvSpPr>
            <a:spLocks noGrp="1"/>
          </p:cNvSpPr>
          <p:nvPr>
            <p:ph type="sldNum" sz="quarter" idx="12"/>
          </p:nvPr>
        </p:nvSpPr>
        <p:spPr>
          <a:xfrm>
            <a:off x="9316656" y="6519943"/>
            <a:ext cx="2743200" cy="247831"/>
          </a:xfrm>
        </p:spPr>
        <p:txBody>
          <a:bodyPr/>
          <a:lstStyle/>
          <a:p>
            <a:fld id="{E310EA0D-2252-9045-A82C-BA460C3629D0}" type="slidenum">
              <a:rPr lang="ja-JP" altLang="en-US" smtClean="0"/>
              <a:pPr/>
              <a:t>6</a:t>
            </a:fld>
            <a:endParaRPr lang="ja-JP" altLang="en-US"/>
          </a:p>
        </p:txBody>
      </p:sp>
      <p:sp>
        <p:nvSpPr>
          <p:cNvPr id="3" name="楕円 2">
            <a:extLst>
              <a:ext uri="{FF2B5EF4-FFF2-40B4-BE49-F238E27FC236}">
                <a16:creationId xmlns:a16="http://schemas.microsoft.com/office/drawing/2014/main" id="{30FA4621-7B22-4D2F-A8A9-3FDC356CECAB}"/>
              </a:ext>
            </a:extLst>
          </p:cNvPr>
          <p:cNvSpPr/>
          <p:nvPr/>
        </p:nvSpPr>
        <p:spPr>
          <a:xfrm>
            <a:off x="6312433" y="1148167"/>
            <a:ext cx="5189818" cy="5189818"/>
          </a:xfrm>
          <a:prstGeom prst="ellipse">
            <a:avLst/>
          </a:prstGeom>
          <a:solidFill>
            <a:schemeClr val="accent6">
              <a:lumMod val="20000"/>
              <a:lumOff val="80000"/>
            </a:schemeClr>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20000"/>
              </a:lnSpc>
              <a:spcAft>
                <a:spcPts val="300"/>
              </a:spcAft>
            </a:pPr>
            <a:endParaRPr kumimoji="1" lang="ja-JP" altLang="en-US" dirty="0">
              <a:solidFill>
                <a:schemeClr val="tx1"/>
              </a:solidFill>
            </a:endParaRPr>
          </a:p>
        </p:txBody>
      </p:sp>
      <p:sp>
        <p:nvSpPr>
          <p:cNvPr id="4" name="楕円 3">
            <a:extLst>
              <a:ext uri="{FF2B5EF4-FFF2-40B4-BE49-F238E27FC236}">
                <a16:creationId xmlns:a16="http://schemas.microsoft.com/office/drawing/2014/main" id="{BD9031EB-08DE-DCFE-E456-E5BE687649DA}"/>
              </a:ext>
            </a:extLst>
          </p:cNvPr>
          <p:cNvSpPr/>
          <p:nvPr/>
        </p:nvSpPr>
        <p:spPr>
          <a:xfrm>
            <a:off x="7165340" y="2001074"/>
            <a:ext cx="3484005" cy="3484005"/>
          </a:xfrm>
          <a:prstGeom prst="ellipse">
            <a:avLst/>
          </a:prstGeom>
          <a:solidFill>
            <a:srgbClr val="00B050"/>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120000"/>
              </a:lnSpc>
              <a:spcAft>
                <a:spcPts val="300"/>
              </a:spcAft>
            </a:pPr>
            <a:r>
              <a:rPr kumimoji="1" lang="ja-JP" altLang="en-US" b="1" dirty="0">
                <a:solidFill>
                  <a:schemeClr val="bg1"/>
                </a:solidFill>
              </a:rPr>
              <a:t>着実に顧客基盤と</a:t>
            </a:r>
            <a:endParaRPr kumimoji="1" lang="en-US" altLang="ja-JP" b="1" dirty="0">
              <a:solidFill>
                <a:schemeClr val="bg1"/>
              </a:solidFill>
            </a:endParaRPr>
          </a:p>
          <a:p>
            <a:pPr algn="ctr">
              <a:lnSpc>
                <a:spcPct val="120000"/>
              </a:lnSpc>
              <a:spcAft>
                <a:spcPts val="300"/>
              </a:spcAft>
            </a:pPr>
            <a:r>
              <a:rPr kumimoji="1" lang="ja-JP" altLang="en-US" b="1" dirty="0">
                <a:solidFill>
                  <a:schemeClr val="bg1"/>
                </a:solidFill>
              </a:rPr>
              <a:t>サービス提供地域を拡大</a:t>
            </a:r>
            <a:endParaRPr kumimoji="1" lang="en-US" altLang="ja-JP" b="1" dirty="0">
              <a:solidFill>
                <a:schemeClr val="bg1"/>
              </a:solidFill>
            </a:endParaRPr>
          </a:p>
        </p:txBody>
      </p:sp>
      <p:sp>
        <p:nvSpPr>
          <p:cNvPr id="5" name="フリーフォーム: 図形 4">
            <a:extLst>
              <a:ext uri="{FF2B5EF4-FFF2-40B4-BE49-F238E27FC236}">
                <a16:creationId xmlns:a16="http://schemas.microsoft.com/office/drawing/2014/main" id="{2038A19D-6F38-06CB-9F31-93641EAB4E58}"/>
              </a:ext>
            </a:extLst>
          </p:cNvPr>
          <p:cNvSpPr/>
          <p:nvPr/>
        </p:nvSpPr>
        <p:spPr>
          <a:xfrm>
            <a:off x="7219608" y="1698069"/>
            <a:ext cx="1054616" cy="1054616"/>
          </a:xfrm>
          <a:custGeom>
            <a:avLst/>
            <a:gdLst>
              <a:gd name="connsiteX0" fmla="*/ 0 w 1469342"/>
              <a:gd name="connsiteY0" fmla="*/ 734671 h 1469342"/>
              <a:gd name="connsiteX1" fmla="*/ 734671 w 1469342"/>
              <a:gd name="connsiteY1" fmla="*/ 0 h 1469342"/>
              <a:gd name="connsiteX2" fmla="*/ 1469342 w 1469342"/>
              <a:gd name="connsiteY2" fmla="*/ 734671 h 1469342"/>
              <a:gd name="connsiteX3" fmla="*/ 734671 w 1469342"/>
              <a:gd name="connsiteY3" fmla="*/ 1469342 h 1469342"/>
              <a:gd name="connsiteX4" fmla="*/ 0 w 1469342"/>
              <a:gd name="connsiteY4" fmla="*/ 734671 h 146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342" h="1469342">
                <a:moveTo>
                  <a:pt x="0" y="734671"/>
                </a:moveTo>
                <a:cubicBezTo>
                  <a:pt x="0" y="328923"/>
                  <a:pt x="328923" y="0"/>
                  <a:pt x="734671" y="0"/>
                </a:cubicBezTo>
                <a:cubicBezTo>
                  <a:pt x="1140419" y="0"/>
                  <a:pt x="1469342" y="328923"/>
                  <a:pt x="1469342" y="734671"/>
                </a:cubicBezTo>
                <a:cubicBezTo>
                  <a:pt x="1469342" y="1140419"/>
                  <a:pt x="1140419" y="1469342"/>
                  <a:pt x="734671" y="1469342"/>
                </a:cubicBezTo>
                <a:cubicBezTo>
                  <a:pt x="328923" y="1469342"/>
                  <a:pt x="0" y="1140419"/>
                  <a:pt x="0" y="734671"/>
                </a:cubicBezTo>
                <a:close/>
              </a:path>
            </a:pathLst>
          </a:custGeom>
          <a:solidFill>
            <a:srgbClr val="92D050"/>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68520" tIns="268520" rIns="268520" bIns="268520" numCol="1" spcCol="1270" anchor="ctr" anchorCtr="0">
            <a:noAutofit/>
          </a:bodyPr>
          <a:lstStyle/>
          <a:p>
            <a:pPr marL="0" lvl="0" indent="0" algn="ctr" defTabSz="1866900">
              <a:lnSpc>
                <a:spcPct val="120000"/>
              </a:lnSpc>
              <a:spcBef>
                <a:spcPct val="0"/>
              </a:spcBef>
              <a:spcAft>
                <a:spcPts val="300"/>
              </a:spcAft>
              <a:buNone/>
            </a:pPr>
            <a:r>
              <a:rPr lang="ja-JP" altLang="en-US" b="1" kern="1200" dirty="0">
                <a:solidFill>
                  <a:schemeClr val="bg1"/>
                </a:solidFill>
              </a:rPr>
              <a:t>グリーン</a:t>
            </a:r>
            <a:endParaRPr lang="ja-JP" b="1" kern="1200" dirty="0">
              <a:solidFill>
                <a:schemeClr val="bg1"/>
              </a:solidFill>
            </a:endParaRPr>
          </a:p>
        </p:txBody>
      </p:sp>
      <p:sp>
        <p:nvSpPr>
          <p:cNvPr id="6" name="フリーフォーム: 図形 5">
            <a:extLst>
              <a:ext uri="{FF2B5EF4-FFF2-40B4-BE49-F238E27FC236}">
                <a16:creationId xmlns:a16="http://schemas.microsoft.com/office/drawing/2014/main" id="{155BAF2B-911C-129D-814E-8C000224F495}"/>
              </a:ext>
            </a:extLst>
          </p:cNvPr>
          <p:cNvSpPr/>
          <p:nvPr/>
        </p:nvSpPr>
        <p:spPr>
          <a:xfrm>
            <a:off x="10211748" y="3130772"/>
            <a:ext cx="1054616" cy="1054616"/>
          </a:xfrm>
          <a:custGeom>
            <a:avLst/>
            <a:gdLst>
              <a:gd name="connsiteX0" fmla="*/ 0 w 1469342"/>
              <a:gd name="connsiteY0" fmla="*/ 734671 h 1469342"/>
              <a:gd name="connsiteX1" fmla="*/ 734671 w 1469342"/>
              <a:gd name="connsiteY1" fmla="*/ 0 h 1469342"/>
              <a:gd name="connsiteX2" fmla="*/ 1469342 w 1469342"/>
              <a:gd name="connsiteY2" fmla="*/ 734671 h 1469342"/>
              <a:gd name="connsiteX3" fmla="*/ 734671 w 1469342"/>
              <a:gd name="connsiteY3" fmla="*/ 1469342 h 1469342"/>
              <a:gd name="connsiteX4" fmla="*/ 0 w 1469342"/>
              <a:gd name="connsiteY4" fmla="*/ 734671 h 146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342" h="1469342">
                <a:moveTo>
                  <a:pt x="0" y="734671"/>
                </a:moveTo>
                <a:cubicBezTo>
                  <a:pt x="0" y="328923"/>
                  <a:pt x="328923" y="0"/>
                  <a:pt x="734671" y="0"/>
                </a:cubicBezTo>
                <a:cubicBezTo>
                  <a:pt x="1140419" y="0"/>
                  <a:pt x="1469342" y="328923"/>
                  <a:pt x="1469342" y="734671"/>
                </a:cubicBezTo>
                <a:cubicBezTo>
                  <a:pt x="1469342" y="1140419"/>
                  <a:pt x="1140419" y="1469342"/>
                  <a:pt x="734671" y="1469342"/>
                </a:cubicBezTo>
                <a:cubicBezTo>
                  <a:pt x="328923" y="1469342"/>
                  <a:pt x="0" y="1140419"/>
                  <a:pt x="0" y="734671"/>
                </a:cubicBezTo>
                <a:close/>
              </a:path>
            </a:pathLst>
          </a:custGeom>
          <a:solidFill>
            <a:srgbClr val="92D050"/>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68520" tIns="268520" rIns="268520" bIns="268520" numCol="1" spcCol="1270" anchor="ctr" anchorCtr="0">
            <a:noAutofit/>
          </a:bodyPr>
          <a:lstStyle/>
          <a:p>
            <a:pPr marL="0" lvl="0" indent="0" algn="ctr" defTabSz="1866900">
              <a:lnSpc>
                <a:spcPct val="120000"/>
              </a:lnSpc>
              <a:spcBef>
                <a:spcPct val="0"/>
              </a:spcBef>
              <a:spcAft>
                <a:spcPts val="300"/>
              </a:spcAft>
              <a:buNone/>
            </a:pPr>
            <a:r>
              <a:rPr kumimoji="1" lang="ja-JP" altLang="en-US" b="1" kern="1200" dirty="0">
                <a:solidFill>
                  <a:schemeClr val="bg1"/>
                </a:solidFill>
              </a:rPr>
              <a:t>データ</a:t>
            </a:r>
            <a:endParaRPr lang="ja-JP" b="1" kern="1200" dirty="0">
              <a:solidFill>
                <a:schemeClr val="bg1"/>
              </a:solidFill>
            </a:endParaRPr>
          </a:p>
        </p:txBody>
      </p:sp>
      <p:sp>
        <p:nvSpPr>
          <p:cNvPr id="7" name="フリーフォーム: 図形 6">
            <a:extLst>
              <a:ext uri="{FF2B5EF4-FFF2-40B4-BE49-F238E27FC236}">
                <a16:creationId xmlns:a16="http://schemas.microsoft.com/office/drawing/2014/main" id="{83FAD145-AD9D-0A5F-2D3A-89F7E12119C4}"/>
              </a:ext>
            </a:extLst>
          </p:cNvPr>
          <p:cNvSpPr/>
          <p:nvPr/>
        </p:nvSpPr>
        <p:spPr>
          <a:xfrm>
            <a:off x="6883692" y="4281308"/>
            <a:ext cx="1054616" cy="1054616"/>
          </a:xfrm>
          <a:custGeom>
            <a:avLst/>
            <a:gdLst>
              <a:gd name="connsiteX0" fmla="*/ 0 w 1469342"/>
              <a:gd name="connsiteY0" fmla="*/ 734671 h 1469342"/>
              <a:gd name="connsiteX1" fmla="*/ 734671 w 1469342"/>
              <a:gd name="connsiteY1" fmla="*/ 0 h 1469342"/>
              <a:gd name="connsiteX2" fmla="*/ 1469342 w 1469342"/>
              <a:gd name="connsiteY2" fmla="*/ 734671 h 1469342"/>
              <a:gd name="connsiteX3" fmla="*/ 734671 w 1469342"/>
              <a:gd name="connsiteY3" fmla="*/ 1469342 h 1469342"/>
              <a:gd name="connsiteX4" fmla="*/ 0 w 1469342"/>
              <a:gd name="connsiteY4" fmla="*/ 734671 h 146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342" h="1469342">
                <a:moveTo>
                  <a:pt x="0" y="734671"/>
                </a:moveTo>
                <a:cubicBezTo>
                  <a:pt x="0" y="328923"/>
                  <a:pt x="328923" y="0"/>
                  <a:pt x="734671" y="0"/>
                </a:cubicBezTo>
                <a:cubicBezTo>
                  <a:pt x="1140419" y="0"/>
                  <a:pt x="1469342" y="328923"/>
                  <a:pt x="1469342" y="734671"/>
                </a:cubicBezTo>
                <a:cubicBezTo>
                  <a:pt x="1469342" y="1140419"/>
                  <a:pt x="1140419" y="1469342"/>
                  <a:pt x="734671" y="1469342"/>
                </a:cubicBezTo>
                <a:cubicBezTo>
                  <a:pt x="328923" y="1469342"/>
                  <a:pt x="0" y="1140419"/>
                  <a:pt x="0" y="734671"/>
                </a:cubicBezTo>
                <a:close/>
              </a:path>
            </a:pathLst>
          </a:custGeom>
          <a:solidFill>
            <a:srgbClr val="92D050"/>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68520" tIns="268520" rIns="268520" bIns="268520" numCol="1" spcCol="1270" anchor="ctr" anchorCtr="0">
            <a:noAutofit/>
          </a:bodyPr>
          <a:lstStyle/>
          <a:p>
            <a:pPr marL="0" lvl="0" indent="0" algn="ctr" defTabSz="1866900">
              <a:lnSpc>
                <a:spcPct val="120000"/>
              </a:lnSpc>
              <a:spcBef>
                <a:spcPct val="0"/>
              </a:spcBef>
              <a:spcAft>
                <a:spcPts val="300"/>
              </a:spcAft>
              <a:buNone/>
            </a:pPr>
            <a:r>
              <a:rPr lang="ja-JP" altLang="en-US" b="1" dirty="0">
                <a:solidFill>
                  <a:schemeClr val="bg1"/>
                </a:solidFill>
              </a:rPr>
              <a:t>サブスク</a:t>
            </a:r>
            <a:endParaRPr lang="ja-JP" b="1" kern="1200" dirty="0">
              <a:solidFill>
                <a:schemeClr val="bg1"/>
              </a:solidFill>
            </a:endParaRPr>
          </a:p>
        </p:txBody>
      </p:sp>
      <p:sp>
        <p:nvSpPr>
          <p:cNvPr id="8" name="四角形: 角を丸くする 7">
            <a:extLst>
              <a:ext uri="{FF2B5EF4-FFF2-40B4-BE49-F238E27FC236}">
                <a16:creationId xmlns:a16="http://schemas.microsoft.com/office/drawing/2014/main" id="{73CDFBB9-3932-4BA5-C958-8504A03F727B}"/>
              </a:ext>
            </a:extLst>
          </p:cNvPr>
          <p:cNvSpPr/>
          <p:nvPr/>
        </p:nvSpPr>
        <p:spPr>
          <a:xfrm>
            <a:off x="7543607" y="1091885"/>
            <a:ext cx="1584176" cy="343677"/>
          </a:xfrm>
          <a:prstGeom prst="roundRect">
            <a:avLst>
              <a:gd name="adj" fmla="val 50000"/>
            </a:avLst>
          </a:prstGeom>
          <a:solidFill>
            <a:schemeClr val="accent6">
              <a:lumMod val="40000"/>
              <a:lumOff val="60000"/>
            </a:schemeClr>
          </a:solidFill>
          <a:ln w="190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92854" tIns="92854" rIns="92854" bIns="92854" numCol="1" spcCol="1270" anchor="ctr" anchorCtr="0">
            <a:noAutofit/>
          </a:bodyPr>
          <a:lstStyle/>
          <a:p>
            <a:pPr marL="0" lvl="0" indent="0" algn="ctr" defTabSz="622300">
              <a:lnSpc>
                <a:spcPct val="120000"/>
              </a:lnSpc>
              <a:spcBef>
                <a:spcPct val="0"/>
              </a:spcBef>
              <a:spcAft>
                <a:spcPts val="300"/>
              </a:spcAft>
              <a:buNone/>
            </a:pPr>
            <a:r>
              <a:rPr lang="ja-JP" altLang="en-US" sz="1200" b="1" kern="1200" dirty="0">
                <a:solidFill>
                  <a:schemeClr val="tx1"/>
                </a:solidFill>
              </a:rPr>
              <a:t>温湿度センサー</a:t>
            </a:r>
            <a:endParaRPr lang="ja-JP" sz="1200" b="1" kern="1200" dirty="0">
              <a:solidFill>
                <a:schemeClr val="tx1"/>
              </a:solidFill>
            </a:endParaRPr>
          </a:p>
        </p:txBody>
      </p:sp>
      <p:sp>
        <p:nvSpPr>
          <p:cNvPr id="9" name="四角形: 角を丸くする 8">
            <a:extLst>
              <a:ext uri="{FF2B5EF4-FFF2-40B4-BE49-F238E27FC236}">
                <a16:creationId xmlns:a16="http://schemas.microsoft.com/office/drawing/2014/main" id="{3B10FD59-D216-6E37-CA7E-16D254DFAB1E}"/>
              </a:ext>
            </a:extLst>
          </p:cNvPr>
          <p:cNvSpPr/>
          <p:nvPr/>
        </p:nvSpPr>
        <p:spPr>
          <a:xfrm>
            <a:off x="10288297" y="2137648"/>
            <a:ext cx="1584176" cy="343677"/>
          </a:xfrm>
          <a:prstGeom prst="roundRect">
            <a:avLst>
              <a:gd name="adj" fmla="val 50000"/>
            </a:avLst>
          </a:prstGeom>
          <a:solidFill>
            <a:schemeClr val="accent6">
              <a:lumMod val="40000"/>
              <a:lumOff val="60000"/>
            </a:schemeClr>
          </a:solidFill>
          <a:ln w="190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92854" tIns="92854" rIns="92854" bIns="92854" numCol="1" spcCol="1270" anchor="ctr" anchorCtr="0">
            <a:noAutofit/>
          </a:bodyPr>
          <a:lstStyle/>
          <a:p>
            <a:pPr marL="0" lvl="0" indent="0" algn="ctr" defTabSz="622300">
              <a:lnSpc>
                <a:spcPct val="120000"/>
              </a:lnSpc>
              <a:spcBef>
                <a:spcPct val="0"/>
              </a:spcBef>
              <a:spcAft>
                <a:spcPts val="300"/>
              </a:spcAft>
              <a:buNone/>
            </a:pPr>
            <a:r>
              <a:rPr kumimoji="1" lang="ja-JP" altLang="en-US" sz="1200" b="1" kern="1200" dirty="0">
                <a:solidFill>
                  <a:schemeClr val="tx1"/>
                </a:solidFill>
              </a:rPr>
              <a:t>植物配置の最適化</a:t>
            </a:r>
            <a:endParaRPr lang="ja-JP" sz="1200" b="1" kern="1200" dirty="0">
              <a:solidFill>
                <a:schemeClr val="tx1"/>
              </a:solidFill>
            </a:endParaRPr>
          </a:p>
        </p:txBody>
      </p:sp>
      <p:sp>
        <p:nvSpPr>
          <p:cNvPr id="10" name="四角形: 角を丸くする 9">
            <a:extLst>
              <a:ext uri="{FF2B5EF4-FFF2-40B4-BE49-F238E27FC236}">
                <a16:creationId xmlns:a16="http://schemas.microsoft.com/office/drawing/2014/main" id="{CA5146ED-3B9C-7BBF-0A4D-5D638374B21D}"/>
              </a:ext>
            </a:extLst>
          </p:cNvPr>
          <p:cNvSpPr/>
          <p:nvPr/>
        </p:nvSpPr>
        <p:spPr>
          <a:xfrm>
            <a:off x="10088846" y="5288951"/>
            <a:ext cx="1584176" cy="343677"/>
          </a:xfrm>
          <a:prstGeom prst="roundRect">
            <a:avLst>
              <a:gd name="adj" fmla="val 50000"/>
            </a:avLst>
          </a:prstGeom>
          <a:solidFill>
            <a:schemeClr val="accent6">
              <a:lumMod val="40000"/>
              <a:lumOff val="60000"/>
            </a:schemeClr>
          </a:solidFill>
          <a:ln w="190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92854" tIns="92854" rIns="92854" bIns="92854" numCol="1" spcCol="1270" anchor="ctr" anchorCtr="0">
            <a:noAutofit/>
          </a:bodyPr>
          <a:lstStyle/>
          <a:p>
            <a:pPr marL="0" lvl="0" indent="0" algn="ctr" defTabSz="622300">
              <a:lnSpc>
                <a:spcPct val="120000"/>
              </a:lnSpc>
              <a:spcBef>
                <a:spcPct val="0"/>
              </a:spcBef>
              <a:spcAft>
                <a:spcPts val="300"/>
              </a:spcAft>
              <a:buNone/>
            </a:pPr>
            <a:r>
              <a:rPr lang="ja-JP" altLang="en-US" sz="1200" b="1" dirty="0">
                <a:solidFill>
                  <a:schemeClr val="tx1"/>
                </a:solidFill>
              </a:rPr>
              <a:t>テンプレート提供</a:t>
            </a:r>
            <a:endParaRPr lang="ja-JP" sz="1200" b="1" kern="1200" dirty="0">
              <a:solidFill>
                <a:schemeClr val="tx1"/>
              </a:solidFill>
            </a:endParaRPr>
          </a:p>
        </p:txBody>
      </p:sp>
      <p:sp>
        <p:nvSpPr>
          <p:cNvPr id="11" name="四角形: 角を丸くする 10">
            <a:extLst>
              <a:ext uri="{FF2B5EF4-FFF2-40B4-BE49-F238E27FC236}">
                <a16:creationId xmlns:a16="http://schemas.microsoft.com/office/drawing/2014/main" id="{986B09AA-F454-98D8-3A56-A0130A3BC7AD}"/>
              </a:ext>
            </a:extLst>
          </p:cNvPr>
          <p:cNvSpPr/>
          <p:nvPr/>
        </p:nvSpPr>
        <p:spPr>
          <a:xfrm>
            <a:off x="7410999" y="6105939"/>
            <a:ext cx="1584175" cy="343677"/>
          </a:xfrm>
          <a:prstGeom prst="roundRect">
            <a:avLst>
              <a:gd name="adj" fmla="val 50000"/>
            </a:avLst>
          </a:prstGeom>
          <a:solidFill>
            <a:schemeClr val="accent6">
              <a:lumMod val="40000"/>
              <a:lumOff val="60000"/>
            </a:schemeClr>
          </a:solidFill>
          <a:ln w="190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92854" tIns="92854" rIns="92854" bIns="92854" numCol="1" spcCol="1270" anchor="ctr" anchorCtr="0">
            <a:noAutofit/>
          </a:bodyPr>
          <a:lstStyle/>
          <a:p>
            <a:pPr marL="0" lvl="0" indent="0" algn="ctr" defTabSz="622300">
              <a:lnSpc>
                <a:spcPct val="120000"/>
              </a:lnSpc>
              <a:spcBef>
                <a:spcPct val="0"/>
              </a:spcBef>
              <a:spcAft>
                <a:spcPts val="300"/>
              </a:spcAft>
              <a:buNone/>
            </a:pPr>
            <a:r>
              <a:rPr lang="ja-JP" altLang="en-US" sz="1200" b="1" kern="1200" dirty="0">
                <a:solidFill>
                  <a:schemeClr val="tx1"/>
                </a:solidFill>
              </a:rPr>
              <a:t>海外都市圏への展開</a:t>
            </a:r>
            <a:endParaRPr lang="ja-JP" sz="1200" b="1" kern="1200" dirty="0">
              <a:solidFill>
                <a:schemeClr val="tx1"/>
              </a:solidFill>
            </a:endParaRPr>
          </a:p>
        </p:txBody>
      </p:sp>
      <p:sp>
        <p:nvSpPr>
          <p:cNvPr id="12" name="四角形: 角を丸くする 11">
            <a:extLst>
              <a:ext uri="{FF2B5EF4-FFF2-40B4-BE49-F238E27FC236}">
                <a16:creationId xmlns:a16="http://schemas.microsoft.com/office/drawing/2014/main" id="{5A793DDB-C722-4C91-5543-25C450369A07}"/>
              </a:ext>
            </a:extLst>
          </p:cNvPr>
          <p:cNvSpPr/>
          <p:nvPr/>
        </p:nvSpPr>
        <p:spPr>
          <a:xfrm>
            <a:off x="5770079" y="3459156"/>
            <a:ext cx="1584176" cy="343677"/>
          </a:xfrm>
          <a:prstGeom prst="roundRect">
            <a:avLst>
              <a:gd name="adj" fmla="val 50000"/>
            </a:avLst>
          </a:prstGeom>
          <a:solidFill>
            <a:schemeClr val="accent6">
              <a:lumMod val="40000"/>
              <a:lumOff val="60000"/>
            </a:schemeClr>
          </a:solidFill>
          <a:ln w="190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92854" tIns="92854" rIns="92854" bIns="92854" numCol="1" spcCol="1270" anchor="ctr" anchorCtr="0">
            <a:noAutofit/>
          </a:bodyPr>
          <a:lstStyle/>
          <a:p>
            <a:pPr marL="0" lvl="0" indent="0" algn="ctr" defTabSz="622300">
              <a:lnSpc>
                <a:spcPct val="120000"/>
              </a:lnSpc>
              <a:spcBef>
                <a:spcPct val="0"/>
              </a:spcBef>
              <a:spcAft>
                <a:spcPts val="300"/>
              </a:spcAft>
              <a:buNone/>
            </a:pPr>
            <a:r>
              <a:rPr kumimoji="1" lang="ja-JP" altLang="en-US" sz="1200" b="1" kern="1200" dirty="0">
                <a:solidFill>
                  <a:schemeClr val="tx1"/>
                </a:solidFill>
              </a:rPr>
              <a:t>自治体との連携</a:t>
            </a:r>
            <a:endParaRPr lang="ja-JP" sz="1200" b="1" kern="1200" dirty="0">
              <a:solidFill>
                <a:schemeClr val="tx1"/>
              </a:solidFill>
            </a:endParaRPr>
          </a:p>
        </p:txBody>
      </p:sp>
      <p:sp>
        <p:nvSpPr>
          <p:cNvPr id="13" name="正方形/長方形 12">
            <a:extLst>
              <a:ext uri="{FF2B5EF4-FFF2-40B4-BE49-F238E27FC236}">
                <a16:creationId xmlns:a16="http://schemas.microsoft.com/office/drawing/2014/main" id="{4B058818-53DB-FCD5-4F9C-FE652E13AABA}"/>
              </a:ext>
            </a:extLst>
          </p:cNvPr>
          <p:cNvSpPr/>
          <p:nvPr/>
        </p:nvSpPr>
        <p:spPr>
          <a:xfrm>
            <a:off x="7543607" y="691679"/>
            <a:ext cx="1584176" cy="344857"/>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300"/>
              </a:spcAft>
            </a:pPr>
            <a:r>
              <a:rPr kumimoji="1" lang="en-US" altLang="ja-JP" sz="1400" b="1" dirty="0">
                <a:solidFill>
                  <a:schemeClr val="bg1"/>
                </a:solidFill>
              </a:rPr>
              <a:t>IoT</a:t>
            </a:r>
            <a:r>
              <a:rPr kumimoji="1" lang="ja-JP" altLang="en-US" sz="1400" b="1" dirty="0">
                <a:solidFill>
                  <a:schemeClr val="bg1"/>
                </a:solidFill>
              </a:rPr>
              <a:t>の活用</a:t>
            </a:r>
          </a:p>
        </p:txBody>
      </p:sp>
      <p:sp>
        <p:nvSpPr>
          <p:cNvPr id="14" name="正方形/長方形 13">
            <a:extLst>
              <a:ext uri="{FF2B5EF4-FFF2-40B4-BE49-F238E27FC236}">
                <a16:creationId xmlns:a16="http://schemas.microsoft.com/office/drawing/2014/main" id="{BD202422-1979-E82B-4117-A27F07F4809C}"/>
              </a:ext>
            </a:extLst>
          </p:cNvPr>
          <p:cNvSpPr/>
          <p:nvPr/>
        </p:nvSpPr>
        <p:spPr>
          <a:xfrm>
            <a:off x="10288297" y="1717014"/>
            <a:ext cx="1584176" cy="344857"/>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300"/>
              </a:spcAft>
            </a:pPr>
            <a:r>
              <a:rPr kumimoji="1" lang="en-US" altLang="ja-JP" sz="1400" b="1" dirty="0">
                <a:solidFill>
                  <a:schemeClr val="bg1"/>
                </a:solidFill>
              </a:rPr>
              <a:t>AI</a:t>
            </a:r>
            <a:r>
              <a:rPr kumimoji="1" lang="ja-JP" altLang="en-US" sz="1400" b="1" dirty="0">
                <a:solidFill>
                  <a:schemeClr val="bg1"/>
                </a:solidFill>
              </a:rPr>
              <a:t>の活用</a:t>
            </a:r>
          </a:p>
        </p:txBody>
      </p:sp>
      <p:sp>
        <p:nvSpPr>
          <p:cNvPr id="15" name="正方形/長方形 14">
            <a:extLst>
              <a:ext uri="{FF2B5EF4-FFF2-40B4-BE49-F238E27FC236}">
                <a16:creationId xmlns:a16="http://schemas.microsoft.com/office/drawing/2014/main" id="{425B5AC8-9299-0A35-FE3F-6549939C51EA}"/>
              </a:ext>
            </a:extLst>
          </p:cNvPr>
          <p:cNvSpPr/>
          <p:nvPr/>
        </p:nvSpPr>
        <p:spPr>
          <a:xfrm>
            <a:off x="10088846" y="4879886"/>
            <a:ext cx="1584176" cy="344857"/>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300"/>
              </a:spcAft>
            </a:pPr>
            <a:r>
              <a:rPr kumimoji="1" lang="ja-JP" altLang="en-US" sz="1400" b="1" dirty="0">
                <a:solidFill>
                  <a:schemeClr val="bg1"/>
                </a:solidFill>
              </a:rPr>
              <a:t>業種別</a:t>
            </a:r>
          </a:p>
        </p:txBody>
      </p:sp>
      <p:sp>
        <p:nvSpPr>
          <p:cNvPr id="16" name="正方形/長方形 15">
            <a:extLst>
              <a:ext uri="{FF2B5EF4-FFF2-40B4-BE49-F238E27FC236}">
                <a16:creationId xmlns:a16="http://schemas.microsoft.com/office/drawing/2014/main" id="{D7A14B87-B8D2-3701-757D-688CD141F7B9}"/>
              </a:ext>
            </a:extLst>
          </p:cNvPr>
          <p:cNvSpPr/>
          <p:nvPr/>
        </p:nvSpPr>
        <p:spPr>
          <a:xfrm>
            <a:off x="7411000" y="5699541"/>
            <a:ext cx="1584176" cy="344857"/>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300"/>
              </a:spcAft>
            </a:pPr>
            <a:r>
              <a:rPr kumimoji="1" lang="ja-JP" altLang="en-US" sz="1400" b="1" dirty="0">
                <a:solidFill>
                  <a:schemeClr val="bg1"/>
                </a:solidFill>
              </a:rPr>
              <a:t>事業拡大</a:t>
            </a:r>
          </a:p>
        </p:txBody>
      </p:sp>
      <p:sp>
        <p:nvSpPr>
          <p:cNvPr id="17" name="正方形/長方形 16">
            <a:extLst>
              <a:ext uri="{FF2B5EF4-FFF2-40B4-BE49-F238E27FC236}">
                <a16:creationId xmlns:a16="http://schemas.microsoft.com/office/drawing/2014/main" id="{D1133BC0-0DB3-9E91-7569-2F10EB6C1F39}"/>
              </a:ext>
            </a:extLst>
          </p:cNvPr>
          <p:cNvSpPr/>
          <p:nvPr/>
        </p:nvSpPr>
        <p:spPr>
          <a:xfrm>
            <a:off x="5770079" y="3069617"/>
            <a:ext cx="1584176" cy="344857"/>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300"/>
              </a:spcAft>
            </a:pPr>
            <a:r>
              <a:rPr kumimoji="1" lang="ja-JP" altLang="en-US" sz="1400" b="1" dirty="0">
                <a:solidFill>
                  <a:schemeClr val="bg1"/>
                </a:solidFill>
              </a:rPr>
              <a:t>地方創生</a:t>
            </a:r>
          </a:p>
        </p:txBody>
      </p:sp>
      <p:sp>
        <p:nvSpPr>
          <p:cNvPr id="18" name="タイトル 5">
            <a:extLst>
              <a:ext uri="{FF2B5EF4-FFF2-40B4-BE49-F238E27FC236}">
                <a16:creationId xmlns:a16="http://schemas.microsoft.com/office/drawing/2014/main" id="{C6C6C113-1238-9AB4-0F3B-8AF6B1580026}"/>
              </a:ext>
            </a:extLst>
          </p:cNvPr>
          <p:cNvSpPr txBox="1">
            <a:spLocks/>
          </p:cNvSpPr>
          <p:nvPr/>
        </p:nvSpPr>
        <p:spPr>
          <a:xfrm>
            <a:off x="323942" y="195600"/>
            <a:ext cx="11444657" cy="34064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rgbClr val="00B050"/>
                </a:solidFill>
                <a:latin typeface="+mn-ea"/>
                <a:ea typeface="+mn-ea"/>
              </a:rPr>
              <a:t>5</a:t>
            </a:r>
            <a:r>
              <a:rPr lang="ja-JP" altLang="en-US" sz="1400" b="1" dirty="0">
                <a:solidFill>
                  <a:srgbClr val="00B050"/>
                </a:solidFill>
                <a:latin typeface="+mn-ea"/>
                <a:ea typeface="+mn-ea"/>
              </a:rPr>
              <a:t>：成長戦略と市場性</a:t>
            </a:r>
          </a:p>
        </p:txBody>
      </p:sp>
      <p:sp>
        <p:nvSpPr>
          <p:cNvPr id="20" name="コンテンツ プレースホルダー 4">
            <a:extLst>
              <a:ext uri="{FF2B5EF4-FFF2-40B4-BE49-F238E27FC236}">
                <a16:creationId xmlns:a16="http://schemas.microsoft.com/office/drawing/2014/main" id="{801F1C01-59D1-2CC3-3844-F91FD82AED45}"/>
              </a:ext>
            </a:extLst>
          </p:cNvPr>
          <p:cNvSpPr txBox="1">
            <a:spLocks/>
          </p:cNvSpPr>
          <p:nvPr/>
        </p:nvSpPr>
        <p:spPr>
          <a:xfrm>
            <a:off x="428937" y="1179753"/>
            <a:ext cx="5272616" cy="523692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en-US" altLang="ja-JP"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ESG</a:t>
            </a:r>
            <a:r>
              <a:rPr kumimoji="1" lang="ja-JP" altLang="en-US"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や人的資本経営といったキーワードが注目される中、「従業員の働く環境整備」は経営課題として各社が注力する分野となっています。</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ユニフォレストは、こうしたトレンドの中で、独自の</a:t>
            </a:r>
            <a:r>
              <a:rPr kumimoji="1" lang="ja-JP" altLang="en-US" sz="2000" b="1" i="0" u="none" strike="noStrike" kern="1200" cap="none" spc="300" normalizeH="0" baseline="0" noProof="0" dirty="0">
                <a:ln>
                  <a:noFill/>
                </a:ln>
                <a:solidFill>
                  <a:srgbClr val="ED7D31"/>
                </a:solidFill>
                <a:effectLst/>
                <a:uLnTx/>
                <a:uFillTx/>
                <a:ea typeface="Yu Gothic" panose="020B0400000000000000" pitchFamily="34" charset="-128"/>
                <a:cs typeface="FUTURA MEDIUM" panose="020B0602020204020303" pitchFamily="34" charset="-79"/>
              </a:rPr>
              <a:t>グリーン</a:t>
            </a:r>
            <a:r>
              <a:rPr kumimoji="1" lang="en-US" altLang="ja-JP" sz="2000" b="1" i="0" u="none" strike="noStrike" kern="1200" cap="none" spc="300" normalizeH="0" baseline="0" noProof="0" dirty="0">
                <a:ln>
                  <a:noFill/>
                </a:ln>
                <a:solidFill>
                  <a:srgbClr val="ED7D31"/>
                </a:solidFill>
                <a:effectLst/>
                <a:uLnTx/>
                <a:uFillTx/>
                <a:ea typeface="Yu Gothic" panose="020B0400000000000000" pitchFamily="34" charset="-128"/>
                <a:cs typeface="FUTURA MEDIUM" panose="020B0602020204020303" pitchFamily="34" charset="-79"/>
              </a:rPr>
              <a:t>×</a:t>
            </a:r>
            <a:r>
              <a:rPr kumimoji="1" lang="ja-JP" altLang="en-US" sz="2000" b="1" i="0" u="none" strike="noStrike" kern="1200" cap="none" spc="300" normalizeH="0" baseline="0" noProof="0" dirty="0">
                <a:ln>
                  <a:noFill/>
                </a:ln>
                <a:solidFill>
                  <a:srgbClr val="ED7D31"/>
                </a:solidFill>
                <a:effectLst/>
                <a:uLnTx/>
                <a:uFillTx/>
                <a:ea typeface="Yu Gothic" panose="020B0400000000000000" pitchFamily="34" charset="-128"/>
                <a:cs typeface="FUTURA MEDIUM" panose="020B0602020204020303" pitchFamily="34" charset="-79"/>
              </a:rPr>
              <a:t>サブスク</a:t>
            </a:r>
            <a:r>
              <a:rPr kumimoji="1" lang="en-US" altLang="ja-JP" sz="2000" b="1" i="0" u="none" strike="noStrike" kern="1200" cap="none" spc="300" normalizeH="0" baseline="0" noProof="0" dirty="0">
                <a:ln>
                  <a:noFill/>
                </a:ln>
                <a:solidFill>
                  <a:srgbClr val="ED7D31"/>
                </a:solidFill>
                <a:effectLst/>
                <a:uLnTx/>
                <a:uFillTx/>
                <a:ea typeface="Yu Gothic" panose="020B0400000000000000" pitchFamily="34" charset="-128"/>
                <a:cs typeface="FUTURA MEDIUM" panose="020B0602020204020303" pitchFamily="34" charset="-79"/>
              </a:rPr>
              <a:t>×</a:t>
            </a:r>
            <a:r>
              <a:rPr kumimoji="1" lang="ja-JP" altLang="en-US" sz="2000" b="1" i="0" u="none" strike="noStrike" kern="1200" cap="none" spc="300" normalizeH="0" baseline="0" noProof="0" dirty="0">
                <a:ln>
                  <a:noFill/>
                </a:ln>
                <a:solidFill>
                  <a:srgbClr val="ED7D31"/>
                </a:solidFill>
                <a:effectLst/>
                <a:uLnTx/>
                <a:uFillTx/>
                <a:ea typeface="Yu Gothic" panose="020B0400000000000000" pitchFamily="34" charset="-128"/>
                <a:cs typeface="FUTURA MEDIUM" panose="020B0602020204020303" pitchFamily="34" charset="-79"/>
              </a:rPr>
              <a:t>データ</a:t>
            </a:r>
            <a:r>
              <a:rPr kumimoji="1" lang="ja-JP" altLang="en-US"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の組み合わせを強みとし、着実に顧客基盤とサービス提供地域を拡大。</a:t>
            </a:r>
            <a:r>
              <a:rPr kumimoji="1" lang="en-US" altLang="ja-JP"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2025</a:t>
            </a:r>
            <a:r>
              <a:rPr kumimoji="1" lang="ja-JP" altLang="en-US"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年現在、</a:t>
            </a:r>
            <a:r>
              <a:rPr kumimoji="1" lang="ja-JP" altLang="en-US" sz="2000" b="1" i="0" u="none" strike="noStrike" kern="1200" cap="none" spc="300" normalizeH="0" baseline="0" noProof="0" dirty="0">
                <a:ln>
                  <a:noFill/>
                </a:ln>
                <a:solidFill>
                  <a:srgbClr val="ED7D31"/>
                </a:solidFill>
                <a:effectLst/>
                <a:uLnTx/>
                <a:uFillTx/>
                <a:ea typeface="Yu Gothic" panose="020B0400000000000000" pitchFamily="34" charset="-128"/>
                <a:cs typeface="FUTURA MEDIUM" panose="020B0602020204020303" pitchFamily="34" charset="-79"/>
              </a:rPr>
              <a:t>導入企業数は</a:t>
            </a:r>
            <a:r>
              <a:rPr kumimoji="1" lang="en-US" altLang="ja-JP" sz="2000" b="1" i="0" u="none" strike="noStrike" kern="1200" cap="none" spc="300" normalizeH="0" baseline="0" noProof="0" dirty="0">
                <a:ln>
                  <a:noFill/>
                </a:ln>
                <a:solidFill>
                  <a:srgbClr val="ED7D31"/>
                </a:solidFill>
                <a:effectLst/>
                <a:uLnTx/>
                <a:uFillTx/>
                <a:ea typeface="Yu Gothic" panose="020B0400000000000000" pitchFamily="34" charset="-128"/>
                <a:cs typeface="FUTURA MEDIUM" panose="020B0602020204020303" pitchFamily="34" charset="-79"/>
              </a:rPr>
              <a:t>300</a:t>
            </a:r>
            <a:r>
              <a:rPr kumimoji="1" lang="ja-JP" altLang="en-US" sz="2000" b="1" i="0" u="none" strike="noStrike" kern="1200" cap="none" spc="300" normalizeH="0" baseline="0" noProof="0" dirty="0">
                <a:ln>
                  <a:noFill/>
                </a:ln>
                <a:solidFill>
                  <a:srgbClr val="ED7D31"/>
                </a:solidFill>
                <a:effectLst/>
                <a:uLnTx/>
                <a:uFillTx/>
                <a:ea typeface="Yu Gothic" panose="020B0400000000000000" pitchFamily="34" charset="-128"/>
                <a:cs typeface="FUTURA MEDIUM" panose="020B0602020204020303" pitchFamily="34" charset="-79"/>
              </a:rPr>
              <a:t>社超、年間継続率は</a:t>
            </a:r>
            <a:r>
              <a:rPr kumimoji="1" lang="en-US" altLang="ja-JP" sz="2000" b="1" i="0" u="none" strike="noStrike" kern="1200" cap="none" spc="300" normalizeH="0" baseline="0" noProof="0" dirty="0">
                <a:ln>
                  <a:noFill/>
                </a:ln>
                <a:solidFill>
                  <a:srgbClr val="ED7D31"/>
                </a:solidFill>
                <a:effectLst/>
                <a:uLnTx/>
                <a:uFillTx/>
                <a:ea typeface="Yu Gothic" panose="020B0400000000000000" pitchFamily="34" charset="-128"/>
                <a:cs typeface="FUTURA MEDIUM" panose="020B0602020204020303" pitchFamily="34" charset="-79"/>
              </a:rPr>
              <a:t>90%</a:t>
            </a:r>
            <a:r>
              <a:rPr kumimoji="1" lang="ja-JP" altLang="en-US" sz="2000" b="1" i="0" u="none" strike="noStrike" kern="1200" cap="none" spc="300" normalizeH="0" baseline="0" noProof="0" dirty="0">
                <a:ln>
                  <a:noFill/>
                </a:ln>
                <a:solidFill>
                  <a:srgbClr val="ED7D31"/>
                </a:solidFill>
                <a:effectLst/>
                <a:uLnTx/>
                <a:uFillTx/>
                <a:ea typeface="Yu Gothic" panose="020B0400000000000000" pitchFamily="34" charset="-128"/>
                <a:cs typeface="FUTURA MEDIUM" panose="020B0602020204020303" pitchFamily="34" charset="-79"/>
              </a:rPr>
              <a:t>を超える実績</a:t>
            </a:r>
            <a:r>
              <a:rPr kumimoji="1" lang="ja-JP" altLang="en-US"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を誇ります。</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300" normalizeH="0" baseline="0" noProof="0" dirty="0">
                <a:ln>
                  <a:noFill/>
                </a:ln>
                <a:solidFill>
                  <a:prstClr val="black">
                    <a:lumMod val="75000"/>
                    <a:lumOff val="25000"/>
                  </a:prstClr>
                </a:solidFill>
                <a:effectLst/>
                <a:uLnTx/>
                <a:uFillTx/>
                <a:ea typeface="Yu Gothic" panose="020B0400000000000000" pitchFamily="34" charset="-128"/>
                <a:cs typeface="FUTURA MEDIUM" panose="020B0602020204020303" pitchFamily="34" charset="-79"/>
              </a:rPr>
              <a:t>今後は、事業の社会的インパクトも広げていく予定です。</a:t>
            </a:r>
          </a:p>
        </p:txBody>
      </p:sp>
      <p:sp>
        <p:nvSpPr>
          <p:cNvPr id="21" name="日付プレースホルダー 2">
            <a:extLst>
              <a:ext uri="{FF2B5EF4-FFF2-40B4-BE49-F238E27FC236}">
                <a16:creationId xmlns:a16="http://schemas.microsoft.com/office/drawing/2014/main" id="{A13CD7A9-C546-41A5-0F5C-D947E20DC007}"/>
              </a:ext>
            </a:extLst>
          </p:cNvPr>
          <p:cNvSpPr>
            <a:spLocks noGrp="1"/>
          </p:cNvSpPr>
          <p:nvPr>
            <p:ph type="dt" sz="half" idx="10"/>
          </p:nvPr>
        </p:nvSpPr>
        <p:spPr>
          <a:xfrm>
            <a:off x="132144" y="6519944"/>
            <a:ext cx="2743200" cy="247831"/>
          </a:xfrm>
        </p:spPr>
        <p:txBody>
          <a:bodyPr/>
          <a:lstStyle/>
          <a:p>
            <a:r>
              <a:rPr lang="en-US" altLang="ja-JP" sz="1050" dirty="0">
                <a:solidFill>
                  <a:schemeClr val="tx1">
                    <a:lumMod val="75000"/>
                    <a:lumOff val="25000"/>
                  </a:schemeClr>
                </a:solidFill>
              </a:rPr>
              <a:t>© 2025 </a:t>
            </a:r>
            <a:r>
              <a:rPr lang="en-US" altLang="ja-JP" sz="1050" dirty="0" err="1">
                <a:solidFill>
                  <a:schemeClr val="tx1">
                    <a:lumMod val="75000"/>
                    <a:lumOff val="25000"/>
                  </a:schemeClr>
                </a:solidFill>
              </a:rPr>
              <a:t>Uniforest</a:t>
            </a:r>
            <a:r>
              <a:rPr lang="en-US" altLang="ja-JP" sz="1050" dirty="0">
                <a:solidFill>
                  <a:schemeClr val="tx1">
                    <a:lumMod val="75000"/>
                    <a:lumOff val="25000"/>
                  </a:schemeClr>
                </a:solidFill>
              </a:rPr>
              <a:t> Inc.</a:t>
            </a:r>
            <a:endParaRPr lang="ja-JP" altLang="en-US" sz="1050" dirty="0">
              <a:solidFill>
                <a:schemeClr val="tx1">
                  <a:lumMod val="75000"/>
                  <a:lumOff val="25000"/>
                </a:schemeClr>
              </a:solidFill>
            </a:endParaRPr>
          </a:p>
        </p:txBody>
      </p:sp>
    </p:spTree>
    <p:extLst>
      <p:ext uri="{BB962C8B-B14F-4D97-AF65-F5344CB8AC3E}">
        <p14:creationId xmlns:p14="http://schemas.microsoft.com/office/powerpoint/2010/main" val="1815352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5">
            <a:extLst>
              <a:ext uri="{FF2B5EF4-FFF2-40B4-BE49-F238E27FC236}">
                <a16:creationId xmlns:a16="http://schemas.microsoft.com/office/drawing/2014/main" id="{0721D903-C7CF-7BBE-83CC-EB6CB2134719}"/>
              </a:ext>
            </a:extLst>
          </p:cNvPr>
          <p:cNvSpPr txBox="1">
            <a:spLocks/>
          </p:cNvSpPr>
          <p:nvPr/>
        </p:nvSpPr>
        <p:spPr>
          <a:xfrm>
            <a:off x="323942" y="195600"/>
            <a:ext cx="11444657" cy="34064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rgbClr val="00B050"/>
                </a:solidFill>
                <a:latin typeface="+mn-ea"/>
                <a:ea typeface="+mn-ea"/>
              </a:rPr>
              <a:t>6</a:t>
            </a:r>
            <a:r>
              <a:rPr lang="ja-JP" altLang="en-US" sz="1400" b="1" dirty="0">
                <a:solidFill>
                  <a:srgbClr val="00B050"/>
                </a:solidFill>
                <a:latin typeface="+mn-ea"/>
                <a:ea typeface="+mn-ea"/>
              </a:rPr>
              <a:t>：働く環境・チーム文化</a:t>
            </a:r>
          </a:p>
        </p:txBody>
      </p:sp>
      <p:sp>
        <p:nvSpPr>
          <p:cNvPr id="5" name="正方形/長方形 4">
            <a:extLst>
              <a:ext uri="{FF2B5EF4-FFF2-40B4-BE49-F238E27FC236}">
                <a16:creationId xmlns:a16="http://schemas.microsoft.com/office/drawing/2014/main" id="{9B6A8682-961B-B440-23B5-89BE97D63D77}"/>
              </a:ext>
            </a:extLst>
          </p:cNvPr>
          <p:cNvSpPr/>
          <p:nvPr/>
        </p:nvSpPr>
        <p:spPr>
          <a:xfrm>
            <a:off x="407983" y="5321694"/>
            <a:ext cx="11370149" cy="109497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6">
            <a:extLst>
              <a:ext uri="{FF2B5EF4-FFF2-40B4-BE49-F238E27FC236}">
                <a16:creationId xmlns:a16="http://schemas.microsoft.com/office/drawing/2014/main" id="{F5FA80A3-6BB6-504A-C812-78ED268E39DD}"/>
              </a:ext>
            </a:extLst>
          </p:cNvPr>
          <p:cNvSpPr/>
          <p:nvPr/>
        </p:nvSpPr>
        <p:spPr>
          <a:xfrm>
            <a:off x="407984" y="2312988"/>
            <a:ext cx="3582829" cy="4105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Bef>
                <a:spcPts val="300"/>
              </a:spcBef>
            </a:pPr>
            <a:r>
              <a:rPr lang="ja-JP" altLang="en-US" b="1" dirty="0">
                <a:solidFill>
                  <a:schemeClr val="bg1"/>
                </a:solidFill>
                <a:latin typeface="Century Gothic" panose="020B0502020202020204" pitchFamily="34" charset="0"/>
                <a:ea typeface="Yu Gothic" panose="020B0400000000000000" pitchFamily="34" charset="-128"/>
                <a:sym typeface="Noto Sans Symbols"/>
              </a:rPr>
              <a:t>オープンな情報共有</a:t>
            </a:r>
            <a:endParaRPr lang="en-US" altLang="ja-JP" b="1" dirty="0">
              <a:solidFill>
                <a:schemeClr val="bg1"/>
              </a:solidFill>
              <a:latin typeface="Century Gothic" panose="020B0502020202020204" pitchFamily="34" charset="0"/>
              <a:ea typeface="Yu Gothic" panose="020B0400000000000000" pitchFamily="34" charset="-128"/>
              <a:sym typeface="Noto Sans Symbols"/>
            </a:endParaRPr>
          </a:p>
        </p:txBody>
      </p:sp>
      <p:sp>
        <p:nvSpPr>
          <p:cNvPr id="3" name="角丸四角形 7">
            <a:extLst>
              <a:ext uri="{FF2B5EF4-FFF2-40B4-BE49-F238E27FC236}">
                <a16:creationId xmlns:a16="http://schemas.microsoft.com/office/drawing/2014/main" id="{BD2B3D0A-E664-E76A-FED0-F80C0F2EB8E7}"/>
              </a:ext>
            </a:extLst>
          </p:cNvPr>
          <p:cNvSpPr/>
          <p:nvPr/>
        </p:nvSpPr>
        <p:spPr>
          <a:xfrm>
            <a:off x="4304585" y="2312988"/>
            <a:ext cx="3582829" cy="4105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Bef>
                <a:spcPts val="300"/>
              </a:spcBef>
            </a:pPr>
            <a:r>
              <a:rPr lang="ja-JP" altLang="en-US" b="1" dirty="0">
                <a:solidFill>
                  <a:schemeClr val="bg1"/>
                </a:solidFill>
                <a:latin typeface="Century Gothic" panose="020B0502020202020204" pitchFamily="34" charset="0"/>
                <a:ea typeface="Yu Gothic" panose="020B0400000000000000" pitchFamily="34" charset="-128"/>
                <a:sym typeface="Noto Sans Symbols"/>
              </a:rPr>
              <a:t>社内ランチ制度</a:t>
            </a:r>
            <a:r>
              <a:rPr lang="ja-JP" altLang="en-US" sz="1400" b="1" dirty="0">
                <a:solidFill>
                  <a:schemeClr val="bg1"/>
                </a:solidFill>
                <a:latin typeface="Century Gothic" panose="020B0502020202020204" pitchFamily="34" charset="0"/>
                <a:ea typeface="Yu Gothic" panose="020B0400000000000000" pitchFamily="34" charset="-128"/>
                <a:sym typeface="Noto Sans Symbols"/>
              </a:rPr>
              <a:t>（会社負担）</a:t>
            </a:r>
            <a:endParaRPr lang="en-US" altLang="ja-JP" b="1" dirty="0">
              <a:solidFill>
                <a:schemeClr val="bg1"/>
              </a:solidFill>
              <a:latin typeface="Century Gothic" panose="020B0502020202020204" pitchFamily="34" charset="0"/>
              <a:ea typeface="Yu Gothic" panose="020B0400000000000000" pitchFamily="34" charset="-128"/>
              <a:sym typeface="Noto Sans Symbols"/>
            </a:endParaRPr>
          </a:p>
        </p:txBody>
      </p:sp>
      <p:sp>
        <p:nvSpPr>
          <p:cNvPr id="4" name="角丸四角形 8">
            <a:extLst>
              <a:ext uri="{FF2B5EF4-FFF2-40B4-BE49-F238E27FC236}">
                <a16:creationId xmlns:a16="http://schemas.microsoft.com/office/drawing/2014/main" id="{A2B2D209-45FB-A5AB-3470-786C8D604E12}"/>
              </a:ext>
            </a:extLst>
          </p:cNvPr>
          <p:cNvSpPr/>
          <p:nvPr/>
        </p:nvSpPr>
        <p:spPr>
          <a:xfrm>
            <a:off x="8201186" y="2312988"/>
            <a:ext cx="3582829" cy="4105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Bef>
                <a:spcPts val="300"/>
              </a:spcBef>
            </a:pPr>
            <a:r>
              <a:rPr lang="ja-JP" altLang="en-US" b="1" dirty="0">
                <a:solidFill>
                  <a:schemeClr val="bg1"/>
                </a:solidFill>
                <a:latin typeface="Century Gothic" panose="020B0502020202020204" pitchFamily="34" charset="0"/>
                <a:ea typeface="Yu Gothic" panose="020B0400000000000000" pitchFamily="34" charset="-128"/>
                <a:sym typeface="Noto Sans Symbols"/>
              </a:rPr>
              <a:t>毎月の観葉植物勉強会</a:t>
            </a:r>
          </a:p>
        </p:txBody>
      </p:sp>
      <p:sp>
        <p:nvSpPr>
          <p:cNvPr id="6" name="スライド番号プレースホルダー 3">
            <a:extLst>
              <a:ext uri="{FF2B5EF4-FFF2-40B4-BE49-F238E27FC236}">
                <a16:creationId xmlns:a16="http://schemas.microsoft.com/office/drawing/2014/main" id="{B2818E08-A373-3112-D858-897A43C0A4AF}"/>
              </a:ext>
            </a:extLst>
          </p:cNvPr>
          <p:cNvSpPr>
            <a:spLocks noGrp="1"/>
          </p:cNvSpPr>
          <p:nvPr>
            <p:ph type="sldNum" sz="quarter" idx="12"/>
          </p:nvPr>
        </p:nvSpPr>
        <p:spPr>
          <a:xfrm>
            <a:off x="9316656" y="6519943"/>
            <a:ext cx="2743200" cy="247831"/>
          </a:xfrm>
        </p:spPr>
        <p:txBody>
          <a:bodyPr/>
          <a:lstStyle/>
          <a:p>
            <a:fld id="{E310EA0D-2252-9045-A82C-BA460C3629D0}" type="slidenum">
              <a:rPr lang="ja-JP" altLang="en-US" smtClean="0"/>
              <a:pPr/>
              <a:t>7</a:t>
            </a:fld>
            <a:endParaRPr lang="ja-JP" altLang="en-US"/>
          </a:p>
        </p:txBody>
      </p:sp>
      <p:sp>
        <p:nvSpPr>
          <p:cNvPr id="7" name="角丸四角形 14">
            <a:extLst>
              <a:ext uri="{FF2B5EF4-FFF2-40B4-BE49-F238E27FC236}">
                <a16:creationId xmlns:a16="http://schemas.microsoft.com/office/drawing/2014/main" id="{43CE456A-2E74-8AB1-3242-1DB2E2CA80A7}"/>
              </a:ext>
            </a:extLst>
          </p:cNvPr>
          <p:cNvSpPr/>
          <p:nvPr/>
        </p:nvSpPr>
        <p:spPr>
          <a:xfrm>
            <a:off x="604957" y="5841175"/>
            <a:ext cx="2454133" cy="4105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Yu Gothic" panose="020B0400000000000000" pitchFamily="34" charset="-128"/>
                <a:ea typeface="Yu Gothic" panose="020B0400000000000000" pitchFamily="34" charset="-128"/>
              </a:rPr>
              <a:t>フレックス制度</a:t>
            </a:r>
          </a:p>
        </p:txBody>
      </p:sp>
      <p:sp>
        <p:nvSpPr>
          <p:cNvPr id="8" name="角丸四角形 14">
            <a:extLst>
              <a:ext uri="{FF2B5EF4-FFF2-40B4-BE49-F238E27FC236}">
                <a16:creationId xmlns:a16="http://schemas.microsoft.com/office/drawing/2014/main" id="{9BE9A808-2C6D-0CF2-7DB9-AE891AE074D9}"/>
              </a:ext>
            </a:extLst>
          </p:cNvPr>
          <p:cNvSpPr/>
          <p:nvPr/>
        </p:nvSpPr>
        <p:spPr>
          <a:xfrm>
            <a:off x="9092297" y="5841175"/>
            <a:ext cx="2454133" cy="4105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Yu Gothic" panose="020B0400000000000000" pitchFamily="34" charset="-128"/>
                <a:ea typeface="Yu Gothic" panose="020B0400000000000000" pitchFamily="34" charset="-128"/>
              </a:rPr>
              <a:t>育児・介護との両立可能</a:t>
            </a:r>
          </a:p>
        </p:txBody>
      </p:sp>
      <p:sp>
        <p:nvSpPr>
          <p:cNvPr id="9" name="角丸四角形 14">
            <a:extLst>
              <a:ext uri="{FF2B5EF4-FFF2-40B4-BE49-F238E27FC236}">
                <a16:creationId xmlns:a16="http://schemas.microsoft.com/office/drawing/2014/main" id="{F080A35F-593D-FA2D-9B7F-AF55BEA2CACD}"/>
              </a:ext>
            </a:extLst>
          </p:cNvPr>
          <p:cNvSpPr/>
          <p:nvPr/>
        </p:nvSpPr>
        <p:spPr>
          <a:xfrm>
            <a:off x="6263183" y="5841175"/>
            <a:ext cx="2454133" cy="4105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Yu Gothic" panose="020B0400000000000000" pitchFamily="34" charset="-128"/>
                <a:ea typeface="Yu Gothic" panose="020B0400000000000000" pitchFamily="34" charset="-128"/>
              </a:rPr>
              <a:t>副業</a:t>
            </a:r>
            <a:r>
              <a:rPr lang="en-US" altLang="ja-JP" sz="1400" b="1" dirty="0">
                <a:solidFill>
                  <a:schemeClr val="bg1"/>
                </a:solidFill>
                <a:latin typeface="Yu Gothic" panose="020B0400000000000000" pitchFamily="34" charset="-128"/>
                <a:ea typeface="Yu Gothic" panose="020B0400000000000000" pitchFamily="34" charset="-128"/>
              </a:rPr>
              <a:t>OK</a:t>
            </a:r>
            <a:endParaRPr lang="ja-JP" altLang="en-US" sz="1400" b="1" dirty="0">
              <a:solidFill>
                <a:schemeClr val="bg1"/>
              </a:solidFill>
              <a:latin typeface="Yu Gothic" panose="020B0400000000000000" pitchFamily="34" charset="-128"/>
              <a:ea typeface="Yu Gothic" panose="020B0400000000000000" pitchFamily="34" charset="-128"/>
            </a:endParaRPr>
          </a:p>
        </p:txBody>
      </p:sp>
      <p:sp>
        <p:nvSpPr>
          <p:cNvPr id="10" name="角丸四角形 14">
            <a:extLst>
              <a:ext uri="{FF2B5EF4-FFF2-40B4-BE49-F238E27FC236}">
                <a16:creationId xmlns:a16="http://schemas.microsoft.com/office/drawing/2014/main" id="{C3A6706C-963B-93FB-1FFC-DF1C979EB413}"/>
              </a:ext>
            </a:extLst>
          </p:cNvPr>
          <p:cNvSpPr/>
          <p:nvPr/>
        </p:nvSpPr>
        <p:spPr>
          <a:xfrm>
            <a:off x="3434070" y="5841175"/>
            <a:ext cx="2454133" cy="4105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Yu Gothic" panose="020B0400000000000000" pitchFamily="34" charset="-128"/>
                <a:ea typeface="Yu Gothic" panose="020B0400000000000000" pitchFamily="34" charset="-128"/>
              </a:rPr>
              <a:t>リモート勤務可能</a:t>
            </a:r>
          </a:p>
        </p:txBody>
      </p:sp>
      <p:pic>
        <p:nvPicPr>
          <p:cNvPr id="11" name="図 10">
            <a:extLst>
              <a:ext uri="{FF2B5EF4-FFF2-40B4-BE49-F238E27FC236}">
                <a16:creationId xmlns:a16="http://schemas.microsoft.com/office/drawing/2014/main" id="{1443FE93-0AE0-271B-CAF3-2E8A309697E0}"/>
              </a:ext>
            </a:extLst>
          </p:cNvPr>
          <p:cNvPicPr>
            <a:picLocks noChangeAspect="1"/>
          </p:cNvPicPr>
          <p:nvPr/>
        </p:nvPicPr>
        <p:blipFill>
          <a:blip r:embed="rId2"/>
          <a:stretch>
            <a:fillRect/>
          </a:stretch>
        </p:blipFill>
        <p:spPr>
          <a:xfrm>
            <a:off x="8201482" y="2723129"/>
            <a:ext cx="3570970" cy="2380647"/>
          </a:xfrm>
          <a:prstGeom prst="rect">
            <a:avLst/>
          </a:prstGeom>
        </p:spPr>
      </p:pic>
      <p:pic>
        <p:nvPicPr>
          <p:cNvPr id="12" name="図 11">
            <a:extLst>
              <a:ext uri="{FF2B5EF4-FFF2-40B4-BE49-F238E27FC236}">
                <a16:creationId xmlns:a16="http://schemas.microsoft.com/office/drawing/2014/main" id="{10E0D02C-C6B6-8405-2019-BCAE7EC0EF98}"/>
              </a:ext>
            </a:extLst>
          </p:cNvPr>
          <p:cNvPicPr>
            <a:picLocks noChangeAspect="1"/>
          </p:cNvPicPr>
          <p:nvPr/>
        </p:nvPicPr>
        <p:blipFill>
          <a:blip r:embed="rId3"/>
          <a:stretch>
            <a:fillRect/>
          </a:stretch>
        </p:blipFill>
        <p:spPr>
          <a:xfrm>
            <a:off x="402100" y="2723129"/>
            <a:ext cx="3582829" cy="2380647"/>
          </a:xfrm>
          <a:prstGeom prst="rect">
            <a:avLst/>
          </a:prstGeom>
        </p:spPr>
      </p:pic>
      <p:pic>
        <p:nvPicPr>
          <p:cNvPr id="13" name="図 12">
            <a:extLst>
              <a:ext uri="{FF2B5EF4-FFF2-40B4-BE49-F238E27FC236}">
                <a16:creationId xmlns:a16="http://schemas.microsoft.com/office/drawing/2014/main" id="{B171673E-79A7-1F49-CE16-F6FDD95DF179}"/>
              </a:ext>
            </a:extLst>
          </p:cNvPr>
          <p:cNvPicPr>
            <a:picLocks noChangeAspect="1"/>
          </p:cNvPicPr>
          <p:nvPr/>
        </p:nvPicPr>
        <p:blipFill>
          <a:blip r:embed="rId4"/>
          <a:stretch>
            <a:fillRect/>
          </a:stretch>
        </p:blipFill>
        <p:spPr>
          <a:xfrm>
            <a:off x="4310561" y="2723129"/>
            <a:ext cx="3570970" cy="2380647"/>
          </a:xfrm>
          <a:prstGeom prst="rect">
            <a:avLst/>
          </a:prstGeom>
        </p:spPr>
      </p:pic>
      <p:sp>
        <p:nvSpPr>
          <p:cNvPr id="15" name="テキスト ボックス 14">
            <a:extLst>
              <a:ext uri="{FF2B5EF4-FFF2-40B4-BE49-F238E27FC236}">
                <a16:creationId xmlns:a16="http://schemas.microsoft.com/office/drawing/2014/main" id="{1A500C84-4DA2-D792-A9F7-983C14EEAFBE}"/>
              </a:ext>
            </a:extLst>
          </p:cNvPr>
          <p:cNvSpPr txBox="1"/>
          <p:nvPr/>
        </p:nvSpPr>
        <p:spPr>
          <a:xfrm>
            <a:off x="4940316" y="5431103"/>
            <a:ext cx="23113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cs typeface="+mn-cs"/>
              </a:rPr>
              <a:t>柔軟な働き方も可能</a:t>
            </a:r>
            <a:endParaRPr kumimoji="1" lang="ja-JP" altLang="en-US" sz="1800" b="1" i="0" u="none" strike="noStrike" kern="1200" cap="none" spc="0" normalizeH="0" baseline="0" noProof="0" dirty="0">
              <a:ln>
                <a:noFill/>
              </a:ln>
              <a:solidFill>
                <a:srgbClr val="00B050"/>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A9D4EC05-C4C5-41C4-EF4B-DFABFEEDCE13}"/>
              </a:ext>
            </a:extLst>
          </p:cNvPr>
          <p:cNvSpPr/>
          <p:nvPr/>
        </p:nvSpPr>
        <p:spPr>
          <a:xfrm>
            <a:off x="423401" y="680262"/>
            <a:ext cx="11339662" cy="499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accent2"/>
                </a:solidFill>
              </a:rPr>
              <a:t>フラット・柔軟・サステナブルがキーワード</a:t>
            </a:r>
            <a:endParaRPr kumimoji="1" lang="ja-JP" altLang="en-US" b="1" dirty="0">
              <a:solidFill>
                <a:schemeClr val="accent2"/>
              </a:solidFill>
            </a:endParaRPr>
          </a:p>
        </p:txBody>
      </p:sp>
      <p:sp>
        <p:nvSpPr>
          <p:cNvPr id="19" name="コンテンツ プレースホルダー 6">
            <a:extLst>
              <a:ext uri="{FF2B5EF4-FFF2-40B4-BE49-F238E27FC236}">
                <a16:creationId xmlns:a16="http://schemas.microsoft.com/office/drawing/2014/main" id="{374284C9-AA40-6DC6-4927-9C7D523B552E}"/>
              </a:ext>
            </a:extLst>
          </p:cNvPr>
          <p:cNvSpPr txBox="1">
            <a:spLocks/>
          </p:cNvSpPr>
          <p:nvPr/>
        </p:nvSpPr>
        <p:spPr>
          <a:xfrm>
            <a:off x="428937" y="1179754"/>
            <a:ext cx="11339662" cy="82981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b="1" spc="300" dirty="0">
                <a:solidFill>
                  <a:schemeClr val="tx1">
                    <a:lumMod val="75000"/>
                    <a:lumOff val="25000"/>
                  </a:schemeClr>
                </a:solidFill>
              </a:rPr>
              <a:t>ユニフォレストは「緑を届ける人がまず気持ちよく働ける環境」を大切にしています。</a:t>
            </a:r>
          </a:p>
        </p:txBody>
      </p:sp>
      <p:sp>
        <p:nvSpPr>
          <p:cNvPr id="21" name="日付プレースホルダー 2">
            <a:extLst>
              <a:ext uri="{FF2B5EF4-FFF2-40B4-BE49-F238E27FC236}">
                <a16:creationId xmlns:a16="http://schemas.microsoft.com/office/drawing/2014/main" id="{DED684A9-0D16-75A7-80A0-103E1FF4F767}"/>
              </a:ext>
            </a:extLst>
          </p:cNvPr>
          <p:cNvSpPr>
            <a:spLocks noGrp="1"/>
          </p:cNvSpPr>
          <p:nvPr>
            <p:ph type="dt" sz="half" idx="10"/>
          </p:nvPr>
        </p:nvSpPr>
        <p:spPr>
          <a:xfrm>
            <a:off x="132144" y="6519944"/>
            <a:ext cx="2743200" cy="247831"/>
          </a:xfrm>
        </p:spPr>
        <p:txBody>
          <a:bodyPr/>
          <a:lstStyle/>
          <a:p>
            <a:r>
              <a:rPr lang="en-US" altLang="ja-JP" sz="1050" dirty="0">
                <a:solidFill>
                  <a:schemeClr val="tx1">
                    <a:lumMod val="75000"/>
                    <a:lumOff val="25000"/>
                  </a:schemeClr>
                </a:solidFill>
              </a:rPr>
              <a:t>© 2025 </a:t>
            </a:r>
            <a:r>
              <a:rPr lang="en-US" altLang="ja-JP" sz="1050" dirty="0" err="1">
                <a:solidFill>
                  <a:schemeClr val="tx1">
                    <a:lumMod val="75000"/>
                    <a:lumOff val="25000"/>
                  </a:schemeClr>
                </a:solidFill>
              </a:rPr>
              <a:t>Uniforest</a:t>
            </a:r>
            <a:r>
              <a:rPr lang="en-US" altLang="ja-JP" sz="1050" dirty="0">
                <a:solidFill>
                  <a:schemeClr val="tx1">
                    <a:lumMod val="75000"/>
                    <a:lumOff val="25000"/>
                  </a:schemeClr>
                </a:solidFill>
              </a:rPr>
              <a:t> Inc.</a:t>
            </a:r>
            <a:endParaRPr lang="ja-JP" altLang="en-US" sz="1050" dirty="0">
              <a:solidFill>
                <a:schemeClr val="tx1">
                  <a:lumMod val="75000"/>
                  <a:lumOff val="25000"/>
                </a:schemeClr>
              </a:solidFill>
            </a:endParaRPr>
          </a:p>
        </p:txBody>
      </p:sp>
      <p:cxnSp>
        <p:nvCxnSpPr>
          <p:cNvPr id="20" name="直線コネクタ 19">
            <a:extLst>
              <a:ext uri="{FF2B5EF4-FFF2-40B4-BE49-F238E27FC236}">
                <a16:creationId xmlns:a16="http://schemas.microsoft.com/office/drawing/2014/main" id="{9331D52A-A8F9-9E1E-48A9-6C8C90B74190}"/>
              </a:ext>
            </a:extLst>
          </p:cNvPr>
          <p:cNvCxnSpPr>
            <a:cxnSpLocks/>
          </p:cNvCxnSpPr>
          <p:nvPr/>
        </p:nvCxnSpPr>
        <p:spPr>
          <a:xfrm>
            <a:off x="326020" y="536245"/>
            <a:ext cx="11539960" cy="0"/>
          </a:xfrm>
          <a:prstGeom prst="line">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066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3">
            <a:extLst>
              <a:ext uri="{FF2B5EF4-FFF2-40B4-BE49-F238E27FC236}">
                <a16:creationId xmlns:a16="http://schemas.microsoft.com/office/drawing/2014/main" id="{A9656C3B-752B-6E52-F1C5-4CDB4A528AF2}"/>
              </a:ext>
            </a:extLst>
          </p:cNvPr>
          <p:cNvSpPr>
            <a:spLocks noGrp="1"/>
          </p:cNvSpPr>
          <p:nvPr>
            <p:ph type="sldNum" sz="quarter" idx="12"/>
          </p:nvPr>
        </p:nvSpPr>
        <p:spPr>
          <a:xfrm>
            <a:off x="9316656" y="6519943"/>
            <a:ext cx="2743200" cy="247831"/>
          </a:xfrm>
        </p:spPr>
        <p:txBody>
          <a:bodyPr/>
          <a:lstStyle/>
          <a:p>
            <a:fld id="{E310EA0D-2252-9045-A82C-BA460C3629D0}" type="slidenum">
              <a:rPr lang="ja-JP" altLang="en-US" smtClean="0"/>
              <a:pPr/>
              <a:t>8</a:t>
            </a:fld>
            <a:endParaRPr lang="ja-JP" altLang="en-US"/>
          </a:p>
        </p:txBody>
      </p:sp>
      <p:grpSp>
        <p:nvGrpSpPr>
          <p:cNvPr id="4" name="グループ化 3">
            <a:extLst>
              <a:ext uri="{FF2B5EF4-FFF2-40B4-BE49-F238E27FC236}">
                <a16:creationId xmlns:a16="http://schemas.microsoft.com/office/drawing/2014/main" id="{F80D7D1F-4855-5A07-70A9-51BB7B0082D2}"/>
              </a:ext>
            </a:extLst>
          </p:cNvPr>
          <p:cNvGrpSpPr/>
          <p:nvPr/>
        </p:nvGrpSpPr>
        <p:grpSpPr>
          <a:xfrm>
            <a:off x="407988" y="2312987"/>
            <a:ext cx="11376025" cy="4118352"/>
            <a:chOff x="407988" y="2312987"/>
            <a:chExt cx="8940265" cy="4118352"/>
          </a:xfrm>
        </p:grpSpPr>
        <p:grpSp>
          <p:nvGrpSpPr>
            <p:cNvPr id="5" name="グループ化 4">
              <a:extLst>
                <a:ext uri="{FF2B5EF4-FFF2-40B4-BE49-F238E27FC236}">
                  <a16:creationId xmlns:a16="http://schemas.microsoft.com/office/drawing/2014/main" id="{6FC2768F-87EA-1409-4BC0-7C2786AFA3AC}"/>
                </a:ext>
              </a:extLst>
            </p:cNvPr>
            <p:cNvGrpSpPr/>
            <p:nvPr/>
          </p:nvGrpSpPr>
          <p:grpSpPr>
            <a:xfrm>
              <a:off x="6332179" y="2312987"/>
              <a:ext cx="3016074" cy="4118351"/>
              <a:chOff x="6267813" y="1520788"/>
              <a:chExt cx="3016074" cy="4608072"/>
            </a:xfrm>
          </p:grpSpPr>
          <p:sp>
            <p:nvSpPr>
              <p:cNvPr id="12" name="正方形/長方形 11">
                <a:extLst>
                  <a:ext uri="{FF2B5EF4-FFF2-40B4-BE49-F238E27FC236}">
                    <a16:creationId xmlns:a16="http://schemas.microsoft.com/office/drawing/2014/main" id="{0CB1E230-D5C4-74D4-19EA-02E602AE26E4}"/>
                  </a:ext>
                </a:extLst>
              </p:cNvPr>
              <p:cNvSpPr/>
              <p:nvPr/>
            </p:nvSpPr>
            <p:spPr>
              <a:xfrm>
                <a:off x="6267813" y="2168860"/>
                <a:ext cx="2664000" cy="3960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lgn="l">
                  <a:lnSpc>
                    <a:spcPct val="130000"/>
                  </a:lnSpc>
                  <a:spcAft>
                    <a:spcPts val="600"/>
                  </a:spcAft>
                  <a:buFont typeface="Arial" panose="020B0604020202020204" pitchFamily="34" charset="0"/>
                  <a:buChar char="•"/>
                </a:pPr>
                <a:endParaRPr kumimoji="1"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endParaRPr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endParaRPr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endParaRPr kumimoji="1"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r>
                  <a:rPr kumimoji="1" lang="ja-JP" altLang="en-US" sz="1400" b="1" dirty="0">
                    <a:solidFill>
                      <a:schemeClr val="tx1">
                        <a:lumMod val="75000"/>
                        <a:lumOff val="25000"/>
                      </a:schemeClr>
                    </a:solidFill>
                  </a:rPr>
                  <a:t>社内</a:t>
                </a:r>
                <a:r>
                  <a:rPr kumimoji="1" lang="en-US" altLang="ja-JP" sz="1400" b="1" dirty="0">
                    <a:solidFill>
                      <a:schemeClr val="tx1">
                        <a:lumMod val="75000"/>
                        <a:lumOff val="25000"/>
                      </a:schemeClr>
                    </a:solidFill>
                  </a:rPr>
                  <a:t>FA</a:t>
                </a:r>
                <a:r>
                  <a:rPr kumimoji="1" lang="ja-JP" altLang="en-US" sz="1400" b="1" dirty="0">
                    <a:solidFill>
                      <a:schemeClr val="tx1">
                        <a:lumMod val="75000"/>
                        <a:lumOff val="25000"/>
                      </a:schemeClr>
                    </a:solidFill>
                  </a:rPr>
                  <a:t>制度を活用して他部門にチャレンジ</a:t>
                </a:r>
                <a:endParaRPr kumimoji="1"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r>
                  <a:rPr kumimoji="1" lang="ja-JP" altLang="en-US" sz="1400" b="1" dirty="0">
                    <a:solidFill>
                      <a:schemeClr val="tx1">
                        <a:lumMod val="75000"/>
                        <a:lumOff val="25000"/>
                      </a:schemeClr>
                    </a:solidFill>
                  </a:rPr>
                  <a:t>カスタマーサクセスから新規事業へとステップアップした事例あり</a:t>
                </a:r>
                <a:endParaRPr kumimoji="1"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r>
                  <a:rPr kumimoji="1" lang="ja-JP" altLang="en-US" sz="1400" b="1" dirty="0">
                    <a:solidFill>
                      <a:schemeClr val="tx1">
                        <a:lumMod val="75000"/>
                        <a:lumOff val="25000"/>
                      </a:schemeClr>
                    </a:solidFill>
                  </a:rPr>
                  <a:t>希望者にはグリーンアドバイザーなど資格取得支援制度も提供</a:t>
                </a:r>
                <a:endParaRPr kumimoji="1" lang="en-US" altLang="ja-JP" sz="1050" b="1" dirty="0">
                  <a:solidFill>
                    <a:schemeClr val="tx1">
                      <a:lumMod val="75000"/>
                      <a:lumOff val="25000"/>
                    </a:schemeClr>
                  </a:solidFill>
                </a:endParaRPr>
              </a:p>
            </p:txBody>
          </p:sp>
          <p:sp>
            <p:nvSpPr>
              <p:cNvPr id="13" name="矢印: 五方向 12">
                <a:extLst>
                  <a:ext uri="{FF2B5EF4-FFF2-40B4-BE49-F238E27FC236}">
                    <a16:creationId xmlns:a16="http://schemas.microsoft.com/office/drawing/2014/main" id="{1E85D17F-6350-A3E3-3E0A-108CC724635B}"/>
                  </a:ext>
                </a:extLst>
              </p:cNvPr>
              <p:cNvSpPr/>
              <p:nvPr/>
            </p:nvSpPr>
            <p:spPr>
              <a:xfrm>
                <a:off x="6267813" y="1520788"/>
                <a:ext cx="3016074" cy="648072"/>
              </a:xfrm>
              <a:prstGeom prst="homePlate">
                <a:avLst/>
              </a:prstGeom>
              <a:solidFill>
                <a:srgbClr val="00B050"/>
              </a:solidFill>
              <a:ln w="1905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algn="l">
                  <a:lnSpc>
                    <a:spcPct val="130000"/>
                  </a:lnSpc>
                  <a:spcAft>
                    <a:spcPts val="600"/>
                  </a:spcAft>
                </a:pPr>
                <a:r>
                  <a:rPr kumimoji="1" lang="ja-JP" altLang="en-US" b="1" dirty="0">
                    <a:solidFill>
                      <a:schemeClr val="bg1"/>
                    </a:solidFill>
                    <a:latin typeface="+mn-ea"/>
                  </a:rPr>
                  <a:t>自由なキャリア形成</a:t>
                </a:r>
              </a:p>
            </p:txBody>
          </p:sp>
        </p:grpSp>
        <p:grpSp>
          <p:nvGrpSpPr>
            <p:cNvPr id="6" name="グループ化 5">
              <a:extLst>
                <a:ext uri="{FF2B5EF4-FFF2-40B4-BE49-F238E27FC236}">
                  <a16:creationId xmlns:a16="http://schemas.microsoft.com/office/drawing/2014/main" id="{76D3336E-7ECD-8143-5A79-40AA6183B815}"/>
                </a:ext>
              </a:extLst>
            </p:cNvPr>
            <p:cNvGrpSpPr/>
            <p:nvPr/>
          </p:nvGrpSpPr>
          <p:grpSpPr>
            <a:xfrm>
              <a:off x="3370084" y="2795259"/>
              <a:ext cx="3016074" cy="3636080"/>
              <a:chOff x="3305718" y="2600907"/>
              <a:chExt cx="3016074" cy="4068453"/>
            </a:xfrm>
          </p:grpSpPr>
          <p:sp>
            <p:nvSpPr>
              <p:cNvPr id="10" name="正方形/長方形 9">
                <a:extLst>
                  <a:ext uri="{FF2B5EF4-FFF2-40B4-BE49-F238E27FC236}">
                    <a16:creationId xmlns:a16="http://schemas.microsoft.com/office/drawing/2014/main" id="{9CE6A46A-9B34-AE57-A432-A0CAB5B55F14}"/>
                  </a:ext>
                </a:extLst>
              </p:cNvPr>
              <p:cNvSpPr/>
              <p:nvPr/>
            </p:nvSpPr>
            <p:spPr>
              <a:xfrm>
                <a:off x="3305718" y="3248979"/>
                <a:ext cx="2664000" cy="3420381"/>
              </a:xfrm>
              <a:prstGeom prst="rect">
                <a:avLst/>
              </a:prstGeom>
              <a:solidFill>
                <a:schemeClr val="bg1">
                  <a:lumMod val="95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lgn="l">
                  <a:lnSpc>
                    <a:spcPct val="130000"/>
                  </a:lnSpc>
                  <a:spcAft>
                    <a:spcPts val="600"/>
                  </a:spcAft>
                  <a:buFont typeface="Arial" panose="020B0604020202020204" pitchFamily="34" charset="0"/>
                  <a:buChar char="•"/>
                </a:pPr>
                <a:endParaRPr kumimoji="1"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endParaRPr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endParaRPr kumimoji="1"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endParaRPr lang="en-US" altLang="ja-JP" sz="1400" b="1" dirty="0">
                  <a:solidFill>
                    <a:schemeClr val="tx1">
                      <a:lumMod val="75000"/>
                      <a:lumOff val="25000"/>
                    </a:schemeClr>
                  </a:solidFill>
                </a:endParaRPr>
              </a:p>
              <a:p>
                <a:pPr algn="l">
                  <a:lnSpc>
                    <a:spcPct val="130000"/>
                  </a:lnSpc>
                  <a:spcAft>
                    <a:spcPts val="600"/>
                  </a:spcAft>
                </a:pPr>
                <a:endParaRPr kumimoji="1"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endParaRPr kumimoji="1"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r>
                  <a:rPr kumimoji="1" lang="ja-JP" altLang="en-US" sz="1400" b="1" dirty="0">
                    <a:solidFill>
                      <a:schemeClr val="tx1">
                        <a:lumMod val="75000"/>
                        <a:lumOff val="25000"/>
                      </a:schemeClr>
                    </a:solidFill>
                  </a:rPr>
                  <a:t>営業・運用・企画・</a:t>
                </a:r>
                <a:r>
                  <a:rPr kumimoji="1" lang="en-US" altLang="ja-JP" sz="1400" b="1" dirty="0">
                    <a:solidFill>
                      <a:schemeClr val="tx1">
                        <a:lumMod val="75000"/>
                        <a:lumOff val="25000"/>
                      </a:schemeClr>
                    </a:solidFill>
                  </a:rPr>
                  <a:t>CS</a:t>
                </a:r>
                <a:r>
                  <a:rPr kumimoji="1" lang="ja-JP" altLang="en-US" sz="1400" b="1" dirty="0">
                    <a:solidFill>
                      <a:schemeClr val="tx1">
                        <a:lumMod val="75000"/>
                        <a:lumOff val="25000"/>
                      </a:schemeClr>
                    </a:solidFill>
                  </a:rPr>
                  <a:t>など適性や希望に応じて配属</a:t>
                </a:r>
                <a:endParaRPr kumimoji="1" lang="en-US" altLang="ja-JP" sz="1050" b="1" dirty="0">
                  <a:solidFill>
                    <a:schemeClr val="tx1">
                      <a:lumMod val="75000"/>
                      <a:lumOff val="25000"/>
                    </a:schemeClr>
                  </a:solidFill>
                </a:endParaRPr>
              </a:p>
            </p:txBody>
          </p:sp>
          <p:sp>
            <p:nvSpPr>
              <p:cNvPr id="11" name="矢印: 五方向 10">
                <a:extLst>
                  <a:ext uri="{FF2B5EF4-FFF2-40B4-BE49-F238E27FC236}">
                    <a16:creationId xmlns:a16="http://schemas.microsoft.com/office/drawing/2014/main" id="{E932E7B3-318F-9353-B141-C521A3D8EB57}"/>
                  </a:ext>
                </a:extLst>
              </p:cNvPr>
              <p:cNvSpPr/>
              <p:nvPr/>
            </p:nvSpPr>
            <p:spPr>
              <a:xfrm>
                <a:off x="3305718" y="2600907"/>
                <a:ext cx="3016074" cy="648071"/>
              </a:xfrm>
              <a:prstGeom prst="homePlate">
                <a:avLst/>
              </a:prstGeom>
              <a:solidFill>
                <a:srgbClr val="00B050"/>
              </a:solidFill>
              <a:ln w="1905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algn="l">
                  <a:lnSpc>
                    <a:spcPct val="130000"/>
                  </a:lnSpc>
                  <a:spcAft>
                    <a:spcPts val="600"/>
                  </a:spcAft>
                </a:pPr>
                <a:r>
                  <a:rPr kumimoji="1" lang="ja-JP" altLang="en-US" b="1" dirty="0">
                    <a:solidFill>
                      <a:schemeClr val="bg1"/>
                    </a:solidFill>
                    <a:latin typeface="+mn-ea"/>
                  </a:rPr>
                  <a:t>適性に応じた配属</a:t>
                </a:r>
              </a:p>
            </p:txBody>
          </p:sp>
        </p:grpSp>
        <p:grpSp>
          <p:nvGrpSpPr>
            <p:cNvPr id="7" name="グループ化 6">
              <a:extLst>
                <a:ext uri="{FF2B5EF4-FFF2-40B4-BE49-F238E27FC236}">
                  <a16:creationId xmlns:a16="http://schemas.microsoft.com/office/drawing/2014/main" id="{CB0BD131-E5CD-A5DB-2BD5-8CC6BEA0F910}"/>
                </a:ext>
              </a:extLst>
            </p:cNvPr>
            <p:cNvGrpSpPr/>
            <p:nvPr/>
          </p:nvGrpSpPr>
          <p:grpSpPr>
            <a:xfrm>
              <a:off x="407988" y="3278210"/>
              <a:ext cx="3016075" cy="3153128"/>
              <a:chOff x="343622" y="3141287"/>
              <a:chExt cx="3016075" cy="3528072"/>
            </a:xfrm>
          </p:grpSpPr>
          <p:sp>
            <p:nvSpPr>
              <p:cNvPr id="8" name="矢印: 五方向 7">
                <a:extLst>
                  <a:ext uri="{FF2B5EF4-FFF2-40B4-BE49-F238E27FC236}">
                    <a16:creationId xmlns:a16="http://schemas.microsoft.com/office/drawing/2014/main" id="{5E6EDF71-DB79-89CB-E3CC-2A94CFEEA956}"/>
                  </a:ext>
                </a:extLst>
              </p:cNvPr>
              <p:cNvSpPr/>
              <p:nvPr/>
            </p:nvSpPr>
            <p:spPr>
              <a:xfrm>
                <a:off x="343623" y="3141287"/>
                <a:ext cx="3016074" cy="648072"/>
              </a:xfrm>
              <a:prstGeom prst="homePlate">
                <a:avLst/>
              </a:prstGeom>
              <a:solidFill>
                <a:srgbClr val="00B050"/>
              </a:solidFill>
              <a:ln w="1905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algn="l">
                  <a:lnSpc>
                    <a:spcPct val="130000"/>
                  </a:lnSpc>
                  <a:spcAft>
                    <a:spcPts val="600"/>
                  </a:spcAft>
                </a:pPr>
                <a:r>
                  <a:rPr kumimoji="1" lang="ja-JP" altLang="en-US" b="1" dirty="0">
                    <a:solidFill>
                      <a:schemeClr val="bg1"/>
                    </a:solidFill>
                    <a:latin typeface="+mn-ea"/>
                  </a:rPr>
                  <a:t>入社</a:t>
                </a:r>
                <a:r>
                  <a:rPr kumimoji="1" lang="en-US" altLang="ja-JP" b="1" dirty="0">
                    <a:solidFill>
                      <a:schemeClr val="bg1"/>
                    </a:solidFill>
                    <a:latin typeface="+mn-ea"/>
                  </a:rPr>
                  <a:t>1</a:t>
                </a:r>
                <a:r>
                  <a:rPr kumimoji="1" lang="ja-JP" altLang="en-US" b="1" dirty="0">
                    <a:solidFill>
                      <a:schemeClr val="bg1"/>
                    </a:solidFill>
                    <a:latin typeface="+mn-ea"/>
                  </a:rPr>
                  <a:t>カ月間</a:t>
                </a:r>
              </a:p>
            </p:txBody>
          </p:sp>
          <p:sp>
            <p:nvSpPr>
              <p:cNvPr id="9" name="正方形/長方形 8">
                <a:extLst>
                  <a:ext uri="{FF2B5EF4-FFF2-40B4-BE49-F238E27FC236}">
                    <a16:creationId xmlns:a16="http://schemas.microsoft.com/office/drawing/2014/main" id="{52EB2B13-BF8C-FEDE-0851-18E9E08D5D5E}"/>
                  </a:ext>
                </a:extLst>
              </p:cNvPr>
              <p:cNvSpPr/>
              <p:nvPr/>
            </p:nvSpPr>
            <p:spPr>
              <a:xfrm>
                <a:off x="343622" y="3789359"/>
                <a:ext cx="2664000" cy="2880000"/>
              </a:xfrm>
              <a:prstGeom prst="rect">
                <a:avLst/>
              </a:prstGeom>
              <a:solidFill>
                <a:schemeClr val="bg1">
                  <a:lumMod val="95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lgn="l">
                  <a:lnSpc>
                    <a:spcPct val="130000"/>
                  </a:lnSpc>
                  <a:spcAft>
                    <a:spcPts val="600"/>
                  </a:spcAft>
                  <a:buFont typeface="Arial" panose="020B0604020202020204" pitchFamily="34" charset="0"/>
                  <a:buChar char="•"/>
                </a:pPr>
                <a:endParaRPr kumimoji="1"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endParaRPr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endParaRPr kumimoji="1"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endParaRPr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endParaRPr kumimoji="1" lang="en-US" altLang="ja-JP" sz="1400" b="1" dirty="0">
                  <a:solidFill>
                    <a:schemeClr val="tx1">
                      <a:lumMod val="75000"/>
                      <a:lumOff val="25000"/>
                    </a:schemeClr>
                  </a:solidFill>
                </a:endParaRPr>
              </a:p>
              <a:p>
                <a:pPr marL="285750" indent="-285750" algn="l">
                  <a:lnSpc>
                    <a:spcPct val="130000"/>
                  </a:lnSpc>
                  <a:spcAft>
                    <a:spcPts val="600"/>
                  </a:spcAft>
                  <a:buFont typeface="Arial" panose="020B0604020202020204" pitchFamily="34" charset="0"/>
                  <a:buChar char="•"/>
                </a:pPr>
                <a:r>
                  <a:rPr kumimoji="1" lang="ja-JP" altLang="en-US" sz="1400" b="1" dirty="0">
                    <a:solidFill>
                      <a:schemeClr val="tx1">
                        <a:lumMod val="75000"/>
                        <a:lumOff val="25000"/>
                      </a:schemeClr>
                    </a:solidFill>
                  </a:rPr>
                  <a:t>オンボーディング研修は座学・</a:t>
                </a:r>
                <a:br>
                  <a:rPr kumimoji="1" lang="en-US" altLang="ja-JP" sz="1400" b="1" dirty="0">
                    <a:solidFill>
                      <a:schemeClr val="tx1">
                        <a:lumMod val="75000"/>
                        <a:lumOff val="25000"/>
                      </a:schemeClr>
                    </a:solidFill>
                  </a:rPr>
                </a:br>
                <a:r>
                  <a:rPr kumimoji="1" lang="ja-JP" altLang="en-US" sz="1400" b="1" dirty="0">
                    <a:solidFill>
                      <a:schemeClr val="tx1">
                        <a:lumMod val="75000"/>
                        <a:lumOff val="25000"/>
                      </a:schemeClr>
                    </a:solidFill>
                  </a:rPr>
                  <a:t>現場同行・植物管理の基礎学習</a:t>
                </a:r>
                <a:endParaRPr kumimoji="1" lang="en-US" altLang="ja-JP" sz="1050" b="1" dirty="0">
                  <a:solidFill>
                    <a:schemeClr val="tx1">
                      <a:lumMod val="75000"/>
                      <a:lumOff val="25000"/>
                    </a:schemeClr>
                  </a:solidFill>
                </a:endParaRPr>
              </a:p>
            </p:txBody>
          </p:sp>
        </p:grpSp>
      </p:grpSp>
      <p:pic>
        <p:nvPicPr>
          <p:cNvPr id="14" name="図 13">
            <a:extLst>
              <a:ext uri="{FF2B5EF4-FFF2-40B4-BE49-F238E27FC236}">
                <a16:creationId xmlns:a16="http://schemas.microsoft.com/office/drawing/2014/main" id="{7A7D7AD7-D24A-0011-A48B-C06E88E5C74D}"/>
              </a:ext>
            </a:extLst>
          </p:cNvPr>
          <p:cNvPicPr>
            <a:picLocks noChangeAspect="1"/>
          </p:cNvPicPr>
          <p:nvPr/>
        </p:nvPicPr>
        <p:blipFill>
          <a:blip r:embed="rId2"/>
          <a:srcRect t="29302" r="67429" b="36035"/>
          <a:stretch>
            <a:fillRect/>
          </a:stretch>
        </p:blipFill>
        <p:spPr>
          <a:xfrm>
            <a:off x="1548393" y="4181322"/>
            <a:ext cx="1071612" cy="1140433"/>
          </a:xfrm>
          <a:prstGeom prst="rect">
            <a:avLst/>
          </a:prstGeom>
        </p:spPr>
      </p:pic>
      <p:pic>
        <p:nvPicPr>
          <p:cNvPr id="15" name="図 14">
            <a:extLst>
              <a:ext uri="{FF2B5EF4-FFF2-40B4-BE49-F238E27FC236}">
                <a16:creationId xmlns:a16="http://schemas.microsoft.com/office/drawing/2014/main" id="{BE0B4071-DF7D-43EF-CDBF-DFCCC9BC3B7E}"/>
              </a:ext>
            </a:extLst>
          </p:cNvPr>
          <p:cNvPicPr>
            <a:picLocks noChangeAspect="1"/>
          </p:cNvPicPr>
          <p:nvPr/>
        </p:nvPicPr>
        <p:blipFill>
          <a:blip r:embed="rId2"/>
          <a:srcRect l="32697" t="29302" r="34732" b="36035"/>
          <a:stretch>
            <a:fillRect/>
          </a:stretch>
        </p:blipFill>
        <p:spPr>
          <a:xfrm>
            <a:off x="5317506" y="3762465"/>
            <a:ext cx="1071612" cy="1140433"/>
          </a:xfrm>
          <a:prstGeom prst="rect">
            <a:avLst/>
          </a:prstGeom>
        </p:spPr>
      </p:pic>
      <p:pic>
        <p:nvPicPr>
          <p:cNvPr id="16" name="図 15">
            <a:extLst>
              <a:ext uri="{FF2B5EF4-FFF2-40B4-BE49-F238E27FC236}">
                <a16:creationId xmlns:a16="http://schemas.microsoft.com/office/drawing/2014/main" id="{CE19DC89-B154-1E3F-512C-56A7434882D5}"/>
              </a:ext>
            </a:extLst>
          </p:cNvPr>
          <p:cNvPicPr>
            <a:picLocks noChangeAspect="1"/>
          </p:cNvPicPr>
          <p:nvPr/>
        </p:nvPicPr>
        <p:blipFill>
          <a:blip r:embed="rId2"/>
          <a:srcRect l="69068" t="29302" r="-1639" b="36035"/>
          <a:stretch>
            <a:fillRect/>
          </a:stretch>
        </p:blipFill>
        <p:spPr>
          <a:xfrm>
            <a:off x="9139652" y="3023566"/>
            <a:ext cx="1071612" cy="1140433"/>
          </a:xfrm>
          <a:prstGeom prst="rect">
            <a:avLst/>
          </a:prstGeom>
        </p:spPr>
      </p:pic>
      <p:cxnSp>
        <p:nvCxnSpPr>
          <p:cNvPr id="17" name="直線コネクタ 16">
            <a:extLst>
              <a:ext uri="{FF2B5EF4-FFF2-40B4-BE49-F238E27FC236}">
                <a16:creationId xmlns:a16="http://schemas.microsoft.com/office/drawing/2014/main" id="{18D86E3F-9CA2-FC65-7C4E-DE7E410C6712}"/>
              </a:ext>
            </a:extLst>
          </p:cNvPr>
          <p:cNvCxnSpPr>
            <a:cxnSpLocks/>
          </p:cNvCxnSpPr>
          <p:nvPr/>
        </p:nvCxnSpPr>
        <p:spPr>
          <a:xfrm>
            <a:off x="326020" y="536245"/>
            <a:ext cx="11539960" cy="0"/>
          </a:xfrm>
          <a:prstGeom prst="line">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タイトル 5">
            <a:extLst>
              <a:ext uri="{FF2B5EF4-FFF2-40B4-BE49-F238E27FC236}">
                <a16:creationId xmlns:a16="http://schemas.microsoft.com/office/drawing/2014/main" id="{62C9DC0E-075A-248A-E7FC-87DF71304361}"/>
              </a:ext>
            </a:extLst>
          </p:cNvPr>
          <p:cNvSpPr txBox="1">
            <a:spLocks/>
          </p:cNvSpPr>
          <p:nvPr/>
        </p:nvSpPr>
        <p:spPr>
          <a:xfrm>
            <a:off x="323942" y="195600"/>
            <a:ext cx="11444657" cy="34064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rgbClr val="00B050"/>
                </a:solidFill>
                <a:latin typeface="+mn-ea"/>
                <a:ea typeface="+mn-ea"/>
              </a:rPr>
              <a:t>7</a:t>
            </a:r>
            <a:r>
              <a:rPr lang="ja-JP" altLang="en-US" sz="1400" b="1" dirty="0">
                <a:solidFill>
                  <a:srgbClr val="00B050"/>
                </a:solidFill>
                <a:latin typeface="+mn-ea"/>
                <a:ea typeface="+mn-ea"/>
              </a:rPr>
              <a:t>：キャリアパス・成長機会</a:t>
            </a:r>
          </a:p>
        </p:txBody>
      </p:sp>
      <p:sp>
        <p:nvSpPr>
          <p:cNvPr id="19" name="正方形/長方形 18">
            <a:extLst>
              <a:ext uri="{FF2B5EF4-FFF2-40B4-BE49-F238E27FC236}">
                <a16:creationId xmlns:a16="http://schemas.microsoft.com/office/drawing/2014/main" id="{8A30A34C-6845-5D4D-1333-4DFBE6BEA2D9}"/>
              </a:ext>
            </a:extLst>
          </p:cNvPr>
          <p:cNvSpPr/>
          <p:nvPr/>
        </p:nvSpPr>
        <p:spPr>
          <a:xfrm>
            <a:off x="423401" y="680262"/>
            <a:ext cx="11339662" cy="499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accent2"/>
                </a:solidFill>
              </a:rPr>
              <a:t>「緑が好き」だけでも大歓迎！多様なステップを用意</a:t>
            </a:r>
            <a:endParaRPr kumimoji="1" lang="ja-JP" altLang="en-US" b="1" dirty="0">
              <a:solidFill>
                <a:schemeClr val="accent2"/>
              </a:solidFill>
            </a:endParaRPr>
          </a:p>
        </p:txBody>
      </p:sp>
      <p:sp>
        <p:nvSpPr>
          <p:cNvPr id="20" name="コンテンツ プレースホルダー 6">
            <a:extLst>
              <a:ext uri="{FF2B5EF4-FFF2-40B4-BE49-F238E27FC236}">
                <a16:creationId xmlns:a16="http://schemas.microsoft.com/office/drawing/2014/main" id="{8A49DF90-DB15-2305-6DB4-7029B18DED40}"/>
              </a:ext>
            </a:extLst>
          </p:cNvPr>
          <p:cNvSpPr txBox="1">
            <a:spLocks/>
          </p:cNvSpPr>
          <p:nvPr/>
        </p:nvSpPr>
        <p:spPr>
          <a:xfrm>
            <a:off x="428937" y="1179754"/>
            <a:ext cx="11339662" cy="829816"/>
          </a:xfrm>
          <a:prstGeom prst="rect">
            <a:avLst/>
          </a:prstGeom>
        </p:spPr>
        <p:txBody>
          <a:bodyPr anchor="ctr">
            <a:noAutofit/>
          </a:bodyPr>
          <a:lstStyle>
            <a:defPPr>
              <a:defRPr lang="ja-JP"/>
            </a:defPPr>
            <a:lvl1pPr indent="0">
              <a:lnSpc>
                <a:spcPct val="90000"/>
              </a:lnSpc>
              <a:spcBef>
                <a:spcPts val="1000"/>
              </a:spcBef>
              <a:buFont typeface="Arial" panose="020B0604020202020204" pitchFamily="34" charset="0"/>
              <a:buNone/>
              <a:defRPr sz="2000" b="1" spc="300">
                <a:solidFill>
                  <a:schemeClr val="tx1">
                    <a:lumMod val="75000"/>
                    <a:lumOff val="25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dirty="0"/>
              <a:t>当社では、社員一人ひとりが自身のペースで成長し、得意を活かせる環境づくりを</a:t>
            </a:r>
          </a:p>
          <a:p>
            <a:r>
              <a:rPr lang="ja-JP" altLang="en-US" dirty="0"/>
              <a:t>重視しています。</a:t>
            </a:r>
          </a:p>
        </p:txBody>
      </p:sp>
      <p:sp>
        <p:nvSpPr>
          <p:cNvPr id="21" name="日付プレースホルダー 2">
            <a:extLst>
              <a:ext uri="{FF2B5EF4-FFF2-40B4-BE49-F238E27FC236}">
                <a16:creationId xmlns:a16="http://schemas.microsoft.com/office/drawing/2014/main" id="{FCEF83E1-BA98-9627-546A-501D8CFCE377}"/>
              </a:ext>
            </a:extLst>
          </p:cNvPr>
          <p:cNvSpPr>
            <a:spLocks noGrp="1"/>
          </p:cNvSpPr>
          <p:nvPr>
            <p:ph type="dt" sz="half" idx="10"/>
          </p:nvPr>
        </p:nvSpPr>
        <p:spPr>
          <a:xfrm>
            <a:off x="132144" y="6519944"/>
            <a:ext cx="2743200" cy="247831"/>
          </a:xfrm>
        </p:spPr>
        <p:txBody>
          <a:bodyPr/>
          <a:lstStyle/>
          <a:p>
            <a:r>
              <a:rPr lang="en-US" altLang="ja-JP" sz="1050" dirty="0">
                <a:solidFill>
                  <a:schemeClr val="tx1">
                    <a:lumMod val="75000"/>
                    <a:lumOff val="25000"/>
                  </a:schemeClr>
                </a:solidFill>
              </a:rPr>
              <a:t>© 2025 </a:t>
            </a:r>
            <a:r>
              <a:rPr lang="en-US" altLang="ja-JP" sz="1050" dirty="0" err="1">
                <a:solidFill>
                  <a:schemeClr val="tx1">
                    <a:lumMod val="75000"/>
                    <a:lumOff val="25000"/>
                  </a:schemeClr>
                </a:solidFill>
              </a:rPr>
              <a:t>Uniforest</a:t>
            </a:r>
            <a:r>
              <a:rPr lang="en-US" altLang="ja-JP" sz="1050" dirty="0">
                <a:solidFill>
                  <a:schemeClr val="tx1">
                    <a:lumMod val="75000"/>
                    <a:lumOff val="25000"/>
                  </a:schemeClr>
                </a:solidFill>
              </a:rPr>
              <a:t> Inc.</a:t>
            </a:r>
            <a:endParaRPr lang="ja-JP" altLang="en-US" sz="1050" dirty="0">
              <a:solidFill>
                <a:schemeClr val="tx1">
                  <a:lumMod val="75000"/>
                  <a:lumOff val="25000"/>
                </a:schemeClr>
              </a:solidFill>
            </a:endParaRPr>
          </a:p>
        </p:txBody>
      </p:sp>
    </p:spTree>
    <p:extLst>
      <p:ext uri="{BB962C8B-B14F-4D97-AF65-F5344CB8AC3E}">
        <p14:creationId xmlns:p14="http://schemas.microsoft.com/office/powerpoint/2010/main" val="163455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3">
            <a:extLst>
              <a:ext uri="{FF2B5EF4-FFF2-40B4-BE49-F238E27FC236}">
                <a16:creationId xmlns:a16="http://schemas.microsoft.com/office/drawing/2014/main" id="{043CAD35-4E83-A07C-A819-EB57F93712DF}"/>
              </a:ext>
            </a:extLst>
          </p:cNvPr>
          <p:cNvSpPr>
            <a:spLocks noGrp="1"/>
          </p:cNvSpPr>
          <p:nvPr>
            <p:ph type="sldNum" sz="quarter" idx="12"/>
          </p:nvPr>
        </p:nvSpPr>
        <p:spPr>
          <a:xfrm>
            <a:off x="9317038" y="6519863"/>
            <a:ext cx="2743200" cy="247650"/>
          </a:xfrm>
        </p:spPr>
        <p:txBody>
          <a:bodyPr/>
          <a:lstStyle/>
          <a:p>
            <a:fld id="{E310EA0D-2252-9045-A82C-BA460C3629D0}" type="slidenum">
              <a:rPr lang="ja-JP" altLang="en-US" smtClean="0"/>
              <a:pPr/>
              <a:t>9</a:t>
            </a:fld>
            <a:endParaRPr lang="ja-JP" altLang="en-US"/>
          </a:p>
        </p:txBody>
      </p:sp>
      <p:sp>
        <p:nvSpPr>
          <p:cNvPr id="4" name="角丸四角形 6">
            <a:extLst>
              <a:ext uri="{FF2B5EF4-FFF2-40B4-BE49-F238E27FC236}">
                <a16:creationId xmlns:a16="http://schemas.microsoft.com/office/drawing/2014/main" id="{DB801110-1222-DBB2-1735-151AC00B310C}"/>
              </a:ext>
            </a:extLst>
          </p:cNvPr>
          <p:cNvSpPr/>
          <p:nvPr/>
        </p:nvSpPr>
        <p:spPr>
          <a:xfrm>
            <a:off x="423401" y="3426472"/>
            <a:ext cx="5601935" cy="873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44000" rtlCol="0" anchor="ctr"/>
          <a:lstStyle/>
          <a:p>
            <a:pPr>
              <a:spcBef>
                <a:spcPts val="600"/>
              </a:spcBef>
            </a:pPr>
            <a:r>
              <a:rPr lang="ja-JP" altLang="en-US" sz="1400" b="1" dirty="0">
                <a:solidFill>
                  <a:schemeClr val="tx1"/>
                </a:solidFill>
              </a:rPr>
              <a:t>人の気持ちに寄り添い、思いやりを持って行動できる</a:t>
            </a:r>
          </a:p>
        </p:txBody>
      </p:sp>
      <p:sp>
        <p:nvSpPr>
          <p:cNvPr id="5" name="角丸四角形 7">
            <a:extLst>
              <a:ext uri="{FF2B5EF4-FFF2-40B4-BE49-F238E27FC236}">
                <a16:creationId xmlns:a16="http://schemas.microsoft.com/office/drawing/2014/main" id="{17036050-820E-59F3-744A-FE0810288A64}"/>
              </a:ext>
            </a:extLst>
          </p:cNvPr>
          <p:cNvSpPr/>
          <p:nvPr/>
        </p:nvSpPr>
        <p:spPr>
          <a:xfrm>
            <a:off x="423401" y="4484974"/>
            <a:ext cx="5601935" cy="873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44000" rtlCol="0" anchor="ctr"/>
          <a:lstStyle/>
          <a:p>
            <a:pPr>
              <a:spcBef>
                <a:spcPts val="600"/>
              </a:spcBef>
            </a:pPr>
            <a:r>
              <a:rPr lang="ja-JP" altLang="en-US" sz="1400" b="1" dirty="0">
                <a:solidFill>
                  <a:schemeClr val="tx1"/>
                </a:solidFill>
              </a:rPr>
              <a:t>チームで協力しながら働くことが好き</a:t>
            </a:r>
          </a:p>
        </p:txBody>
      </p:sp>
      <p:sp>
        <p:nvSpPr>
          <p:cNvPr id="6" name="角丸四角形 8">
            <a:extLst>
              <a:ext uri="{FF2B5EF4-FFF2-40B4-BE49-F238E27FC236}">
                <a16:creationId xmlns:a16="http://schemas.microsoft.com/office/drawing/2014/main" id="{FD1BCE81-516A-096A-1AD0-051102A21C60}"/>
              </a:ext>
            </a:extLst>
          </p:cNvPr>
          <p:cNvSpPr/>
          <p:nvPr/>
        </p:nvSpPr>
        <p:spPr>
          <a:xfrm>
            <a:off x="423401" y="5543477"/>
            <a:ext cx="5601935" cy="873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44000" rtlCol="0" anchor="ctr"/>
          <a:lstStyle/>
          <a:p>
            <a:pPr>
              <a:spcBef>
                <a:spcPts val="600"/>
              </a:spcBef>
            </a:pPr>
            <a:r>
              <a:rPr lang="ja-JP" altLang="en-US" sz="1400" b="1" dirty="0">
                <a:solidFill>
                  <a:schemeClr val="tx1"/>
                </a:solidFill>
              </a:rPr>
              <a:t>植物や自然に癒された経験がある</a:t>
            </a:r>
          </a:p>
        </p:txBody>
      </p:sp>
      <p:sp>
        <p:nvSpPr>
          <p:cNvPr id="7" name="角丸四角形 9">
            <a:extLst>
              <a:ext uri="{FF2B5EF4-FFF2-40B4-BE49-F238E27FC236}">
                <a16:creationId xmlns:a16="http://schemas.microsoft.com/office/drawing/2014/main" id="{4FB91B4A-85D5-19AD-8286-DF95C28434AF}"/>
              </a:ext>
            </a:extLst>
          </p:cNvPr>
          <p:cNvSpPr/>
          <p:nvPr/>
        </p:nvSpPr>
        <p:spPr>
          <a:xfrm>
            <a:off x="6193240" y="3426472"/>
            <a:ext cx="5601935" cy="873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44000" rtlCol="0" anchor="ctr"/>
          <a:lstStyle/>
          <a:p>
            <a:pPr>
              <a:spcBef>
                <a:spcPts val="600"/>
              </a:spcBef>
            </a:pPr>
            <a:r>
              <a:rPr lang="ja-JP" altLang="en-US" sz="1400" b="1" dirty="0">
                <a:solidFill>
                  <a:schemeClr val="tx1"/>
                </a:solidFill>
              </a:rPr>
              <a:t>働き方の多様性や柔軟性を大切にしたい</a:t>
            </a:r>
          </a:p>
        </p:txBody>
      </p:sp>
      <p:sp>
        <p:nvSpPr>
          <p:cNvPr id="8" name="角丸四角形 10">
            <a:extLst>
              <a:ext uri="{FF2B5EF4-FFF2-40B4-BE49-F238E27FC236}">
                <a16:creationId xmlns:a16="http://schemas.microsoft.com/office/drawing/2014/main" id="{E08B7AF0-12E6-3F4D-957D-730CDB13C4CE}"/>
              </a:ext>
            </a:extLst>
          </p:cNvPr>
          <p:cNvSpPr/>
          <p:nvPr/>
        </p:nvSpPr>
        <p:spPr>
          <a:xfrm>
            <a:off x="6193240" y="4484974"/>
            <a:ext cx="5601935" cy="873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44000" rtlCol="0" anchor="ctr"/>
          <a:lstStyle/>
          <a:p>
            <a:pPr>
              <a:spcBef>
                <a:spcPts val="600"/>
              </a:spcBef>
            </a:pPr>
            <a:r>
              <a:rPr lang="ja-JP" altLang="en-US" sz="1400" b="1" dirty="0">
                <a:solidFill>
                  <a:schemeClr val="tx1"/>
                </a:solidFill>
              </a:rPr>
              <a:t>小さな課題にも気づき、前向きに改善に取り組める</a:t>
            </a:r>
          </a:p>
        </p:txBody>
      </p:sp>
      <p:sp>
        <p:nvSpPr>
          <p:cNvPr id="9" name="角丸四角形 5">
            <a:extLst>
              <a:ext uri="{FF2B5EF4-FFF2-40B4-BE49-F238E27FC236}">
                <a16:creationId xmlns:a16="http://schemas.microsoft.com/office/drawing/2014/main" id="{2CED951C-61F4-B716-F1DB-C25E45DE9313}"/>
              </a:ext>
            </a:extLst>
          </p:cNvPr>
          <p:cNvSpPr/>
          <p:nvPr/>
        </p:nvSpPr>
        <p:spPr>
          <a:xfrm>
            <a:off x="413321" y="2319144"/>
            <a:ext cx="11371774" cy="92202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2000" b="1" dirty="0">
                <a:solidFill>
                  <a:schemeClr val="tx1"/>
                </a:solidFill>
                <a:latin typeface="Yu Gothic" panose="020B0400000000000000" pitchFamily="34" charset="-128"/>
                <a:ea typeface="Yu Gothic" panose="020B0400000000000000" pitchFamily="34" charset="-128"/>
              </a:rPr>
              <a:t>～ユニフォレストでは、以下のような思いや特性を持った方を歓迎しています～</a:t>
            </a:r>
            <a:endParaRPr kumimoji="1" lang="ja-JP" altLang="en-US" sz="2000" b="1" dirty="0">
              <a:solidFill>
                <a:schemeClr val="tx1"/>
              </a:solidFill>
            </a:endParaRPr>
          </a:p>
        </p:txBody>
      </p:sp>
      <p:pic>
        <p:nvPicPr>
          <p:cNvPr id="10" name="図 9">
            <a:extLst>
              <a:ext uri="{FF2B5EF4-FFF2-40B4-BE49-F238E27FC236}">
                <a16:creationId xmlns:a16="http://schemas.microsoft.com/office/drawing/2014/main" id="{A135EFAB-EAE1-0CFE-4AB5-0CC4C953DB73}"/>
              </a:ext>
            </a:extLst>
          </p:cNvPr>
          <p:cNvPicPr>
            <a:picLocks noChangeAspect="1"/>
          </p:cNvPicPr>
          <p:nvPr/>
        </p:nvPicPr>
        <p:blipFill>
          <a:blip r:embed="rId2"/>
          <a:stretch>
            <a:fillRect/>
          </a:stretch>
        </p:blipFill>
        <p:spPr>
          <a:xfrm>
            <a:off x="323850" y="3462244"/>
            <a:ext cx="1202480" cy="801653"/>
          </a:xfrm>
          <a:prstGeom prst="rect">
            <a:avLst/>
          </a:prstGeom>
        </p:spPr>
      </p:pic>
      <p:pic>
        <p:nvPicPr>
          <p:cNvPr id="11" name="図 10">
            <a:extLst>
              <a:ext uri="{FF2B5EF4-FFF2-40B4-BE49-F238E27FC236}">
                <a16:creationId xmlns:a16="http://schemas.microsoft.com/office/drawing/2014/main" id="{234DC8D1-DE81-746C-97C2-D58EDFF23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28" y="4520747"/>
            <a:ext cx="775729" cy="775729"/>
          </a:xfrm>
          <a:prstGeom prst="rect">
            <a:avLst/>
          </a:prstGeom>
        </p:spPr>
      </p:pic>
      <p:pic>
        <p:nvPicPr>
          <p:cNvPr id="12" name="図 11">
            <a:extLst>
              <a:ext uri="{FF2B5EF4-FFF2-40B4-BE49-F238E27FC236}">
                <a16:creationId xmlns:a16="http://schemas.microsoft.com/office/drawing/2014/main" id="{8D5DDF78-2996-4E17-05EA-CD6DB606D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020" y="5615022"/>
            <a:ext cx="775729" cy="775729"/>
          </a:xfrm>
          <a:prstGeom prst="rect">
            <a:avLst/>
          </a:prstGeom>
        </p:spPr>
      </p:pic>
      <p:pic>
        <p:nvPicPr>
          <p:cNvPr id="13" name="図 12">
            <a:extLst>
              <a:ext uri="{FF2B5EF4-FFF2-40B4-BE49-F238E27FC236}">
                <a16:creationId xmlns:a16="http://schemas.microsoft.com/office/drawing/2014/main" id="{01673349-F5C4-F08C-DAC4-A36BDD516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5164" y="4540504"/>
            <a:ext cx="736214" cy="736214"/>
          </a:xfrm>
          <a:prstGeom prst="rect">
            <a:avLst/>
          </a:prstGeom>
        </p:spPr>
      </p:pic>
      <p:pic>
        <p:nvPicPr>
          <p:cNvPr id="14" name="図 13">
            <a:extLst>
              <a:ext uri="{FF2B5EF4-FFF2-40B4-BE49-F238E27FC236}">
                <a16:creationId xmlns:a16="http://schemas.microsoft.com/office/drawing/2014/main" id="{0777899F-06CA-B329-88A7-0F100993DF48}"/>
              </a:ext>
            </a:extLst>
          </p:cNvPr>
          <p:cNvPicPr>
            <a:picLocks noChangeAspect="1"/>
          </p:cNvPicPr>
          <p:nvPr/>
        </p:nvPicPr>
        <p:blipFill>
          <a:blip r:embed="rId6">
            <a:extLst>
              <a:ext uri="{28A0092B-C50C-407E-A947-70E740481C1C}">
                <a14:useLocalDpi xmlns:a14="http://schemas.microsoft.com/office/drawing/2010/main" val="0"/>
              </a:ext>
            </a:extLst>
          </a:blip>
          <a:srcRect l="1" r="47754" b="52227"/>
          <a:stretch>
            <a:fillRect/>
          </a:stretch>
        </p:blipFill>
        <p:spPr>
          <a:xfrm>
            <a:off x="6193240" y="3417005"/>
            <a:ext cx="820507" cy="750267"/>
          </a:xfrm>
          <a:prstGeom prst="rect">
            <a:avLst/>
          </a:prstGeom>
        </p:spPr>
      </p:pic>
      <p:cxnSp>
        <p:nvCxnSpPr>
          <p:cNvPr id="15" name="直線コネクタ 14">
            <a:extLst>
              <a:ext uri="{FF2B5EF4-FFF2-40B4-BE49-F238E27FC236}">
                <a16:creationId xmlns:a16="http://schemas.microsoft.com/office/drawing/2014/main" id="{43508F15-F98D-B8B2-0FE0-ECA6CC01A5E6}"/>
              </a:ext>
            </a:extLst>
          </p:cNvPr>
          <p:cNvCxnSpPr>
            <a:cxnSpLocks/>
          </p:cNvCxnSpPr>
          <p:nvPr/>
        </p:nvCxnSpPr>
        <p:spPr>
          <a:xfrm>
            <a:off x="326020" y="536245"/>
            <a:ext cx="11539960" cy="0"/>
          </a:xfrm>
          <a:prstGeom prst="line">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タイトル 5">
            <a:extLst>
              <a:ext uri="{FF2B5EF4-FFF2-40B4-BE49-F238E27FC236}">
                <a16:creationId xmlns:a16="http://schemas.microsoft.com/office/drawing/2014/main" id="{9904BD91-13E8-65A2-1964-9B7C024A5256}"/>
              </a:ext>
            </a:extLst>
          </p:cNvPr>
          <p:cNvSpPr txBox="1">
            <a:spLocks/>
          </p:cNvSpPr>
          <p:nvPr/>
        </p:nvSpPr>
        <p:spPr>
          <a:xfrm>
            <a:off x="323942" y="195600"/>
            <a:ext cx="11444657" cy="34064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rgbClr val="00B050"/>
                </a:solidFill>
                <a:latin typeface="+mn-ea"/>
                <a:ea typeface="+mn-ea"/>
              </a:rPr>
              <a:t>8</a:t>
            </a:r>
            <a:r>
              <a:rPr lang="ja-JP" altLang="en-US" sz="1400" b="1" dirty="0">
                <a:solidFill>
                  <a:srgbClr val="00B050"/>
                </a:solidFill>
                <a:latin typeface="+mn-ea"/>
                <a:ea typeface="+mn-ea"/>
              </a:rPr>
              <a:t>：求める人物像</a:t>
            </a:r>
          </a:p>
        </p:txBody>
      </p:sp>
      <p:sp>
        <p:nvSpPr>
          <p:cNvPr id="17" name="正方形/長方形 16">
            <a:extLst>
              <a:ext uri="{FF2B5EF4-FFF2-40B4-BE49-F238E27FC236}">
                <a16:creationId xmlns:a16="http://schemas.microsoft.com/office/drawing/2014/main" id="{69A61999-A47B-AC35-7FB6-FABEDBD857CC}"/>
              </a:ext>
            </a:extLst>
          </p:cNvPr>
          <p:cNvSpPr/>
          <p:nvPr/>
        </p:nvSpPr>
        <p:spPr>
          <a:xfrm>
            <a:off x="423401" y="680262"/>
            <a:ext cx="11339662" cy="499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accent2"/>
                </a:solidFill>
              </a:rPr>
              <a:t>経験よりも、共感と前向きさを重視します</a:t>
            </a:r>
            <a:endParaRPr kumimoji="1" lang="ja-JP" altLang="en-US" b="1" dirty="0">
              <a:solidFill>
                <a:schemeClr val="accent2"/>
              </a:solidFill>
            </a:endParaRPr>
          </a:p>
        </p:txBody>
      </p:sp>
      <p:sp>
        <p:nvSpPr>
          <p:cNvPr id="18" name="コンテンツ プレースホルダー 6">
            <a:extLst>
              <a:ext uri="{FF2B5EF4-FFF2-40B4-BE49-F238E27FC236}">
                <a16:creationId xmlns:a16="http://schemas.microsoft.com/office/drawing/2014/main" id="{62C2B0D1-FDBE-F50E-C987-54514439F80B}"/>
              </a:ext>
            </a:extLst>
          </p:cNvPr>
          <p:cNvSpPr txBox="1">
            <a:spLocks/>
          </p:cNvSpPr>
          <p:nvPr/>
        </p:nvSpPr>
        <p:spPr>
          <a:xfrm>
            <a:off x="428937" y="1179754"/>
            <a:ext cx="11339662" cy="829816"/>
          </a:xfrm>
          <a:prstGeom prst="rect">
            <a:avLst/>
          </a:prstGeom>
        </p:spPr>
        <p:txBody>
          <a:bodyPr anchor="ctr">
            <a:noAutofit/>
          </a:bodyPr>
          <a:lstStyle>
            <a:defPPr>
              <a:defRPr lang="ja-JP"/>
            </a:defPPr>
            <a:lvl1pPr indent="0">
              <a:lnSpc>
                <a:spcPct val="90000"/>
              </a:lnSpc>
              <a:spcBef>
                <a:spcPts val="1000"/>
              </a:spcBef>
              <a:buFont typeface="Arial" panose="020B0604020202020204" pitchFamily="34" charset="0"/>
              <a:buNone/>
              <a:defRPr sz="2000" b="1" spc="300">
                <a:solidFill>
                  <a:schemeClr val="tx1">
                    <a:lumMod val="75000"/>
                    <a:lumOff val="25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dirty="0"/>
              <a:t>実務経験や業界知識は問いません。面接では、これまでどんなことにやりがいを感じ</a:t>
            </a:r>
          </a:p>
          <a:p>
            <a:r>
              <a:rPr lang="ja-JP" altLang="en-US" dirty="0"/>
              <a:t>たか、何に違和感を覚えたか、どんな職場なら心地よく働けそうかをお話ください。</a:t>
            </a:r>
          </a:p>
        </p:txBody>
      </p:sp>
      <p:sp>
        <p:nvSpPr>
          <p:cNvPr id="19" name="日付プレースホルダー 2">
            <a:extLst>
              <a:ext uri="{FF2B5EF4-FFF2-40B4-BE49-F238E27FC236}">
                <a16:creationId xmlns:a16="http://schemas.microsoft.com/office/drawing/2014/main" id="{7EBFEB51-B49B-80EF-F776-5C04DDA389B9}"/>
              </a:ext>
            </a:extLst>
          </p:cNvPr>
          <p:cNvSpPr>
            <a:spLocks noGrp="1"/>
          </p:cNvSpPr>
          <p:nvPr>
            <p:ph type="dt" sz="half" idx="10"/>
          </p:nvPr>
        </p:nvSpPr>
        <p:spPr>
          <a:xfrm>
            <a:off x="132144" y="6519944"/>
            <a:ext cx="2743200" cy="247831"/>
          </a:xfrm>
        </p:spPr>
        <p:txBody>
          <a:bodyPr/>
          <a:lstStyle/>
          <a:p>
            <a:r>
              <a:rPr lang="en-US" altLang="ja-JP" sz="1050" dirty="0">
                <a:solidFill>
                  <a:schemeClr val="tx1">
                    <a:lumMod val="75000"/>
                    <a:lumOff val="25000"/>
                  </a:schemeClr>
                </a:solidFill>
              </a:rPr>
              <a:t>© 2025 </a:t>
            </a:r>
            <a:r>
              <a:rPr lang="en-US" altLang="ja-JP" sz="1050" dirty="0" err="1">
                <a:solidFill>
                  <a:schemeClr val="tx1">
                    <a:lumMod val="75000"/>
                    <a:lumOff val="25000"/>
                  </a:schemeClr>
                </a:solidFill>
              </a:rPr>
              <a:t>Uniforest</a:t>
            </a:r>
            <a:r>
              <a:rPr lang="en-US" altLang="ja-JP" sz="1050" dirty="0">
                <a:solidFill>
                  <a:schemeClr val="tx1">
                    <a:lumMod val="75000"/>
                    <a:lumOff val="25000"/>
                  </a:schemeClr>
                </a:solidFill>
              </a:rPr>
              <a:t> Inc.</a:t>
            </a:r>
            <a:endParaRPr lang="ja-JP" altLang="en-US" sz="1050" dirty="0">
              <a:solidFill>
                <a:schemeClr val="tx1">
                  <a:lumMod val="75000"/>
                  <a:lumOff val="25000"/>
                </a:schemeClr>
              </a:solidFill>
            </a:endParaRPr>
          </a:p>
        </p:txBody>
      </p:sp>
    </p:spTree>
    <p:extLst>
      <p:ext uri="{BB962C8B-B14F-4D97-AF65-F5344CB8AC3E}">
        <p14:creationId xmlns:p14="http://schemas.microsoft.com/office/powerpoint/2010/main" val="5057654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41C3E266D40784080AE7FC7FC3CF127" ma:contentTypeVersion="14" ma:contentTypeDescription="新しいドキュメントを作成します。" ma:contentTypeScope="" ma:versionID="ab43ed39cf438de8264d8b65fa41e611">
  <xsd:schema xmlns:xsd="http://www.w3.org/2001/XMLSchema" xmlns:xs="http://www.w3.org/2001/XMLSchema" xmlns:p="http://schemas.microsoft.com/office/2006/metadata/properties" xmlns:ns2="ffd60cc4-70c0-4043-81e8-97be71ffa410" xmlns:ns3="1bf6ce71-f2af-4399-804e-8773bbe322f2" targetNamespace="http://schemas.microsoft.com/office/2006/metadata/properties" ma:root="true" ma:fieldsID="a2501e3ff80ab5e70b0e54d5b48f5319" ns2:_="" ns3:_="">
    <xsd:import namespace="ffd60cc4-70c0-4043-81e8-97be71ffa410"/>
    <xsd:import namespace="1bf6ce71-f2af-4399-804e-8773bbe322f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60cc4-70c0-4043-81e8-97be71ffa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e11d2887-7d44-46f2-be60-af6bd70e5d5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6ce71-f2af-4399-804e-8773bbe322f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ffa11d1-c12e-4afe-8e86-e16f823e0944}" ma:internalName="TaxCatchAll" ma:showField="CatchAllData" ma:web="1bf6ce71-f2af-4399-804e-8773bbe322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fd60cc4-70c0-4043-81e8-97be71ffa410">
      <Terms xmlns="http://schemas.microsoft.com/office/infopath/2007/PartnerControls"/>
    </lcf76f155ced4ddcb4097134ff3c332f>
    <TaxCatchAll xmlns="1bf6ce71-f2af-4399-804e-8773bbe322f2" xsi:nil="true"/>
  </documentManagement>
</p:properties>
</file>

<file path=customXml/itemProps1.xml><?xml version="1.0" encoding="utf-8"?>
<ds:datastoreItem xmlns:ds="http://schemas.openxmlformats.org/officeDocument/2006/customXml" ds:itemID="{5C683C75-09B2-4A5B-8268-1D5F947FE139}">
  <ds:schemaRefs>
    <ds:schemaRef ds:uri="http://schemas.microsoft.com/sharepoint/v3/contenttype/forms"/>
  </ds:schemaRefs>
</ds:datastoreItem>
</file>

<file path=customXml/itemProps2.xml><?xml version="1.0" encoding="utf-8"?>
<ds:datastoreItem xmlns:ds="http://schemas.openxmlformats.org/officeDocument/2006/customXml" ds:itemID="{A7CCCD87-4DCF-44F1-9F9C-22D12F32C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d60cc4-70c0-4043-81e8-97be71ffa410"/>
    <ds:schemaRef ds:uri="1bf6ce71-f2af-4399-804e-8773bbe322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754C0B-4947-46FE-B697-9DECDC558536}">
  <ds:schemaRefs>
    <ds:schemaRef ds:uri="http://schemas.microsoft.com/office/2006/metadata/properties"/>
    <ds:schemaRef ds:uri="http://schemas.microsoft.com/office/infopath/2007/PartnerControls"/>
    <ds:schemaRef ds:uri="ffd60cc4-70c0-4043-81e8-97be71ffa410"/>
    <ds:schemaRef ds:uri="1bf6ce71-f2af-4399-804e-8773bbe322f2"/>
  </ds:schemaRefs>
</ds:datastoreItem>
</file>

<file path=docProps/app.xml><?xml version="1.0" encoding="utf-8"?>
<Properties xmlns="http://schemas.openxmlformats.org/officeDocument/2006/extended-properties" xmlns:vt="http://schemas.openxmlformats.org/officeDocument/2006/docPropsVTypes">
  <TotalTime>21</TotalTime>
  <Words>1278</Words>
  <PresentationFormat>ワイド画面</PresentationFormat>
  <Paragraphs>166</Paragraphs>
  <Slides>10</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10</vt:i4>
      </vt:variant>
    </vt:vector>
  </HeadingPairs>
  <TitlesOfParts>
    <vt:vector size="17" baseType="lpstr">
      <vt:lpstr>Yu Gothic UI</vt:lpstr>
      <vt:lpstr>Yu Gothic</vt:lpstr>
      <vt:lpstr>Yu Gothic</vt:lpstr>
      <vt:lpstr>游ゴシック Light</vt:lpstr>
      <vt:lpstr>Arial</vt:lpstr>
      <vt:lpstr>Century Gothic</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erms:created xsi:type="dcterms:W3CDTF">2025-06-23T14:22:14Z</dcterms:created>
  <dcterms:modified xsi:type="dcterms:W3CDTF">2025-06-25T00:31:28Z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0x010100C41C3E266D40784080AE7FC7FC3CF127</vt:lpwstr>
  </property>
  <property fmtid="{D5CDD505-2E9C-101B-9397-08002B2CF9AE}" pid="3" name="MediaServiceImageTags">
    <vt:lpwstr/>
  </property>
</Properties>
</file>