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sldIdLst>
    <p:sldId id="259" r:id="rId5"/>
    <p:sldId id="264" r:id="rId6"/>
    <p:sldId id="281" r:id="rId7"/>
    <p:sldId id="265" r:id="rId8"/>
    <p:sldId id="267" r:id="rId9"/>
    <p:sldId id="268" r:id="rId10"/>
    <p:sldId id="270" r:id="rId11"/>
    <p:sldId id="271" r:id="rId12"/>
    <p:sldId id="273" r:id="rId13"/>
    <p:sldId id="274" r:id="rId14"/>
    <p:sldId id="275" r:id="rId15"/>
    <p:sldId id="276" r:id="rId16"/>
    <p:sldId id="288" r:id="rId17"/>
    <p:sldId id="284" r:id="rId18"/>
    <p:sldId id="285" r:id="rId19"/>
    <p:sldId id="286" r:id="rId20"/>
    <p:sldId id="287" r:id="rId21"/>
    <p:sldId id="280"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A"/>
    <a:srgbClr val="145D3A"/>
    <a:srgbClr val="BEF1D8"/>
    <a:srgbClr val="C9F3DE"/>
    <a:srgbClr val="FFDDDD"/>
    <a:srgbClr val="BC0000"/>
    <a:srgbClr val="FF7D7D"/>
    <a:srgbClr val="FF5757"/>
    <a:srgbClr val="FF7575"/>
    <a:srgbClr val="FF4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281491-70F0-4217-9412-AE15DDFEB14F}" v="1" dt="2026-04-13T22:58:19.23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5267" autoAdjust="0"/>
  </p:normalViewPr>
  <p:slideViewPr>
    <p:cSldViewPr snapToGrid="0">
      <p:cViewPr varScale="1">
        <p:scale>
          <a:sx n="116" d="100"/>
          <a:sy n="116" d="100"/>
        </p:scale>
        <p:origin x="138" y="20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浦英宗" userId="9b03fd3a-662f-49ff-9af1-1b93cf7aab22" providerId="ADAL" clId="{56E9DFAE-DDAD-4FCA-8AED-56B2D15DB479}"/>
    <pc:docChg chg="undo redo custSel addSld delSld modSld sldOrd modShowInfo">
      <pc:chgData name="松浦英宗" userId="9b03fd3a-662f-49ff-9af1-1b93cf7aab22" providerId="ADAL" clId="{56E9DFAE-DDAD-4FCA-8AED-56B2D15DB479}" dt="2026-04-13T22:59:02.406" v="28883" actId="20577"/>
      <pc:docMkLst>
        <pc:docMk/>
      </pc:docMkLst>
      <pc:sldChg chg="addSp delSp modSp add del mod">
        <pc:chgData name="松浦英宗" userId="9b03fd3a-662f-49ff-9af1-1b93cf7aab22" providerId="ADAL" clId="{56E9DFAE-DDAD-4FCA-8AED-56B2D15DB479}" dt="2026-04-13T22:58:19.231" v="28857"/>
        <pc:sldMkLst>
          <pc:docMk/>
          <pc:sldMk cId="1169995872" sldId="259"/>
        </pc:sldMkLst>
      </pc:sldChg>
      <pc:sldChg chg="modSp mod">
        <pc:chgData name="松浦英宗" userId="9b03fd3a-662f-49ff-9af1-1b93cf7aab22" providerId="ADAL" clId="{56E9DFAE-DDAD-4FCA-8AED-56B2D15DB479}" dt="2026-04-13T22:59:02.406" v="28883" actId="20577"/>
        <pc:sldMkLst>
          <pc:docMk/>
          <pc:sldMk cId="686870465" sldId="264"/>
        </pc:sldMkLst>
        <pc:spChg chg="mod">
          <ac:chgData name="松浦英宗" userId="9b03fd3a-662f-49ff-9af1-1b93cf7aab22" providerId="ADAL" clId="{56E9DFAE-DDAD-4FCA-8AED-56B2D15DB479}" dt="2026-04-13T22:59:02.406" v="28883" actId="20577"/>
          <ac:spMkLst>
            <pc:docMk/>
            <pc:sldMk cId="686870465" sldId="264"/>
            <ac:spMk id="7" creationId="{A7656CE1-326E-B20B-54CD-C2D6D73998F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新設法人数（万社）</c:v>
                </c:pt>
              </c:strCache>
            </c:strRef>
          </c:tx>
          <c:spPr>
            <a:solidFill>
              <a:srgbClr val="DCF8EA"/>
            </a:solidFill>
            <a:ln>
              <a:noFill/>
            </a:ln>
            <a:effectLst/>
          </c:spPr>
          <c:invertIfNegative val="0"/>
          <c:dPt>
            <c:idx val="13"/>
            <c:invertIfNegative val="0"/>
            <c:bubble3D val="0"/>
            <c:spPr>
              <a:solidFill>
                <a:srgbClr val="145D3A"/>
              </a:solidFill>
              <a:ln>
                <a:noFill/>
              </a:ln>
              <a:effectLst/>
            </c:spPr>
            <c:extLst>
              <c:ext xmlns:c16="http://schemas.microsoft.com/office/drawing/2014/chart" uri="{C3380CC4-5D6E-409C-BE32-E72D297353CC}">
                <c16:uniqueId val="{00000004-A2AA-48C9-AD4D-C37A4D54F6EA}"/>
              </c:ext>
            </c:extLst>
          </c:dPt>
          <c:dLbls>
            <c:dLbl>
              <c:idx val="13"/>
              <c:layout>
                <c:manualLayout>
                  <c:x val="-1.6361469464594801E-16"/>
                  <c:y val="-2.9293514246796867E-2"/>
                </c:manualLayout>
              </c:layout>
              <c:spPr>
                <a:noFill/>
                <a:ln>
                  <a:noFill/>
                </a:ln>
                <a:effectLst/>
              </c:spPr>
              <c:txPr>
                <a:bodyPr rot="0" spcFirstLastPara="1" vertOverflow="ellipsis" vert="horz" wrap="square" lIns="38100" tIns="19050" rIns="38100" bIns="19050" anchor="ctr" anchorCtr="1">
                  <a:noAutofit/>
                </a:bodyPr>
                <a:lstStyle/>
                <a:p>
                  <a:pPr>
                    <a:defRPr sz="3200" b="1" i="0" u="none" strike="noStrike" kern="1200" baseline="0">
                      <a:solidFill>
                        <a:srgbClr val="145D3A"/>
                      </a:solidFill>
                      <a:latin typeface="游明朝" panose="02020400000000000000" pitchFamily="18" charset="-128"/>
                      <a:ea typeface="游明朝" panose="02020400000000000000" pitchFamily="18"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7.3209081352900676E-2"/>
                      <c:h val="0.16228606892725458"/>
                    </c:manualLayout>
                  </c15:layout>
                </c:ext>
                <c:ext xmlns:c16="http://schemas.microsoft.com/office/drawing/2014/chart" uri="{C3380CC4-5D6E-409C-BE32-E72D297353CC}">
                  <c16:uniqueId val="{00000004-A2AA-48C9-AD4D-C37A4D54F6E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游明朝" panose="02020400000000000000" pitchFamily="18" charset="-128"/>
                    <a:ea typeface="游明朝" panose="020204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pt idx="12">
                  <c:v>2023年</c:v>
                </c:pt>
                <c:pt idx="13">
                  <c:v>2024年</c:v>
                </c:pt>
              </c:strCache>
            </c:strRef>
          </c:cat>
          <c:val>
            <c:numRef>
              <c:f>Sheet1!$B$2:$B$15</c:f>
              <c:numCache>
                <c:formatCode>General</c:formatCode>
                <c:ptCount val="14"/>
                <c:pt idx="0">
                  <c:v>10.3</c:v>
                </c:pt>
                <c:pt idx="1">
                  <c:v>10.5</c:v>
                </c:pt>
                <c:pt idx="2">
                  <c:v>11</c:v>
                </c:pt>
                <c:pt idx="3">
                  <c:v>12</c:v>
                </c:pt>
                <c:pt idx="4">
                  <c:v>12.6</c:v>
                </c:pt>
                <c:pt idx="5">
                  <c:v>12.8</c:v>
                </c:pt>
                <c:pt idx="6">
                  <c:v>13.2</c:v>
                </c:pt>
                <c:pt idx="7">
                  <c:v>12.9</c:v>
                </c:pt>
                <c:pt idx="8">
                  <c:v>13.1</c:v>
                </c:pt>
                <c:pt idx="9">
                  <c:v>13.1</c:v>
                </c:pt>
                <c:pt idx="10">
                  <c:v>14.4</c:v>
                </c:pt>
                <c:pt idx="11">
                  <c:v>14.2</c:v>
                </c:pt>
                <c:pt idx="12">
                  <c:v>15.2</c:v>
                </c:pt>
                <c:pt idx="13">
                  <c:v>15.3</c:v>
                </c:pt>
              </c:numCache>
            </c:numRef>
          </c:val>
          <c:extLst>
            <c:ext xmlns:c16="http://schemas.microsoft.com/office/drawing/2014/chart" uri="{C3380CC4-5D6E-409C-BE32-E72D297353CC}">
              <c16:uniqueId val="{00000000-A2AA-48C9-AD4D-C37A4D54F6EA}"/>
            </c:ext>
          </c:extLst>
        </c:ser>
        <c:dLbls>
          <c:dLblPos val="outEnd"/>
          <c:showLegendKey val="0"/>
          <c:showVal val="1"/>
          <c:showCatName val="0"/>
          <c:showSerName val="0"/>
          <c:showPercent val="0"/>
          <c:showBubbleSize val="0"/>
        </c:dLbls>
        <c:gapWidth val="60"/>
        <c:overlap val="-27"/>
        <c:axId val="2049723039"/>
        <c:axId val="2049727359"/>
      </c:barChart>
      <c:catAx>
        <c:axId val="204972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游明朝" panose="02020400000000000000" pitchFamily="18" charset="-128"/>
                <a:ea typeface="游明朝" panose="02020400000000000000" pitchFamily="18" charset="-128"/>
                <a:cs typeface="+mn-cs"/>
              </a:defRPr>
            </a:pPr>
            <a:endParaRPr lang="ja-JP"/>
          </a:p>
        </c:txPr>
        <c:crossAx val="2049727359"/>
        <c:crosses val="autoZero"/>
        <c:auto val="1"/>
        <c:lblAlgn val="ctr"/>
        <c:lblOffset val="100"/>
        <c:noMultiLvlLbl val="0"/>
      </c:catAx>
      <c:valAx>
        <c:axId val="2049727359"/>
        <c:scaling>
          <c:orientation val="minMax"/>
        </c:scaling>
        <c:delete val="1"/>
        <c:axPos val="l"/>
        <c:numFmt formatCode="General" sourceLinked="1"/>
        <c:majorTickMark val="none"/>
        <c:minorTickMark val="none"/>
        <c:tickLblPos val="nextTo"/>
        <c:crossAx val="20497230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latin typeface="游明朝" panose="02020400000000000000" pitchFamily="18" charset="-128"/>
          <a:ea typeface="游明朝" panose="02020400000000000000" pitchFamily="18"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売上</c:v>
                </c:pt>
              </c:strCache>
            </c:strRef>
          </c:tx>
          <c:spPr>
            <a:solidFill>
              <a:srgbClr val="DCF8EA"/>
            </a:solidFill>
            <a:ln>
              <a:noFill/>
            </a:ln>
            <a:effectLst/>
          </c:spPr>
          <c:invertIfNegative val="0"/>
          <c:dLbls>
            <c:numFmt formatCode="#,##0_ "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游明朝" panose="02020400000000000000" pitchFamily="18" charset="-128"/>
                    <a:ea typeface="游明朝" panose="020204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XX年</c:v>
                </c:pt>
                <c:pt idx="1">
                  <c:v>XX年</c:v>
                </c:pt>
                <c:pt idx="2">
                  <c:v>XX年</c:v>
                </c:pt>
                <c:pt idx="3">
                  <c:v>XX年</c:v>
                </c:pt>
                <c:pt idx="4">
                  <c:v>XX年</c:v>
                </c:pt>
                <c:pt idx="5">
                  <c:v>XX年</c:v>
                </c:pt>
                <c:pt idx="6">
                  <c:v>XX年</c:v>
                </c:pt>
                <c:pt idx="7">
                  <c:v>XX年</c:v>
                </c:pt>
                <c:pt idx="8">
                  <c:v>XX年</c:v>
                </c:pt>
                <c:pt idx="9">
                  <c:v>XX年</c:v>
                </c:pt>
              </c:strCache>
            </c:strRef>
          </c:cat>
          <c:val>
            <c:numRef>
              <c:f>Sheet1!$B$2:$B$11</c:f>
              <c:numCache>
                <c:formatCode>General</c:formatCode>
                <c:ptCount val="10"/>
                <c:pt idx="0">
                  <c:v>2364</c:v>
                </c:pt>
                <c:pt idx="1">
                  <c:v>4875.6000000000004</c:v>
                </c:pt>
                <c:pt idx="2">
                  <c:v>7773.6</c:v>
                </c:pt>
                <c:pt idx="3">
                  <c:v>11058</c:v>
                </c:pt>
                <c:pt idx="4">
                  <c:v>14728.8</c:v>
                </c:pt>
                <c:pt idx="5">
                  <c:v>51286</c:v>
                </c:pt>
                <c:pt idx="6">
                  <c:v>93229.6</c:v>
                </c:pt>
                <c:pt idx="7">
                  <c:v>140559.6</c:v>
                </c:pt>
                <c:pt idx="8">
                  <c:v>193276</c:v>
                </c:pt>
                <c:pt idx="9">
                  <c:v>251378.8</c:v>
                </c:pt>
              </c:numCache>
            </c:numRef>
          </c:val>
          <c:extLst>
            <c:ext xmlns:c16="http://schemas.microsoft.com/office/drawing/2014/chart" uri="{C3380CC4-5D6E-409C-BE32-E72D297353CC}">
              <c16:uniqueId val="{00000000-72E1-4681-8C63-4DA015DFE28B}"/>
            </c:ext>
          </c:extLst>
        </c:ser>
        <c:dLbls>
          <c:showLegendKey val="0"/>
          <c:showVal val="0"/>
          <c:showCatName val="0"/>
          <c:showSerName val="0"/>
          <c:showPercent val="0"/>
          <c:showBubbleSize val="0"/>
        </c:dLbls>
        <c:gapWidth val="50"/>
        <c:overlap val="-27"/>
        <c:axId val="9311807"/>
        <c:axId val="9313727"/>
      </c:barChart>
      <c:catAx>
        <c:axId val="9311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游明朝" panose="02020400000000000000" pitchFamily="18" charset="-128"/>
                <a:ea typeface="游明朝" panose="02020400000000000000" pitchFamily="18" charset="-128"/>
                <a:cs typeface="+mn-cs"/>
              </a:defRPr>
            </a:pPr>
            <a:endParaRPr lang="ja-JP"/>
          </a:p>
        </c:txPr>
        <c:crossAx val="9313727"/>
        <c:crosses val="autoZero"/>
        <c:auto val="1"/>
        <c:lblAlgn val="ctr"/>
        <c:lblOffset val="100"/>
        <c:noMultiLvlLbl val="0"/>
      </c:catAx>
      <c:valAx>
        <c:axId val="9313727"/>
        <c:scaling>
          <c:orientation val="minMax"/>
          <c:min val="-50000"/>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游明朝" panose="02020400000000000000" pitchFamily="18" charset="-128"/>
                <a:ea typeface="游明朝" panose="02020400000000000000" pitchFamily="18" charset="-128"/>
                <a:cs typeface="+mn-cs"/>
              </a:defRPr>
            </a:pPr>
            <a:endParaRPr lang="ja-JP"/>
          </a:p>
        </c:txPr>
        <c:crossAx val="9311807"/>
        <c:crosses val="autoZero"/>
        <c:crossBetween val="between"/>
        <c:dispUnits>
          <c:builtInUnit val="hundreds"/>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游明朝" panose="02020400000000000000" pitchFamily="18" charset="-128"/>
          <a:ea typeface="游明朝" panose="02020400000000000000" pitchFamily="18"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当期純利益</c:v>
                </c:pt>
              </c:strCache>
            </c:strRef>
          </c:tx>
          <c:spPr>
            <a:solidFill>
              <a:srgbClr val="DCF8EA"/>
            </a:solidFill>
            <a:ln>
              <a:noFill/>
            </a:ln>
            <a:effectLst/>
          </c:spPr>
          <c:invertIfNegative val="0"/>
          <c:dLbls>
            <c:dLbl>
              <c:idx val="4"/>
              <c:layout>
                <c:manualLayout>
                  <c:x val="2.3401407809220966E-3"/>
                  <c:y val="9.12648083412026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F9-4131-B313-4A005FEB9EDC}"/>
                </c:ext>
              </c:extLst>
            </c:dLbl>
            <c:numFmt formatCode="#,##0_ "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游明朝" panose="02020400000000000000" pitchFamily="18" charset="-128"/>
                    <a:ea typeface="游明朝" panose="02020400000000000000" pitchFamily="18"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XX年</c:v>
                </c:pt>
                <c:pt idx="1">
                  <c:v>XX年</c:v>
                </c:pt>
                <c:pt idx="2">
                  <c:v>XX年</c:v>
                </c:pt>
                <c:pt idx="3">
                  <c:v>XX年</c:v>
                </c:pt>
                <c:pt idx="4">
                  <c:v>XX年</c:v>
                </c:pt>
                <c:pt idx="5">
                  <c:v>XX年</c:v>
                </c:pt>
                <c:pt idx="6">
                  <c:v>XX年</c:v>
                </c:pt>
                <c:pt idx="7">
                  <c:v>XX年</c:v>
                </c:pt>
                <c:pt idx="8">
                  <c:v>XX年</c:v>
                </c:pt>
                <c:pt idx="9">
                  <c:v>XX年</c:v>
                </c:pt>
              </c:strCache>
            </c:strRef>
          </c:cat>
          <c:val>
            <c:numRef>
              <c:f>Sheet1!$B$2:$B$11</c:f>
              <c:numCache>
                <c:formatCode>General</c:formatCode>
                <c:ptCount val="10"/>
                <c:pt idx="0">
                  <c:v>1145.17184</c:v>
                </c:pt>
                <c:pt idx="1">
                  <c:v>1271.1911360000004</c:v>
                </c:pt>
                <c:pt idx="2">
                  <c:v>496.07320000000016</c:v>
                </c:pt>
                <c:pt idx="3">
                  <c:v>194.97099999999986</c:v>
                </c:pt>
                <c:pt idx="4">
                  <c:v>-1044.0800000000008</c:v>
                </c:pt>
                <c:pt idx="5">
                  <c:v>19135.816159999998</c:v>
                </c:pt>
                <c:pt idx="6">
                  <c:v>41351.389376000006</c:v>
                </c:pt>
                <c:pt idx="7">
                  <c:v>67029.462176000001</c:v>
                </c:pt>
                <c:pt idx="8">
                  <c:v>95073.546559999988</c:v>
                </c:pt>
                <c:pt idx="9">
                  <c:v>126649.97052799998</c:v>
                </c:pt>
              </c:numCache>
            </c:numRef>
          </c:val>
          <c:extLst>
            <c:ext xmlns:c16="http://schemas.microsoft.com/office/drawing/2014/chart" uri="{C3380CC4-5D6E-409C-BE32-E72D297353CC}">
              <c16:uniqueId val="{00000000-72E1-4681-8C63-4DA015DFE28B}"/>
            </c:ext>
          </c:extLst>
        </c:ser>
        <c:dLbls>
          <c:showLegendKey val="0"/>
          <c:showVal val="0"/>
          <c:showCatName val="0"/>
          <c:showSerName val="0"/>
          <c:showPercent val="0"/>
          <c:showBubbleSize val="0"/>
        </c:dLbls>
        <c:gapWidth val="50"/>
        <c:overlap val="-27"/>
        <c:axId val="9311807"/>
        <c:axId val="9313727"/>
      </c:barChart>
      <c:catAx>
        <c:axId val="9311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游明朝" panose="02020400000000000000" pitchFamily="18" charset="-128"/>
                <a:ea typeface="游明朝" panose="02020400000000000000" pitchFamily="18" charset="-128"/>
                <a:cs typeface="+mn-cs"/>
              </a:defRPr>
            </a:pPr>
            <a:endParaRPr lang="ja-JP"/>
          </a:p>
        </c:txPr>
        <c:crossAx val="9313727"/>
        <c:crosses val="autoZero"/>
        <c:auto val="1"/>
        <c:lblAlgn val="ctr"/>
        <c:lblOffset val="100"/>
        <c:noMultiLvlLbl val="0"/>
      </c:catAx>
      <c:valAx>
        <c:axId val="9313727"/>
        <c:scaling>
          <c:orientation val="minMax"/>
          <c:max val="300000"/>
          <c:min val="-50000"/>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游明朝" panose="02020400000000000000" pitchFamily="18" charset="-128"/>
                <a:ea typeface="游明朝" panose="02020400000000000000" pitchFamily="18" charset="-128"/>
                <a:cs typeface="+mn-cs"/>
              </a:defRPr>
            </a:pPr>
            <a:endParaRPr lang="ja-JP"/>
          </a:p>
        </c:txPr>
        <c:crossAx val="9311807"/>
        <c:crosses val="autoZero"/>
        <c:crossBetween val="between"/>
        <c:dispUnits>
          <c:builtInUnit val="hundreds"/>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游明朝" panose="02020400000000000000" pitchFamily="18" charset="-128"/>
          <a:ea typeface="游明朝" panose="02020400000000000000" pitchFamily="18"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BDDD9-BFF9-43EB-8DF2-3669FE11DD41}" type="datetimeFigureOut">
              <a:rPr kumimoji="1" lang="ja-JP" altLang="en-US" smtClean="0"/>
              <a:t>2026/4/14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E5FA5-95EA-4883-BF27-FD3FAB03ABAF}" type="slidenum">
              <a:rPr kumimoji="1" lang="ja-JP" altLang="en-US" smtClean="0"/>
              <a:t>‹#›</a:t>
            </a:fld>
            <a:endParaRPr kumimoji="1" lang="ja-JP" altLang="en-US"/>
          </a:p>
        </p:txBody>
      </p:sp>
    </p:spTree>
    <p:extLst>
      <p:ext uri="{BB962C8B-B14F-4D97-AF65-F5344CB8AC3E}">
        <p14:creationId xmlns:p14="http://schemas.microsoft.com/office/powerpoint/2010/main" val="21686250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B3D69F-99A2-983C-A002-91F2FFD5524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A19D2D7-6AEC-3D60-BF44-52151FD35A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D4E8FEE-4A08-B401-2B88-AC07CAAEFF97}"/>
              </a:ext>
            </a:extLst>
          </p:cNvPr>
          <p:cNvSpPr>
            <a:spLocks noGrp="1"/>
          </p:cNvSpPr>
          <p:nvPr>
            <p:ph type="dt" sz="half" idx="10"/>
          </p:nvPr>
        </p:nvSpPr>
        <p:spPr/>
        <p:txBody>
          <a:bodyPr/>
          <a:lstStyle/>
          <a:p>
            <a:fld id="{7A623FD2-F423-4CCE-B48D-87D279801762}" type="datetimeFigureOut">
              <a:rPr kumimoji="1" lang="ja-JP" altLang="en-US" smtClean="0"/>
              <a:t>2026/4/14</a:t>
            </a:fld>
            <a:endParaRPr kumimoji="1" lang="ja-JP" altLang="en-US"/>
          </a:p>
        </p:txBody>
      </p:sp>
      <p:sp>
        <p:nvSpPr>
          <p:cNvPr id="5" name="フッター プレースホルダー 4">
            <a:extLst>
              <a:ext uri="{FF2B5EF4-FFF2-40B4-BE49-F238E27FC236}">
                <a16:creationId xmlns:a16="http://schemas.microsoft.com/office/drawing/2014/main" id="{AE80FDA4-D66E-029A-3BCC-8869FFFA74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A9028A-A77C-11D1-9ABF-9339A76665CE}"/>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1783674135"/>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57" userDrawn="1">
          <p15:clr>
            <a:srgbClr val="FBAE40"/>
          </p15:clr>
        </p15:guide>
        <p15:guide id="3" pos="7423" userDrawn="1">
          <p15:clr>
            <a:srgbClr val="FBAE40"/>
          </p15:clr>
        </p15:guide>
        <p15:guide id="4" orient="horz" pos="4088" userDrawn="1">
          <p15:clr>
            <a:srgbClr val="FBAE40"/>
          </p15:clr>
        </p15:guide>
        <p15:guide id="5"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F70CD3-A00D-0A40-9D38-0BEE45953E9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154946-B528-7E7B-9009-1107BD9560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44867B-6319-EE82-F8AB-2036DAD3B289}"/>
              </a:ext>
            </a:extLst>
          </p:cNvPr>
          <p:cNvSpPr>
            <a:spLocks noGrp="1"/>
          </p:cNvSpPr>
          <p:nvPr>
            <p:ph type="dt" sz="half" idx="10"/>
          </p:nvPr>
        </p:nvSpPr>
        <p:spPr/>
        <p:txBody>
          <a:bodyPr/>
          <a:lstStyle/>
          <a:p>
            <a:fld id="{7A623FD2-F423-4CCE-B48D-87D279801762}" type="datetimeFigureOut">
              <a:rPr kumimoji="1" lang="ja-JP" altLang="en-US" smtClean="0"/>
              <a:t>2026/4/14</a:t>
            </a:fld>
            <a:endParaRPr kumimoji="1" lang="ja-JP" altLang="en-US"/>
          </a:p>
        </p:txBody>
      </p:sp>
      <p:sp>
        <p:nvSpPr>
          <p:cNvPr id="5" name="フッター プレースホルダー 4">
            <a:extLst>
              <a:ext uri="{FF2B5EF4-FFF2-40B4-BE49-F238E27FC236}">
                <a16:creationId xmlns:a16="http://schemas.microsoft.com/office/drawing/2014/main" id="{325B43A2-14F9-4D98-1011-05FABA0901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90B51F-3B2A-C275-B468-A0A39222B751}"/>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355933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E751DE6-352D-D03D-F527-8BBAFBABA6C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132E57E-7253-13DD-E87E-26F7A4C792D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0529C3A-D3C7-6B65-B97C-8DE4C6670491}"/>
              </a:ext>
            </a:extLst>
          </p:cNvPr>
          <p:cNvSpPr>
            <a:spLocks noGrp="1"/>
          </p:cNvSpPr>
          <p:nvPr>
            <p:ph type="dt" sz="half" idx="10"/>
          </p:nvPr>
        </p:nvSpPr>
        <p:spPr/>
        <p:txBody>
          <a:bodyPr/>
          <a:lstStyle/>
          <a:p>
            <a:fld id="{7A623FD2-F423-4CCE-B48D-87D279801762}" type="datetimeFigureOut">
              <a:rPr kumimoji="1" lang="ja-JP" altLang="en-US" smtClean="0"/>
              <a:t>2026/4/14</a:t>
            </a:fld>
            <a:endParaRPr kumimoji="1" lang="ja-JP" altLang="en-US"/>
          </a:p>
        </p:txBody>
      </p:sp>
      <p:sp>
        <p:nvSpPr>
          <p:cNvPr id="5" name="フッター プレースホルダー 4">
            <a:extLst>
              <a:ext uri="{FF2B5EF4-FFF2-40B4-BE49-F238E27FC236}">
                <a16:creationId xmlns:a16="http://schemas.microsoft.com/office/drawing/2014/main" id="{F4AD8C7F-0C88-D3D4-523C-0D4E7740EB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369F7C-E174-1A62-80D9-73A6E060DB5D}"/>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56124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2319D-2089-9C34-9A8B-3290064A2FC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C639B1-FD65-E573-6D1C-73CE53ABFD6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3DA6D1C-0D75-930B-3BE8-14919085A270}"/>
              </a:ext>
            </a:extLst>
          </p:cNvPr>
          <p:cNvSpPr>
            <a:spLocks noGrp="1"/>
          </p:cNvSpPr>
          <p:nvPr>
            <p:ph type="dt" sz="half" idx="10"/>
          </p:nvPr>
        </p:nvSpPr>
        <p:spPr/>
        <p:txBody>
          <a:bodyPr/>
          <a:lstStyle/>
          <a:p>
            <a:fld id="{7A623FD2-F423-4CCE-B48D-87D279801762}" type="datetimeFigureOut">
              <a:rPr kumimoji="1" lang="ja-JP" altLang="en-US" smtClean="0"/>
              <a:t>2026/4/14</a:t>
            </a:fld>
            <a:endParaRPr kumimoji="1" lang="ja-JP" altLang="en-US"/>
          </a:p>
        </p:txBody>
      </p:sp>
      <p:sp>
        <p:nvSpPr>
          <p:cNvPr id="5" name="フッター プレースホルダー 4">
            <a:extLst>
              <a:ext uri="{FF2B5EF4-FFF2-40B4-BE49-F238E27FC236}">
                <a16:creationId xmlns:a16="http://schemas.microsoft.com/office/drawing/2014/main" id="{3BAB49D1-5DEC-692D-4A00-B60CB3E6E0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5ADCE4-2C7F-B2D2-7744-26AA5F2324ED}"/>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018150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2CF59-301A-FD59-10BD-F60C6406C60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8855C1-55DE-35BC-8210-CAC5929FD6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18588B2-4AF8-2C97-9DCB-CFA48A321609}"/>
              </a:ext>
            </a:extLst>
          </p:cNvPr>
          <p:cNvSpPr>
            <a:spLocks noGrp="1"/>
          </p:cNvSpPr>
          <p:nvPr>
            <p:ph type="dt" sz="half" idx="10"/>
          </p:nvPr>
        </p:nvSpPr>
        <p:spPr/>
        <p:txBody>
          <a:bodyPr/>
          <a:lstStyle/>
          <a:p>
            <a:fld id="{7A623FD2-F423-4CCE-B48D-87D279801762}" type="datetimeFigureOut">
              <a:rPr kumimoji="1" lang="ja-JP" altLang="en-US" smtClean="0"/>
              <a:t>2026/4/14</a:t>
            </a:fld>
            <a:endParaRPr kumimoji="1" lang="ja-JP" altLang="en-US"/>
          </a:p>
        </p:txBody>
      </p:sp>
      <p:sp>
        <p:nvSpPr>
          <p:cNvPr id="5" name="フッター プレースホルダー 4">
            <a:extLst>
              <a:ext uri="{FF2B5EF4-FFF2-40B4-BE49-F238E27FC236}">
                <a16:creationId xmlns:a16="http://schemas.microsoft.com/office/drawing/2014/main" id="{91B18F8D-BED5-3506-AD46-1186736922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552172-BBC4-5654-A5FB-CAB85349D1C5}"/>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779920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F77919-CBB4-B102-B5A9-D407108DAE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5D76DA-9022-9399-9768-948618EBA05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A8D29DF-3156-B276-F0D8-29503EE2212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E87383A-A57C-704E-1527-894DF0A2613C}"/>
              </a:ext>
            </a:extLst>
          </p:cNvPr>
          <p:cNvSpPr>
            <a:spLocks noGrp="1"/>
          </p:cNvSpPr>
          <p:nvPr>
            <p:ph type="dt" sz="half" idx="10"/>
          </p:nvPr>
        </p:nvSpPr>
        <p:spPr/>
        <p:txBody>
          <a:bodyPr/>
          <a:lstStyle/>
          <a:p>
            <a:fld id="{7A623FD2-F423-4CCE-B48D-87D279801762}" type="datetimeFigureOut">
              <a:rPr kumimoji="1" lang="ja-JP" altLang="en-US" smtClean="0"/>
              <a:t>2026/4/14</a:t>
            </a:fld>
            <a:endParaRPr kumimoji="1" lang="ja-JP" altLang="en-US"/>
          </a:p>
        </p:txBody>
      </p:sp>
      <p:sp>
        <p:nvSpPr>
          <p:cNvPr id="6" name="フッター プレースホルダー 5">
            <a:extLst>
              <a:ext uri="{FF2B5EF4-FFF2-40B4-BE49-F238E27FC236}">
                <a16:creationId xmlns:a16="http://schemas.microsoft.com/office/drawing/2014/main" id="{F2DD176A-135F-573E-CE43-D925E714A2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E8EE2F-64DE-82D3-2090-73DFDA9F4EE7}"/>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78638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A5D7FC-770C-20DF-5279-5AD666118BC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005150-A1E9-25A6-9369-A15C472D46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579E7CC-A718-12CE-7914-DC52E00AD31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D1F4995-368B-A32E-A7AC-0AD17C8205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33BC22E-4753-D79A-A748-7DF1B1254F2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18708A-3ABA-4BDC-07BC-7A87E252523A}"/>
              </a:ext>
            </a:extLst>
          </p:cNvPr>
          <p:cNvSpPr>
            <a:spLocks noGrp="1"/>
          </p:cNvSpPr>
          <p:nvPr>
            <p:ph type="dt" sz="half" idx="10"/>
          </p:nvPr>
        </p:nvSpPr>
        <p:spPr/>
        <p:txBody>
          <a:bodyPr/>
          <a:lstStyle/>
          <a:p>
            <a:fld id="{7A623FD2-F423-4CCE-B48D-87D279801762}" type="datetimeFigureOut">
              <a:rPr kumimoji="1" lang="ja-JP" altLang="en-US" smtClean="0"/>
              <a:t>2026/4/14</a:t>
            </a:fld>
            <a:endParaRPr kumimoji="1" lang="ja-JP" altLang="en-US"/>
          </a:p>
        </p:txBody>
      </p:sp>
      <p:sp>
        <p:nvSpPr>
          <p:cNvPr id="8" name="フッター プレースホルダー 7">
            <a:extLst>
              <a:ext uri="{FF2B5EF4-FFF2-40B4-BE49-F238E27FC236}">
                <a16:creationId xmlns:a16="http://schemas.microsoft.com/office/drawing/2014/main" id="{FF6DC06B-4150-AC58-C3CE-594DD4201F7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74DAE61-0E0B-AFDD-196F-6255D90943BF}"/>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137394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5EADC9-3D06-A233-CDA8-9D28BDB78DC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168BAB8-C73C-7A97-0583-B8CE45A68874}"/>
              </a:ext>
            </a:extLst>
          </p:cNvPr>
          <p:cNvSpPr>
            <a:spLocks noGrp="1"/>
          </p:cNvSpPr>
          <p:nvPr>
            <p:ph type="dt" sz="half" idx="10"/>
          </p:nvPr>
        </p:nvSpPr>
        <p:spPr/>
        <p:txBody>
          <a:bodyPr/>
          <a:lstStyle/>
          <a:p>
            <a:fld id="{7A623FD2-F423-4CCE-B48D-87D279801762}" type="datetimeFigureOut">
              <a:rPr kumimoji="1" lang="ja-JP" altLang="en-US" smtClean="0"/>
              <a:t>2026/4/14</a:t>
            </a:fld>
            <a:endParaRPr kumimoji="1" lang="ja-JP" altLang="en-US"/>
          </a:p>
        </p:txBody>
      </p:sp>
      <p:sp>
        <p:nvSpPr>
          <p:cNvPr id="4" name="フッター プレースホルダー 3">
            <a:extLst>
              <a:ext uri="{FF2B5EF4-FFF2-40B4-BE49-F238E27FC236}">
                <a16:creationId xmlns:a16="http://schemas.microsoft.com/office/drawing/2014/main" id="{B13F0CF6-7573-0691-98E0-87EB078600F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B7E8279-AF6B-84F2-58FD-C7A82ACA461F}"/>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9871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AFAE943-B2CF-E741-B454-064AA6884A60}"/>
              </a:ext>
            </a:extLst>
          </p:cNvPr>
          <p:cNvSpPr>
            <a:spLocks noGrp="1"/>
          </p:cNvSpPr>
          <p:nvPr>
            <p:ph type="dt" sz="half" idx="10"/>
          </p:nvPr>
        </p:nvSpPr>
        <p:spPr/>
        <p:txBody>
          <a:bodyPr/>
          <a:lstStyle/>
          <a:p>
            <a:fld id="{7A623FD2-F423-4CCE-B48D-87D279801762}" type="datetimeFigureOut">
              <a:rPr kumimoji="1" lang="ja-JP" altLang="en-US" smtClean="0"/>
              <a:t>2026/4/14</a:t>
            </a:fld>
            <a:endParaRPr kumimoji="1" lang="ja-JP" altLang="en-US"/>
          </a:p>
        </p:txBody>
      </p:sp>
      <p:sp>
        <p:nvSpPr>
          <p:cNvPr id="3" name="フッター プレースホルダー 2">
            <a:extLst>
              <a:ext uri="{FF2B5EF4-FFF2-40B4-BE49-F238E27FC236}">
                <a16:creationId xmlns:a16="http://schemas.microsoft.com/office/drawing/2014/main" id="{9056A1D8-CDAA-51BC-2BBB-5CB46FB593C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0212D2-09D7-DC97-0914-0D1D6AA24C23}"/>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5770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B5FE2-6AEB-C5F9-9233-98ECA35C53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37C5CA-E589-7B9F-8D77-115026B3DF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C39CDBB-F2DD-35B5-3A79-984431673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3B4C8FB-A77D-6E01-789A-BDE3C1C1442B}"/>
              </a:ext>
            </a:extLst>
          </p:cNvPr>
          <p:cNvSpPr>
            <a:spLocks noGrp="1"/>
          </p:cNvSpPr>
          <p:nvPr>
            <p:ph type="dt" sz="half" idx="10"/>
          </p:nvPr>
        </p:nvSpPr>
        <p:spPr/>
        <p:txBody>
          <a:bodyPr/>
          <a:lstStyle/>
          <a:p>
            <a:fld id="{7A623FD2-F423-4CCE-B48D-87D279801762}" type="datetimeFigureOut">
              <a:rPr kumimoji="1" lang="ja-JP" altLang="en-US" smtClean="0"/>
              <a:t>2026/4/14</a:t>
            </a:fld>
            <a:endParaRPr kumimoji="1" lang="ja-JP" altLang="en-US"/>
          </a:p>
        </p:txBody>
      </p:sp>
      <p:sp>
        <p:nvSpPr>
          <p:cNvPr id="6" name="フッター プレースホルダー 5">
            <a:extLst>
              <a:ext uri="{FF2B5EF4-FFF2-40B4-BE49-F238E27FC236}">
                <a16:creationId xmlns:a16="http://schemas.microsoft.com/office/drawing/2014/main" id="{DC589C30-6016-FABD-39D2-BE9023B874D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8D81A6A-068B-F34F-6800-A27CEA18CAC2}"/>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25340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9C3D0B-B256-7822-2138-D61E45ED3E5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3532255-89B6-0EE7-ED1B-BDE4DB2AB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81469A4-44C7-DE43-7521-43A559DF8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24AED02-68AC-1211-BCD5-0F63705C4F3A}"/>
              </a:ext>
            </a:extLst>
          </p:cNvPr>
          <p:cNvSpPr>
            <a:spLocks noGrp="1"/>
          </p:cNvSpPr>
          <p:nvPr>
            <p:ph type="dt" sz="half" idx="10"/>
          </p:nvPr>
        </p:nvSpPr>
        <p:spPr/>
        <p:txBody>
          <a:bodyPr/>
          <a:lstStyle/>
          <a:p>
            <a:fld id="{7A623FD2-F423-4CCE-B48D-87D279801762}" type="datetimeFigureOut">
              <a:rPr kumimoji="1" lang="ja-JP" altLang="en-US" smtClean="0"/>
              <a:t>2026/4/14</a:t>
            </a:fld>
            <a:endParaRPr kumimoji="1" lang="ja-JP" altLang="en-US"/>
          </a:p>
        </p:txBody>
      </p:sp>
      <p:sp>
        <p:nvSpPr>
          <p:cNvPr id="6" name="フッター プレースホルダー 5">
            <a:extLst>
              <a:ext uri="{FF2B5EF4-FFF2-40B4-BE49-F238E27FC236}">
                <a16:creationId xmlns:a16="http://schemas.microsoft.com/office/drawing/2014/main" id="{405B33F6-20D6-F105-727E-8F0407A664D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6DC57CC-3E1E-1ADA-40E8-E8EF9F9596B5}"/>
              </a:ext>
            </a:extLst>
          </p:cNvPr>
          <p:cNvSpPr>
            <a:spLocks noGrp="1"/>
          </p:cNvSpPr>
          <p:nvPr>
            <p:ph type="sldNum" sz="quarter" idx="12"/>
          </p:nvPr>
        </p:nvSpPr>
        <p:spPr/>
        <p:txBody>
          <a:body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288143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A4E2D83-3458-74E1-EA2E-79C26DDD9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3DEBDF-C5A3-61EA-CC67-42266269C0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C7A9F4-0C28-8527-E85C-C23D3EFB2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623FD2-F423-4CCE-B48D-87D279801762}" type="datetimeFigureOut">
              <a:rPr kumimoji="1" lang="ja-JP" altLang="en-US" smtClean="0"/>
              <a:t>2026/4/14</a:t>
            </a:fld>
            <a:endParaRPr kumimoji="1" lang="ja-JP" altLang="en-US"/>
          </a:p>
        </p:txBody>
      </p:sp>
      <p:sp>
        <p:nvSpPr>
          <p:cNvPr id="5" name="フッター プレースホルダー 4">
            <a:extLst>
              <a:ext uri="{FF2B5EF4-FFF2-40B4-BE49-F238E27FC236}">
                <a16:creationId xmlns:a16="http://schemas.microsoft.com/office/drawing/2014/main" id="{6FA2F9AD-019F-B28A-BF83-262571B4B0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346220E-FAA9-C26D-9D78-2DB92FB55F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FBA4C0-9B7D-4866-9F37-F8186F53D425}" type="slidenum">
              <a:rPr kumimoji="1" lang="ja-JP" altLang="en-US" smtClean="0"/>
              <a:t>‹#›</a:t>
            </a:fld>
            <a:endParaRPr kumimoji="1" lang="ja-JP" altLang="en-US"/>
          </a:p>
        </p:txBody>
      </p:sp>
    </p:spTree>
    <p:extLst>
      <p:ext uri="{BB962C8B-B14F-4D97-AF65-F5344CB8AC3E}">
        <p14:creationId xmlns:p14="http://schemas.microsoft.com/office/powerpoint/2010/main" val="1785113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F2D48-D479-9D4B-8BE8-DBCDCB29E890}"/>
            </a:ext>
          </a:extLst>
        </p:cNvPr>
        <p:cNvGrpSpPr/>
        <p:nvPr/>
      </p:nvGrpSpPr>
      <p:grpSpPr>
        <a:xfrm>
          <a:off x="0" y="0"/>
          <a:ext cx="0" cy="0"/>
          <a:chOff x="0" y="0"/>
          <a:chExt cx="0" cy="0"/>
        </a:xfrm>
      </p:grpSpPr>
      <p:pic>
        <p:nvPicPr>
          <p:cNvPr id="5" name="図 4" descr="屋外, 雪, 丘, 男 が含まれている画像&#10;&#10;AI 生成コンテンツは誤りを含む可能性があります。">
            <a:extLst>
              <a:ext uri="{FF2B5EF4-FFF2-40B4-BE49-F238E27FC236}">
                <a16:creationId xmlns:a16="http://schemas.microsoft.com/office/drawing/2014/main" id="{8B3998C0-5A7B-48D8-C41A-F35E00C25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正方形/長方形 6">
            <a:extLst>
              <a:ext uri="{FF2B5EF4-FFF2-40B4-BE49-F238E27FC236}">
                <a16:creationId xmlns:a16="http://schemas.microsoft.com/office/drawing/2014/main" id="{FF5C758F-6C75-737F-8515-ED648C05A062}"/>
              </a:ext>
            </a:extLst>
          </p:cNvPr>
          <p:cNvSpPr/>
          <p:nvPr/>
        </p:nvSpPr>
        <p:spPr>
          <a:xfrm>
            <a:off x="767933" y="1736482"/>
            <a:ext cx="3332429" cy="4265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kumimoji="1" lang="ja-JP" altLang="en-US" sz="2000" dirty="0">
                <a:solidFill>
                  <a:schemeClr val="bg1"/>
                </a:solidFill>
                <a:latin typeface="游明朝" panose="02020400000000000000" pitchFamily="18" charset="-128"/>
                <a:ea typeface="游明朝" panose="02020400000000000000" pitchFamily="18" charset="-128"/>
              </a:rPr>
              <a:t>すべてのスタートアップの</a:t>
            </a:r>
          </a:p>
        </p:txBody>
      </p:sp>
      <p:grpSp>
        <p:nvGrpSpPr>
          <p:cNvPr id="11" name="グループ化 10">
            <a:extLst>
              <a:ext uri="{FF2B5EF4-FFF2-40B4-BE49-F238E27FC236}">
                <a16:creationId xmlns:a16="http://schemas.microsoft.com/office/drawing/2014/main" id="{16E51D88-5E99-072B-D74A-4031076AD15A}"/>
              </a:ext>
            </a:extLst>
          </p:cNvPr>
          <p:cNvGrpSpPr/>
          <p:nvPr/>
        </p:nvGrpSpPr>
        <p:grpSpPr>
          <a:xfrm>
            <a:off x="767933" y="4630627"/>
            <a:ext cx="4548487" cy="853150"/>
            <a:chOff x="767933" y="4630627"/>
            <a:chExt cx="4548487" cy="853150"/>
          </a:xfrm>
        </p:grpSpPr>
        <p:sp>
          <p:nvSpPr>
            <p:cNvPr id="13" name="正方形/長方形 12">
              <a:extLst>
                <a:ext uri="{FF2B5EF4-FFF2-40B4-BE49-F238E27FC236}">
                  <a16:creationId xmlns:a16="http://schemas.microsoft.com/office/drawing/2014/main" id="{AE613DE8-1FF5-172F-B153-8AD9C7A8ADC8}"/>
                </a:ext>
              </a:extLst>
            </p:cNvPr>
            <p:cNvSpPr/>
            <p:nvPr/>
          </p:nvSpPr>
          <p:spPr>
            <a:xfrm>
              <a:off x="767933" y="4630627"/>
              <a:ext cx="454848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kumimoji="1" lang="ja-JP" altLang="en-US" sz="2000" dirty="0">
                  <a:solidFill>
                    <a:schemeClr val="tx1"/>
                  </a:solidFill>
                  <a:latin typeface="游明朝" panose="02020400000000000000" pitchFamily="18" charset="-128"/>
                  <a:ea typeface="游明朝" panose="02020400000000000000" pitchFamily="18" charset="-128"/>
                </a:rPr>
                <a:t>ピッチ資料</a:t>
              </a:r>
              <a:endParaRPr kumimoji="1" lang="en-US" altLang="ja-JP" sz="2000" dirty="0">
                <a:solidFill>
                  <a:schemeClr val="tx1"/>
                </a:solidFill>
                <a:latin typeface="游明朝" panose="02020400000000000000" pitchFamily="18" charset="-128"/>
                <a:ea typeface="游明朝" panose="02020400000000000000" pitchFamily="18" charset="-128"/>
              </a:endParaRPr>
            </a:p>
          </p:txBody>
        </p:sp>
        <p:sp>
          <p:nvSpPr>
            <p:cNvPr id="15" name="正方形/長方形 14">
              <a:extLst>
                <a:ext uri="{FF2B5EF4-FFF2-40B4-BE49-F238E27FC236}">
                  <a16:creationId xmlns:a16="http://schemas.microsoft.com/office/drawing/2014/main" id="{19ED6085-1A03-EAC3-7041-876C693E3611}"/>
                </a:ext>
              </a:extLst>
            </p:cNvPr>
            <p:cNvSpPr/>
            <p:nvPr/>
          </p:nvSpPr>
          <p:spPr>
            <a:xfrm>
              <a:off x="767933" y="5057202"/>
              <a:ext cx="454848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kumimoji="1" lang="en-US" altLang="ja-JP" sz="2000" dirty="0">
                  <a:solidFill>
                    <a:schemeClr val="tx1"/>
                  </a:solidFill>
                  <a:latin typeface="游明朝" panose="02020400000000000000" pitchFamily="18" charset="-128"/>
                  <a:ea typeface="游明朝" panose="02020400000000000000" pitchFamily="18" charset="-128"/>
                </a:rPr>
                <a:t>Business Jungle</a:t>
              </a:r>
            </a:p>
          </p:txBody>
        </p:sp>
      </p:grpSp>
      <p:sp>
        <p:nvSpPr>
          <p:cNvPr id="17" name="正方形/長方形 16">
            <a:extLst>
              <a:ext uri="{FF2B5EF4-FFF2-40B4-BE49-F238E27FC236}">
                <a16:creationId xmlns:a16="http://schemas.microsoft.com/office/drawing/2014/main" id="{3C61F696-FE90-50C3-A143-28D664464541}"/>
              </a:ext>
            </a:extLst>
          </p:cNvPr>
          <p:cNvSpPr/>
          <p:nvPr/>
        </p:nvSpPr>
        <p:spPr>
          <a:xfrm>
            <a:off x="767933" y="2270469"/>
            <a:ext cx="5912000" cy="4265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kumimoji="1" lang="ja-JP" altLang="en-US" sz="2000" dirty="0">
                <a:solidFill>
                  <a:schemeClr val="bg1"/>
                </a:solidFill>
                <a:latin typeface="游明朝" panose="02020400000000000000" pitchFamily="18" charset="-128"/>
                <a:ea typeface="游明朝" panose="02020400000000000000" pitchFamily="18" charset="-128"/>
              </a:rPr>
              <a:t>「やってみよう」を「やってよかった」に変える</a:t>
            </a:r>
          </a:p>
        </p:txBody>
      </p:sp>
    </p:spTree>
    <p:extLst>
      <p:ext uri="{BB962C8B-B14F-4D97-AF65-F5344CB8AC3E}">
        <p14:creationId xmlns:p14="http://schemas.microsoft.com/office/powerpoint/2010/main" val="1169995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6E0C5-1D93-F0A3-33A2-E62FC6AB2FB1}"/>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69901FBB-51BA-EE27-E536-543C88EC3212}"/>
              </a:ext>
            </a:extLst>
          </p:cNvPr>
          <p:cNvSpPr/>
          <p:nvPr/>
        </p:nvSpPr>
        <p:spPr>
          <a:xfrm>
            <a:off x="410918" y="29644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b="1" dirty="0">
                <a:solidFill>
                  <a:srgbClr val="145D3A"/>
                </a:solidFill>
                <a:latin typeface="游明朝" panose="02020400000000000000" pitchFamily="18" charset="-128"/>
                <a:ea typeface="游明朝" panose="02020400000000000000" pitchFamily="18" charset="-128"/>
              </a:rPr>
              <a:t>自社戦略（</a:t>
            </a:r>
            <a:r>
              <a:rPr lang="en-US" altLang="ja-JP" b="1" dirty="0">
                <a:solidFill>
                  <a:srgbClr val="145D3A"/>
                </a:solidFill>
                <a:latin typeface="游明朝" panose="02020400000000000000" pitchFamily="18" charset="-128"/>
                <a:ea typeface="游明朝" panose="02020400000000000000" pitchFamily="18" charset="-128"/>
              </a:rPr>
              <a:t>2/4</a:t>
            </a:r>
            <a:r>
              <a:rPr lang="ja-JP" altLang="en-US" b="1" dirty="0">
                <a:solidFill>
                  <a:srgbClr val="145D3A"/>
                </a:solidFill>
                <a:latin typeface="游明朝" panose="02020400000000000000" pitchFamily="18" charset="-128"/>
                <a:ea typeface="游明朝" panose="02020400000000000000" pitchFamily="18" charset="-128"/>
              </a:rPr>
              <a:t>）：</a:t>
            </a:r>
            <a:r>
              <a:rPr lang="en-US" altLang="ja-JP" b="1" dirty="0">
                <a:solidFill>
                  <a:srgbClr val="145D3A"/>
                </a:solidFill>
                <a:latin typeface="游明朝" panose="02020400000000000000" pitchFamily="18" charset="-128"/>
                <a:ea typeface="游明朝" panose="02020400000000000000" pitchFamily="18" charset="-128"/>
              </a:rPr>
              <a:t>Price</a:t>
            </a:r>
            <a:r>
              <a:rPr lang="ja-JP" altLang="en-US" b="1" dirty="0">
                <a:solidFill>
                  <a:srgbClr val="145D3A"/>
                </a:solidFill>
                <a:latin typeface="游明朝" panose="02020400000000000000" pitchFamily="18" charset="-128"/>
                <a:ea typeface="游明朝" panose="02020400000000000000" pitchFamily="18" charset="-128"/>
              </a:rPr>
              <a:t>（価格）</a:t>
            </a:r>
          </a:p>
        </p:txBody>
      </p:sp>
      <p:sp>
        <p:nvSpPr>
          <p:cNvPr id="6" name="スライド番号プレースホルダー 5">
            <a:extLst>
              <a:ext uri="{FF2B5EF4-FFF2-40B4-BE49-F238E27FC236}">
                <a16:creationId xmlns:a16="http://schemas.microsoft.com/office/drawing/2014/main" id="{326DE5D5-924D-61DB-C65D-F07CADBD54C0}"/>
              </a:ext>
            </a:extLst>
          </p:cNvPr>
          <p:cNvSpPr>
            <a:spLocks noGrp="1"/>
          </p:cNvSpPr>
          <p:nvPr>
            <p:ph type="sldNum" sz="quarter" idx="12"/>
          </p:nvPr>
        </p:nvSpPr>
        <p:spPr>
          <a:xfrm>
            <a:off x="11792326" y="6587975"/>
            <a:ext cx="278505" cy="219600"/>
          </a:xfrm>
        </p:spPr>
        <p:txBody>
          <a:bodyPr wrap="none"/>
          <a:lstStyle/>
          <a:p>
            <a:pPr algn="ctr"/>
            <a:fld id="{3FFBA4C0-9B7D-4866-9F37-F8186F53D425}" type="slidenum">
              <a:rPr kumimoji="1" lang="ja-JP" altLang="en-US" smtClean="0">
                <a:solidFill>
                  <a:schemeClr val="tx1"/>
                </a:solidFill>
                <a:latin typeface="游明朝" panose="02020400000000000000" pitchFamily="18" charset="-128"/>
                <a:ea typeface="游明朝" panose="02020400000000000000" pitchFamily="18" charset="-128"/>
              </a:rPr>
              <a:pPr algn="ctr"/>
              <a:t>10</a:t>
            </a:fld>
            <a:endParaRPr kumimoji="1" lang="ja-JP" altLang="en-US" dirty="0">
              <a:solidFill>
                <a:schemeClr val="tx1"/>
              </a:solidFill>
              <a:latin typeface="游明朝" panose="02020400000000000000" pitchFamily="18" charset="-128"/>
              <a:ea typeface="游明朝" panose="02020400000000000000" pitchFamily="18" charset="-128"/>
            </a:endParaRPr>
          </a:p>
        </p:txBody>
      </p:sp>
      <p:grpSp>
        <p:nvGrpSpPr>
          <p:cNvPr id="7" name="グループ化 6">
            <a:extLst>
              <a:ext uri="{FF2B5EF4-FFF2-40B4-BE49-F238E27FC236}">
                <a16:creationId xmlns:a16="http://schemas.microsoft.com/office/drawing/2014/main" id="{22270630-6DA6-A81D-B42F-66E266D6E8D8}"/>
              </a:ext>
            </a:extLst>
          </p:cNvPr>
          <p:cNvGrpSpPr/>
          <p:nvPr/>
        </p:nvGrpSpPr>
        <p:grpSpPr>
          <a:xfrm>
            <a:off x="6321449" y="381089"/>
            <a:ext cx="5462564" cy="291159"/>
            <a:chOff x="5352149" y="381089"/>
            <a:chExt cx="5462564" cy="291159"/>
          </a:xfrm>
        </p:grpSpPr>
        <p:sp>
          <p:nvSpPr>
            <p:cNvPr id="8" name="正方形/長方形 7">
              <a:extLst>
                <a:ext uri="{FF2B5EF4-FFF2-40B4-BE49-F238E27FC236}">
                  <a16:creationId xmlns:a16="http://schemas.microsoft.com/office/drawing/2014/main" id="{F32DFEE2-391C-CB44-D651-497DB57DAEF5}"/>
                </a:ext>
              </a:extLst>
            </p:cNvPr>
            <p:cNvSpPr/>
            <p:nvPr/>
          </p:nvSpPr>
          <p:spPr>
            <a:xfrm>
              <a:off x="10097945"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財務</a:t>
              </a:r>
              <a:r>
                <a:rPr kumimoji="1" lang="ja-JP" altLang="en-US" sz="1050" dirty="0">
                  <a:solidFill>
                    <a:schemeClr val="tx1"/>
                  </a:solidFill>
                  <a:latin typeface="游明朝" panose="02020400000000000000" pitchFamily="18" charset="-128"/>
                  <a:ea typeface="游明朝" panose="02020400000000000000" pitchFamily="18" charset="-128"/>
                </a:rPr>
                <a:t>計画</a:t>
              </a:r>
            </a:p>
          </p:txBody>
        </p:sp>
        <p:grpSp>
          <p:nvGrpSpPr>
            <p:cNvPr id="9" name="グループ化 8">
              <a:extLst>
                <a:ext uri="{FF2B5EF4-FFF2-40B4-BE49-F238E27FC236}">
                  <a16:creationId xmlns:a16="http://schemas.microsoft.com/office/drawing/2014/main" id="{EB83CC57-A5FE-0EA7-7323-F6D6EBD826B2}"/>
                </a:ext>
              </a:extLst>
            </p:cNvPr>
            <p:cNvGrpSpPr/>
            <p:nvPr/>
          </p:nvGrpSpPr>
          <p:grpSpPr>
            <a:xfrm>
              <a:off x="5352149" y="381089"/>
              <a:ext cx="870461" cy="291159"/>
              <a:chOff x="5021740" y="381089"/>
              <a:chExt cx="870461" cy="291159"/>
            </a:xfrm>
          </p:grpSpPr>
          <p:sp>
            <p:nvSpPr>
              <p:cNvPr id="22" name="正方形/長方形 21">
                <a:extLst>
                  <a:ext uri="{FF2B5EF4-FFF2-40B4-BE49-F238E27FC236}">
                    <a16:creationId xmlns:a16="http://schemas.microsoft.com/office/drawing/2014/main" id="{785F9558-DD5E-BA8A-0B6E-8E0586729E09}"/>
                  </a:ext>
                </a:extLst>
              </p:cNvPr>
              <p:cNvSpPr/>
              <p:nvPr/>
            </p:nvSpPr>
            <p:spPr>
              <a:xfrm>
                <a:off x="5021740"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目指す姿</a:t>
                </a:r>
              </a:p>
            </p:txBody>
          </p:sp>
          <p:sp>
            <p:nvSpPr>
              <p:cNvPr id="23" name="矢印: 右 22">
                <a:extLst>
                  <a:ext uri="{FF2B5EF4-FFF2-40B4-BE49-F238E27FC236}">
                    <a16:creationId xmlns:a16="http://schemas.microsoft.com/office/drawing/2014/main" id="{7EA82572-C75C-C01A-E610-C19FD9810C82}"/>
                  </a:ext>
                </a:extLst>
              </p:cNvPr>
              <p:cNvSpPr/>
              <p:nvPr/>
            </p:nvSpPr>
            <p:spPr>
              <a:xfrm>
                <a:off x="5738508"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0" name="グループ化 9">
              <a:extLst>
                <a:ext uri="{FF2B5EF4-FFF2-40B4-BE49-F238E27FC236}">
                  <a16:creationId xmlns:a16="http://schemas.microsoft.com/office/drawing/2014/main" id="{A522433F-B0FB-BAC0-A6D4-CC59B9713856}"/>
                </a:ext>
              </a:extLst>
            </p:cNvPr>
            <p:cNvGrpSpPr/>
            <p:nvPr/>
          </p:nvGrpSpPr>
          <p:grpSpPr>
            <a:xfrm>
              <a:off x="6301308" y="381089"/>
              <a:ext cx="870461" cy="291159"/>
              <a:chOff x="6036981" y="381089"/>
              <a:chExt cx="870461" cy="291159"/>
            </a:xfrm>
          </p:grpSpPr>
          <p:sp>
            <p:nvSpPr>
              <p:cNvPr id="20" name="正方形/長方形 19">
                <a:extLst>
                  <a:ext uri="{FF2B5EF4-FFF2-40B4-BE49-F238E27FC236}">
                    <a16:creationId xmlns:a16="http://schemas.microsoft.com/office/drawing/2014/main" id="{2C60821E-602C-0AC3-6437-104E248B621D}"/>
                  </a:ext>
                </a:extLst>
              </p:cNvPr>
              <p:cNvSpPr/>
              <p:nvPr/>
            </p:nvSpPr>
            <p:spPr>
              <a:xfrm>
                <a:off x="6036981"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市場分析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21" name="矢印: 右 20">
                <a:extLst>
                  <a:ext uri="{FF2B5EF4-FFF2-40B4-BE49-F238E27FC236}">
                    <a16:creationId xmlns:a16="http://schemas.microsoft.com/office/drawing/2014/main" id="{C0C59E72-99C8-2D40-71F0-7F48191F123D}"/>
                  </a:ext>
                </a:extLst>
              </p:cNvPr>
              <p:cNvSpPr/>
              <p:nvPr/>
            </p:nvSpPr>
            <p:spPr>
              <a:xfrm>
                <a:off x="6753749"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1" name="グループ化 10">
              <a:extLst>
                <a:ext uri="{FF2B5EF4-FFF2-40B4-BE49-F238E27FC236}">
                  <a16:creationId xmlns:a16="http://schemas.microsoft.com/office/drawing/2014/main" id="{99ED5571-F58C-756C-75C7-E4FD73609507}"/>
                </a:ext>
              </a:extLst>
            </p:cNvPr>
            <p:cNvGrpSpPr/>
            <p:nvPr/>
          </p:nvGrpSpPr>
          <p:grpSpPr>
            <a:xfrm>
              <a:off x="7250467" y="381089"/>
              <a:ext cx="870461" cy="291159"/>
              <a:chOff x="7052222" y="381089"/>
              <a:chExt cx="870461" cy="291159"/>
            </a:xfrm>
          </p:grpSpPr>
          <p:sp>
            <p:nvSpPr>
              <p:cNvPr id="18" name="正方形/長方形 17">
                <a:extLst>
                  <a:ext uri="{FF2B5EF4-FFF2-40B4-BE49-F238E27FC236}">
                    <a16:creationId xmlns:a16="http://schemas.microsoft.com/office/drawing/2014/main" id="{2ACCEA1E-7681-3598-36C7-AE80374CC5E1}"/>
                  </a:ext>
                </a:extLst>
              </p:cNvPr>
              <p:cNvSpPr/>
              <p:nvPr/>
            </p:nvSpPr>
            <p:spPr>
              <a:xfrm>
                <a:off x="7052222"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競合分析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9" name="矢印: 右 18">
                <a:extLst>
                  <a:ext uri="{FF2B5EF4-FFF2-40B4-BE49-F238E27FC236}">
                    <a16:creationId xmlns:a16="http://schemas.microsoft.com/office/drawing/2014/main" id="{A66AE92F-DE50-DF5F-7508-5EEE4F1B11FA}"/>
                  </a:ext>
                </a:extLst>
              </p:cNvPr>
              <p:cNvSpPr/>
              <p:nvPr/>
            </p:nvSpPr>
            <p:spPr>
              <a:xfrm>
                <a:off x="7768990"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2" name="グループ化 11">
              <a:extLst>
                <a:ext uri="{FF2B5EF4-FFF2-40B4-BE49-F238E27FC236}">
                  <a16:creationId xmlns:a16="http://schemas.microsoft.com/office/drawing/2014/main" id="{3E6185F1-83D7-FC2E-A1BC-0449874126D0}"/>
                </a:ext>
              </a:extLst>
            </p:cNvPr>
            <p:cNvGrpSpPr/>
            <p:nvPr/>
          </p:nvGrpSpPr>
          <p:grpSpPr>
            <a:xfrm>
              <a:off x="8199626" y="381089"/>
              <a:ext cx="870461" cy="291159"/>
              <a:chOff x="8067463" y="381089"/>
              <a:chExt cx="870461" cy="291159"/>
            </a:xfrm>
          </p:grpSpPr>
          <p:sp>
            <p:nvSpPr>
              <p:cNvPr id="16" name="正方形/長方形 15">
                <a:extLst>
                  <a:ext uri="{FF2B5EF4-FFF2-40B4-BE49-F238E27FC236}">
                    <a16:creationId xmlns:a16="http://schemas.microsoft.com/office/drawing/2014/main" id="{F19ADCB5-91E4-E7F2-60E9-D2E542F5D0F0}"/>
                  </a:ext>
                </a:extLst>
              </p:cNvPr>
              <p:cNvSpPr/>
              <p:nvPr/>
            </p:nvSpPr>
            <p:spPr>
              <a:xfrm>
                <a:off x="8067463" y="381089"/>
                <a:ext cx="716768" cy="291159"/>
              </a:xfrm>
              <a:prstGeom prst="rect">
                <a:avLst/>
              </a:prstGeom>
              <a:solidFill>
                <a:srgbClr val="145D3A"/>
              </a:solidFill>
              <a:ln w="952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自社戦略</a:t>
                </a:r>
              </a:p>
            </p:txBody>
          </p:sp>
          <p:sp>
            <p:nvSpPr>
              <p:cNvPr id="17" name="矢印: 右 16">
                <a:extLst>
                  <a:ext uri="{FF2B5EF4-FFF2-40B4-BE49-F238E27FC236}">
                    <a16:creationId xmlns:a16="http://schemas.microsoft.com/office/drawing/2014/main" id="{5E83F4F7-28CB-34EB-E13E-F014043AFDC9}"/>
                  </a:ext>
                </a:extLst>
              </p:cNvPr>
              <p:cNvSpPr/>
              <p:nvPr/>
            </p:nvSpPr>
            <p:spPr>
              <a:xfrm>
                <a:off x="8784231"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3" name="グループ化 12">
              <a:extLst>
                <a:ext uri="{FF2B5EF4-FFF2-40B4-BE49-F238E27FC236}">
                  <a16:creationId xmlns:a16="http://schemas.microsoft.com/office/drawing/2014/main" id="{74445B63-2CED-16A0-AE73-9F16CB2BB739}"/>
                </a:ext>
              </a:extLst>
            </p:cNvPr>
            <p:cNvGrpSpPr/>
            <p:nvPr/>
          </p:nvGrpSpPr>
          <p:grpSpPr>
            <a:xfrm>
              <a:off x="9148785" y="381089"/>
              <a:ext cx="870461" cy="291159"/>
              <a:chOff x="9082704" y="381089"/>
              <a:chExt cx="870461" cy="291159"/>
            </a:xfrm>
          </p:grpSpPr>
          <p:sp>
            <p:nvSpPr>
              <p:cNvPr id="14" name="正方形/長方形 13">
                <a:extLst>
                  <a:ext uri="{FF2B5EF4-FFF2-40B4-BE49-F238E27FC236}">
                    <a16:creationId xmlns:a16="http://schemas.microsoft.com/office/drawing/2014/main" id="{4722A363-CE64-090A-8688-8FC992B3E38C}"/>
                  </a:ext>
                </a:extLst>
              </p:cNvPr>
              <p:cNvSpPr/>
              <p:nvPr/>
            </p:nvSpPr>
            <p:spPr>
              <a:xfrm>
                <a:off x="9082704"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活動計画</a:t>
                </a:r>
              </a:p>
            </p:txBody>
          </p:sp>
          <p:sp>
            <p:nvSpPr>
              <p:cNvPr id="15" name="矢印: 右 14">
                <a:extLst>
                  <a:ext uri="{FF2B5EF4-FFF2-40B4-BE49-F238E27FC236}">
                    <a16:creationId xmlns:a16="http://schemas.microsoft.com/office/drawing/2014/main" id="{24C9928A-B0B7-9A70-A02B-8E83B46E33A1}"/>
                  </a:ext>
                </a:extLst>
              </p:cNvPr>
              <p:cNvSpPr/>
              <p:nvPr/>
            </p:nvSpPr>
            <p:spPr>
              <a:xfrm>
                <a:off x="9799472"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sp>
        <p:nvSpPr>
          <p:cNvPr id="25" name="正方形/長方形 24">
            <a:extLst>
              <a:ext uri="{FF2B5EF4-FFF2-40B4-BE49-F238E27FC236}">
                <a16:creationId xmlns:a16="http://schemas.microsoft.com/office/drawing/2014/main" id="{2DFDBB9E-C2FD-CBA5-5FD1-64080658E8A3}"/>
              </a:ext>
            </a:extLst>
          </p:cNvPr>
          <p:cNvSpPr/>
          <p:nvPr/>
        </p:nvSpPr>
        <p:spPr>
          <a:xfrm>
            <a:off x="410918" y="85198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kumimoji="1" lang="ja-JP" altLang="en-US" dirty="0">
                <a:solidFill>
                  <a:schemeClr val="tx1"/>
                </a:solidFill>
                <a:latin typeface="游明朝" panose="02020400000000000000" pitchFamily="18" charset="-128"/>
                <a:ea typeface="游明朝" panose="02020400000000000000" pitchFamily="18" charset="-128"/>
              </a:rPr>
              <a:t>価格はサービスごとに決定し、顧客が求める要件に応じてサービス提供できるように</a:t>
            </a:r>
            <a:r>
              <a:rPr kumimoji="1" lang="en-US" altLang="ja-JP" dirty="0">
                <a:solidFill>
                  <a:schemeClr val="tx1"/>
                </a:solidFill>
                <a:latin typeface="游明朝" panose="02020400000000000000" pitchFamily="18" charset="-128"/>
                <a:ea typeface="游明朝" panose="02020400000000000000" pitchFamily="18" charset="-128"/>
              </a:rPr>
              <a:t>3</a:t>
            </a:r>
            <a:r>
              <a:rPr kumimoji="1" lang="ja-JP" altLang="en-US" dirty="0">
                <a:solidFill>
                  <a:schemeClr val="tx1"/>
                </a:solidFill>
                <a:latin typeface="游明朝" panose="02020400000000000000" pitchFamily="18" charset="-128"/>
                <a:ea typeface="游明朝" panose="02020400000000000000" pitchFamily="18" charset="-128"/>
              </a:rPr>
              <a:t>つのプランを用意する。</a:t>
            </a:r>
          </a:p>
        </p:txBody>
      </p:sp>
      <p:grpSp>
        <p:nvGrpSpPr>
          <p:cNvPr id="68" name="グループ化 67">
            <a:extLst>
              <a:ext uri="{FF2B5EF4-FFF2-40B4-BE49-F238E27FC236}">
                <a16:creationId xmlns:a16="http://schemas.microsoft.com/office/drawing/2014/main" id="{FB78EE72-9C10-8CCD-F3B2-CB9A79DBAD7B}"/>
              </a:ext>
            </a:extLst>
          </p:cNvPr>
          <p:cNvGrpSpPr/>
          <p:nvPr/>
        </p:nvGrpSpPr>
        <p:grpSpPr>
          <a:xfrm>
            <a:off x="407987" y="1649804"/>
            <a:ext cx="4728385" cy="4848360"/>
            <a:chOff x="407988" y="1649804"/>
            <a:chExt cx="3587142" cy="4848360"/>
          </a:xfrm>
        </p:grpSpPr>
        <p:sp>
          <p:nvSpPr>
            <p:cNvPr id="3" name="正方形/長方形 2">
              <a:extLst>
                <a:ext uri="{FF2B5EF4-FFF2-40B4-BE49-F238E27FC236}">
                  <a16:creationId xmlns:a16="http://schemas.microsoft.com/office/drawing/2014/main" id="{E11D38B9-2289-B047-204B-1F6BEA36121E}"/>
                </a:ext>
              </a:extLst>
            </p:cNvPr>
            <p:cNvSpPr/>
            <p:nvPr/>
          </p:nvSpPr>
          <p:spPr>
            <a:xfrm>
              <a:off x="407988" y="2453485"/>
              <a:ext cx="3587142" cy="404467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t"/>
            <a:lstStyle/>
            <a:p>
              <a:pPr marL="171450" indent="-171450">
                <a:lnSpc>
                  <a:spcPct val="110000"/>
                </a:lnSpc>
                <a:spcBef>
                  <a:spcPts val="600"/>
                </a:spcBef>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サービスに応じて料金は異なるものの、スタートアップの</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事業設立・運営をより楽にするために、大原則としてスモール</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ビジネスでも利用できる範囲で安く提供する。</a:t>
              </a:r>
            </a:p>
            <a:p>
              <a:pPr marL="171450" indent="-171450">
                <a:lnSpc>
                  <a:spcPct val="110000"/>
                </a:lnSpc>
                <a:spcBef>
                  <a:spcPts val="600"/>
                </a:spcBef>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スポットだけでの利用では大きな</a:t>
              </a:r>
              <a:r>
                <a:rPr lang="en-US" altLang="ja-JP" sz="1200" dirty="0">
                  <a:solidFill>
                    <a:schemeClr val="tx1"/>
                  </a:solidFill>
                  <a:latin typeface="游明朝" panose="02020400000000000000" pitchFamily="18" charset="-128"/>
                  <a:ea typeface="游明朝" panose="02020400000000000000" pitchFamily="18" charset="-128"/>
                </a:rPr>
                <a:t>LTV</a:t>
              </a:r>
              <a:r>
                <a:rPr lang="ja-JP" altLang="en-US" sz="1200" dirty="0">
                  <a:solidFill>
                    <a:schemeClr val="tx1"/>
                  </a:solidFill>
                  <a:latin typeface="游明朝" panose="02020400000000000000" pitchFamily="18" charset="-128"/>
                  <a:ea typeface="游明朝" panose="02020400000000000000" pitchFamily="18" charset="-128"/>
                </a:rPr>
                <a:t>を見込むことができない</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ため、継続的にサービスを利用してもらうための仕組みを</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考える必要がある。具体的な仕組みの一案として、各サービス</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間で顧客が循環するようなクロスセルの構造を作り上げること</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も有効と考えられる。</a:t>
              </a:r>
            </a:p>
            <a:p>
              <a:pPr marL="171450" indent="-171450">
                <a:lnSpc>
                  <a:spcPct val="110000"/>
                </a:lnSpc>
                <a:spcBef>
                  <a:spcPts val="600"/>
                </a:spcBef>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サービスごとに個別単価を設定すべき、あるいはサブスク型を</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採用すべきという論点があるが、事業フェーズの前半までは</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個別単価を設定し、後半は状況を踏まえながらサブスク型</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（課金に応じてクレジットを発行し、サービスを利用する際は</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クレジットを使用　など）やマッチング手数料収入の獲得への</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移行を検討する。</a:t>
              </a:r>
              <a:endParaRPr lang="en-US" altLang="ja-JP" sz="1200" dirty="0">
                <a:solidFill>
                  <a:schemeClr val="tx1"/>
                </a:solidFill>
                <a:latin typeface="游明朝" panose="02020400000000000000" pitchFamily="18" charset="-128"/>
                <a:ea typeface="游明朝" panose="02020400000000000000" pitchFamily="18" charset="-128"/>
              </a:endParaRPr>
            </a:p>
            <a:p>
              <a:pPr marL="171450" indent="-171450">
                <a:lnSpc>
                  <a:spcPct val="110000"/>
                </a:lnSpc>
                <a:spcBef>
                  <a:spcPts val="600"/>
                </a:spcBef>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特に、</a:t>
              </a:r>
              <a:r>
                <a:rPr lang="ja-JP" altLang="en-US" sz="1200" b="1" u="sng" dirty="0">
                  <a:solidFill>
                    <a:schemeClr val="tx1"/>
                  </a:solidFill>
                  <a:latin typeface="游明朝" panose="02020400000000000000" pitchFamily="18" charset="-128"/>
                  <a:ea typeface="游明朝" panose="02020400000000000000" pitchFamily="18" charset="-128"/>
                </a:rPr>
                <a:t>前半フェーズについては顧客が求める要件に応じて</a:t>
              </a:r>
              <a:br>
                <a:rPr lang="en-US" altLang="ja-JP" sz="1200" b="1" u="sng" dirty="0">
                  <a:solidFill>
                    <a:schemeClr val="tx1"/>
                  </a:solidFill>
                  <a:latin typeface="游明朝" panose="02020400000000000000" pitchFamily="18" charset="-128"/>
                  <a:ea typeface="游明朝" panose="02020400000000000000" pitchFamily="18" charset="-128"/>
                </a:rPr>
              </a:br>
              <a:r>
                <a:rPr lang="ja-JP" altLang="en-US" sz="1200" b="1" u="sng" dirty="0">
                  <a:solidFill>
                    <a:schemeClr val="tx1"/>
                  </a:solidFill>
                  <a:latin typeface="游明朝" panose="02020400000000000000" pitchFamily="18" charset="-128"/>
                  <a:ea typeface="游明朝" panose="02020400000000000000" pitchFamily="18" charset="-128"/>
                </a:rPr>
                <a:t>サービス提供できるように</a:t>
              </a:r>
              <a:r>
                <a:rPr lang="en-US" altLang="ja-JP" sz="1200" b="1" u="sng" dirty="0">
                  <a:solidFill>
                    <a:schemeClr val="tx1"/>
                  </a:solidFill>
                  <a:latin typeface="游明朝" panose="02020400000000000000" pitchFamily="18" charset="-128"/>
                  <a:ea typeface="游明朝" panose="02020400000000000000" pitchFamily="18" charset="-128"/>
                </a:rPr>
                <a:t>3</a:t>
              </a:r>
              <a:r>
                <a:rPr lang="ja-JP" altLang="en-US" sz="1200" b="1" u="sng" dirty="0">
                  <a:solidFill>
                    <a:schemeClr val="tx1"/>
                  </a:solidFill>
                  <a:latin typeface="游明朝" panose="02020400000000000000" pitchFamily="18" charset="-128"/>
                  <a:ea typeface="游明朝" panose="02020400000000000000" pitchFamily="18" charset="-128"/>
                </a:rPr>
                <a:t>つのプランを用意し、後半フェーズ</a:t>
              </a:r>
              <a:br>
                <a:rPr lang="en-US" altLang="ja-JP" sz="1200" b="1" u="sng" dirty="0">
                  <a:solidFill>
                    <a:schemeClr val="tx1"/>
                  </a:solidFill>
                  <a:latin typeface="游明朝" panose="02020400000000000000" pitchFamily="18" charset="-128"/>
                  <a:ea typeface="游明朝" panose="02020400000000000000" pitchFamily="18" charset="-128"/>
                </a:rPr>
              </a:br>
              <a:r>
                <a:rPr lang="ja-JP" altLang="en-US" sz="1200" b="1" u="sng" dirty="0">
                  <a:solidFill>
                    <a:schemeClr val="tx1"/>
                  </a:solidFill>
                  <a:latin typeface="游明朝" panose="02020400000000000000" pitchFamily="18" charset="-128"/>
                  <a:ea typeface="游明朝" panose="02020400000000000000" pitchFamily="18" charset="-128"/>
                </a:rPr>
                <a:t>については日本国内での成功事例やマネタイズの容易性を考慮</a:t>
              </a:r>
              <a:br>
                <a:rPr lang="en-US" altLang="ja-JP" sz="1200" b="1" u="sng" dirty="0">
                  <a:solidFill>
                    <a:schemeClr val="tx1"/>
                  </a:solidFill>
                  <a:latin typeface="游明朝" panose="02020400000000000000" pitchFamily="18" charset="-128"/>
                  <a:ea typeface="游明朝" panose="02020400000000000000" pitchFamily="18" charset="-128"/>
                </a:rPr>
              </a:br>
              <a:r>
                <a:rPr lang="ja-JP" altLang="en-US" sz="1200" b="1" u="sng" dirty="0">
                  <a:solidFill>
                    <a:schemeClr val="tx1"/>
                  </a:solidFill>
                  <a:latin typeface="游明朝" panose="02020400000000000000" pitchFamily="18" charset="-128"/>
                  <a:ea typeface="游明朝" panose="02020400000000000000" pitchFamily="18" charset="-128"/>
                </a:rPr>
                <a:t>してマッチング手数料収入の採用が有望と想定される。</a:t>
              </a:r>
            </a:p>
          </p:txBody>
        </p:sp>
        <p:grpSp>
          <p:nvGrpSpPr>
            <p:cNvPr id="4" name="グループ化 3">
              <a:extLst>
                <a:ext uri="{FF2B5EF4-FFF2-40B4-BE49-F238E27FC236}">
                  <a16:creationId xmlns:a16="http://schemas.microsoft.com/office/drawing/2014/main" id="{6155938A-231A-BE6A-EF39-664859919875}"/>
                </a:ext>
              </a:extLst>
            </p:cNvPr>
            <p:cNvGrpSpPr/>
            <p:nvPr/>
          </p:nvGrpSpPr>
          <p:grpSpPr>
            <a:xfrm>
              <a:off x="411347" y="1649804"/>
              <a:ext cx="3583783" cy="273604"/>
              <a:chOff x="410918" y="1638323"/>
              <a:chExt cx="2229592" cy="368544"/>
            </a:xfrm>
          </p:grpSpPr>
          <p:sp>
            <p:nvSpPr>
              <p:cNvPr id="5" name="正方形/長方形 4">
                <a:extLst>
                  <a:ext uri="{FF2B5EF4-FFF2-40B4-BE49-F238E27FC236}">
                    <a16:creationId xmlns:a16="http://schemas.microsoft.com/office/drawing/2014/main" id="{4E45C85D-66E6-51FC-666F-6E9D15765E31}"/>
                  </a:ext>
                </a:extLst>
              </p:cNvPr>
              <p:cNvSpPr/>
              <p:nvPr/>
            </p:nvSpPr>
            <p:spPr>
              <a:xfrm>
                <a:off x="410918" y="1638323"/>
                <a:ext cx="2229348" cy="270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価格設定の基本方針</a:t>
                </a:r>
              </a:p>
            </p:txBody>
          </p:sp>
          <p:cxnSp>
            <p:nvCxnSpPr>
              <p:cNvPr id="26" name="直線矢印コネクタ 25">
                <a:extLst>
                  <a:ext uri="{FF2B5EF4-FFF2-40B4-BE49-F238E27FC236}">
                    <a16:creationId xmlns:a16="http://schemas.microsoft.com/office/drawing/2014/main" id="{81003AF1-B23F-910B-AFCA-A503378EB6A6}"/>
                  </a:ext>
                </a:extLst>
              </p:cNvPr>
              <p:cNvCxnSpPr>
                <a:cxnSpLocks/>
              </p:cNvCxnSpPr>
              <p:nvPr/>
            </p:nvCxnSpPr>
            <p:spPr>
              <a:xfrm>
                <a:off x="410918" y="2006867"/>
                <a:ext cx="2229592"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29" name="正方形/長方形 28">
            <a:extLst>
              <a:ext uri="{FF2B5EF4-FFF2-40B4-BE49-F238E27FC236}">
                <a16:creationId xmlns:a16="http://schemas.microsoft.com/office/drawing/2014/main" id="{8B71F073-CD07-CD80-B990-A00DC48F222A}"/>
              </a:ext>
            </a:extLst>
          </p:cNvPr>
          <p:cNvSpPr/>
          <p:nvPr/>
        </p:nvSpPr>
        <p:spPr>
          <a:xfrm>
            <a:off x="5951551" y="1649804"/>
            <a:ext cx="5825537" cy="2011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サービスごとの価格</a:t>
            </a:r>
          </a:p>
        </p:txBody>
      </p:sp>
      <p:cxnSp>
        <p:nvCxnSpPr>
          <p:cNvPr id="30" name="直線矢印コネクタ 29">
            <a:extLst>
              <a:ext uri="{FF2B5EF4-FFF2-40B4-BE49-F238E27FC236}">
                <a16:creationId xmlns:a16="http://schemas.microsoft.com/office/drawing/2014/main" id="{3216D58D-D82B-D357-5F8A-6583153EB0E3}"/>
              </a:ext>
            </a:extLst>
          </p:cNvPr>
          <p:cNvCxnSpPr>
            <a:cxnSpLocks/>
          </p:cNvCxnSpPr>
          <p:nvPr/>
        </p:nvCxnSpPr>
        <p:spPr>
          <a:xfrm>
            <a:off x="5951551" y="1923408"/>
            <a:ext cx="5826175"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正方形/長方形 43">
            <a:extLst>
              <a:ext uri="{FF2B5EF4-FFF2-40B4-BE49-F238E27FC236}">
                <a16:creationId xmlns:a16="http://schemas.microsoft.com/office/drawing/2014/main" id="{3E6920F9-458C-9934-271E-657786DF6E42}"/>
              </a:ext>
            </a:extLst>
          </p:cNvPr>
          <p:cNvSpPr/>
          <p:nvPr/>
        </p:nvSpPr>
        <p:spPr>
          <a:xfrm>
            <a:off x="5950978" y="2038067"/>
            <a:ext cx="1185713" cy="2011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対象サービス</a:t>
            </a:r>
          </a:p>
        </p:txBody>
      </p:sp>
      <p:cxnSp>
        <p:nvCxnSpPr>
          <p:cNvPr id="45" name="直線矢印コネクタ 44">
            <a:extLst>
              <a:ext uri="{FF2B5EF4-FFF2-40B4-BE49-F238E27FC236}">
                <a16:creationId xmlns:a16="http://schemas.microsoft.com/office/drawing/2014/main" id="{28953C8C-A7A7-2315-4259-C2B13D55FE5E}"/>
              </a:ext>
            </a:extLst>
          </p:cNvPr>
          <p:cNvCxnSpPr>
            <a:cxnSpLocks/>
          </p:cNvCxnSpPr>
          <p:nvPr/>
        </p:nvCxnSpPr>
        <p:spPr>
          <a:xfrm>
            <a:off x="5950978" y="2311671"/>
            <a:ext cx="1185843"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正方形/長方形 58">
            <a:extLst>
              <a:ext uri="{FF2B5EF4-FFF2-40B4-BE49-F238E27FC236}">
                <a16:creationId xmlns:a16="http://schemas.microsoft.com/office/drawing/2014/main" id="{EC2AF261-54A9-279C-9279-D2DE8E9DCB18}"/>
              </a:ext>
            </a:extLst>
          </p:cNvPr>
          <p:cNvSpPr/>
          <p:nvPr/>
        </p:nvSpPr>
        <p:spPr>
          <a:xfrm>
            <a:off x="5948821" y="6128122"/>
            <a:ext cx="1187999" cy="370041"/>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vert="eaVert" wrap="none" lIns="90000" rtlCol="0" anchor="ctr"/>
          <a:lstStyle/>
          <a:p>
            <a:pPr algn="ctr">
              <a:spcBef>
                <a:spcPts val="300"/>
              </a:spcBef>
            </a:pPr>
            <a:r>
              <a:rPr kumimoji="1" lang="ja-JP" altLang="en-US" sz="1200" dirty="0">
                <a:solidFill>
                  <a:schemeClr val="tx1"/>
                </a:solidFill>
                <a:latin typeface="游明朝" panose="02020400000000000000" pitchFamily="18" charset="-128"/>
                <a:ea typeface="游明朝" panose="02020400000000000000" pitchFamily="18" charset="-128"/>
              </a:rPr>
              <a:t>・・・</a:t>
            </a:r>
          </a:p>
        </p:txBody>
      </p:sp>
      <p:sp>
        <p:nvSpPr>
          <p:cNvPr id="47" name="正方形/長方形 46">
            <a:extLst>
              <a:ext uri="{FF2B5EF4-FFF2-40B4-BE49-F238E27FC236}">
                <a16:creationId xmlns:a16="http://schemas.microsoft.com/office/drawing/2014/main" id="{EDAC99A5-477D-E5E2-AE32-7FB37C9BAD88}"/>
              </a:ext>
            </a:extLst>
          </p:cNvPr>
          <p:cNvSpPr/>
          <p:nvPr/>
        </p:nvSpPr>
        <p:spPr>
          <a:xfrm>
            <a:off x="7270609" y="2038067"/>
            <a:ext cx="4505986" cy="2011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プランと価格</a:t>
            </a:r>
          </a:p>
        </p:txBody>
      </p:sp>
      <p:cxnSp>
        <p:nvCxnSpPr>
          <p:cNvPr id="48" name="直線矢印コネクタ 47">
            <a:extLst>
              <a:ext uri="{FF2B5EF4-FFF2-40B4-BE49-F238E27FC236}">
                <a16:creationId xmlns:a16="http://schemas.microsoft.com/office/drawing/2014/main" id="{691019EF-6515-E451-6CC8-5E691489929A}"/>
              </a:ext>
            </a:extLst>
          </p:cNvPr>
          <p:cNvCxnSpPr>
            <a:cxnSpLocks/>
          </p:cNvCxnSpPr>
          <p:nvPr/>
        </p:nvCxnSpPr>
        <p:spPr>
          <a:xfrm>
            <a:off x="7270609" y="2311671"/>
            <a:ext cx="4506479"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60" name="正方形/長方形 59">
            <a:extLst>
              <a:ext uri="{FF2B5EF4-FFF2-40B4-BE49-F238E27FC236}">
                <a16:creationId xmlns:a16="http://schemas.microsoft.com/office/drawing/2014/main" id="{A19D9E61-2637-4FBC-45B2-BA3E63C9FDB8}"/>
              </a:ext>
            </a:extLst>
          </p:cNvPr>
          <p:cNvSpPr/>
          <p:nvPr/>
        </p:nvSpPr>
        <p:spPr>
          <a:xfrm>
            <a:off x="7270609" y="6128122"/>
            <a:ext cx="4506480" cy="370041"/>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vert="eaVert" wrap="none" lIns="90000" rtlCol="0" anchor="ctr"/>
          <a:lstStyle/>
          <a:p>
            <a:pPr algn="ctr">
              <a:spcBef>
                <a:spcPts val="300"/>
              </a:spcBef>
            </a:pPr>
            <a:r>
              <a:rPr kumimoji="1" lang="ja-JP" altLang="en-US" sz="1200" dirty="0">
                <a:solidFill>
                  <a:schemeClr val="tx1"/>
                </a:solidFill>
                <a:latin typeface="游明朝" panose="02020400000000000000" pitchFamily="18" charset="-128"/>
                <a:ea typeface="游明朝" panose="02020400000000000000" pitchFamily="18" charset="-128"/>
              </a:rPr>
              <a:t>・・・</a:t>
            </a:r>
          </a:p>
        </p:txBody>
      </p:sp>
      <p:grpSp>
        <p:nvGrpSpPr>
          <p:cNvPr id="66" name="グループ化 65">
            <a:extLst>
              <a:ext uri="{FF2B5EF4-FFF2-40B4-BE49-F238E27FC236}">
                <a16:creationId xmlns:a16="http://schemas.microsoft.com/office/drawing/2014/main" id="{423D466B-FE87-AEA2-3249-C8D4F9B67D32}"/>
              </a:ext>
            </a:extLst>
          </p:cNvPr>
          <p:cNvGrpSpPr/>
          <p:nvPr/>
        </p:nvGrpSpPr>
        <p:grpSpPr>
          <a:xfrm>
            <a:off x="5399962" y="1649804"/>
            <a:ext cx="288000" cy="4848359"/>
            <a:chOff x="4178175" y="1649804"/>
            <a:chExt cx="288000" cy="4848359"/>
          </a:xfrm>
        </p:grpSpPr>
        <p:cxnSp>
          <p:nvCxnSpPr>
            <p:cNvPr id="62" name="直線矢印コネクタ 61">
              <a:extLst>
                <a:ext uri="{FF2B5EF4-FFF2-40B4-BE49-F238E27FC236}">
                  <a16:creationId xmlns:a16="http://schemas.microsoft.com/office/drawing/2014/main" id="{3F97E1E5-EC1F-9677-9403-A6C2C3016FF0}"/>
                </a:ext>
              </a:extLst>
            </p:cNvPr>
            <p:cNvCxnSpPr>
              <a:cxnSpLocks/>
            </p:cNvCxnSpPr>
            <p:nvPr/>
          </p:nvCxnSpPr>
          <p:spPr>
            <a:xfrm flipV="1">
              <a:off x="4322175" y="1649804"/>
              <a:ext cx="0" cy="4848359"/>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65" name="楕円 64">
              <a:extLst>
                <a:ext uri="{FF2B5EF4-FFF2-40B4-BE49-F238E27FC236}">
                  <a16:creationId xmlns:a16="http://schemas.microsoft.com/office/drawing/2014/main" id="{D494180B-E6D3-9523-0A33-CB9576A36C33}"/>
                </a:ext>
              </a:extLst>
            </p:cNvPr>
            <p:cNvSpPr/>
            <p:nvPr/>
          </p:nvSpPr>
          <p:spPr>
            <a:xfrm>
              <a:off x="4178175" y="3929983"/>
              <a:ext cx="288000" cy="288000"/>
            </a:xfrm>
            <a:prstGeom prst="ellipse">
              <a:avLst/>
            </a:prstGeom>
            <a:solidFill>
              <a:srgbClr val="145D3A"/>
            </a:solidFill>
            <a:ln w="952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a:t>
              </a:r>
            </a:p>
          </p:txBody>
        </p:sp>
      </p:grpSp>
      <p:grpSp>
        <p:nvGrpSpPr>
          <p:cNvPr id="74" name="グループ化 73">
            <a:extLst>
              <a:ext uri="{FF2B5EF4-FFF2-40B4-BE49-F238E27FC236}">
                <a16:creationId xmlns:a16="http://schemas.microsoft.com/office/drawing/2014/main" id="{8E6D1B4D-5696-7DF8-51EF-2E5C1802EB3A}"/>
              </a:ext>
            </a:extLst>
          </p:cNvPr>
          <p:cNvGrpSpPr/>
          <p:nvPr/>
        </p:nvGrpSpPr>
        <p:grpSpPr>
          <a:xfrm>
            <a:off x="5948821" y="2450939"/>
            <a:ext cx="5828905" cy="3426151"/>
            <a:chOff x="5948821" y="2450940"/>
            <a:chExt cx="5828905" cy="2594592"/>
          </a:xfrm>
        </p:grpSpPr>
        <p:sp>
          <p:nvSpPr>
            <p:cNvPr id="27" name="正方形/長方形 26">
              <a:extLst>
                <a:ext uri="{FF2B5EF4-FFF2-40B4-BE49-F238E27FC236}">
                  <a16:creationId xmlns:a16="http://schemas.microsoft.com/office/drawing/2014/main" id="{03A4A447-4942-5AF5-CE75-91C4C364D6AF}"/>
                </a:ext>
              </a:extLst>
            </p:cNvPr>
            <p:cNvSpPr/>
            <p:nvPr/>
          </p:nvSpPr>
          <p:spPr>
            <a:xfrm>
              <a:off x="5948821" y="2450940"/>
              <a:ext cx="1187999" cy="756000"/>
            </a:xfrm>
            <a:prstGeom prst="rect">
              <a:avLst/>
            </a:prstGeom>
            <a:solidFill>
              <a:srgbClr val="145D3A"/>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t"/>
            <a:lstStyle/>
            <a:p>
              <a:pPr>
                <a:spcBef>
                  <a:spcPts val="300"/>
                </a:spcBef>
              </a:pPr>
              <a:r>
                <a:rPr kumimoji="1" lang="ja-JP" altLang="en-US" sz="1200" dirty="0">
                  <a:solidFill>
                    <a:schemeClr val="bg1"/>
                  </a:solidFill>
                  <a:latin typeface="游明朝" panose="02020400000000000000" pitchFamily="18" charset="-128"/>
                  <a:ea typeface="游明朝" panose="02020400000000000000" pitchFamily="18" charset="-128"/>
                </a:rPr>
                <a:t>資料作成</a:t>
              </a:r>
            </a:p>
          </p:txBody>
        </p:sp>
        <p:sp>
          <p:nvSpPr>
            <p:cNvPr id="50" name="正方形/長方形 49">
              <a:extLst>
                <a:ext uri="{FF2B5EF4-FFF2-40B4-BE49-F238E27FC236}">
                  <a16:creationId xmlns:a16="http://schemas.microsoft.com/office/drawing/2014/main" id="{570BE010-66F4-34DA-4B8B-A1D89DD27ED1}"/>
                </a:ext>
              </a:extLst>
            </p:cNvPr>
            <p:cNvSpPr/>
            <p:nvPr/>
          </p:nvSpPr>
          <p:spPr>
            <a:xfrm>
              <a:off x="5948821" y="3370236"/>
              <a:ext cx="1187999" cy="756000"/>
            </a:xfrm>
            <a:prstGeom prst="rect">
              <a:avLst/>
            </a:prstGeom>
            <a:solidFill>
              <a:srgbClr val="145D3A"/>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t"/>
            <a:lstStyle/>
            <a:p>
              <a:pPr>
                <a:spcBef>
                  <a:spcPts val="300"/>
                </a:spcBef>
              </a:pPr>
              <a:r>
                <a:rPr kumimoji="1" lang="en-US" altLang="ja-JP" sz="1200" dirty="0">
                  <a:solidFill>
                    <a:schemeClr val="bg1"/>
                  </a:solidFill>
                  <a:latin typeface="游明朝" panose="02020400000000000000" pitchFamily="18" charset="-128"/>
                  <a:ea typeface="游明朝" panose="02020400000000000000" pitchFamily="18" charset="-128"/>
                </a:rPr>
                <a:t>MVV</a:t>
              </a:r>
              <a:r>
                <a:rPr kumimoji="1" lang="ja-JP" altLang="en-US" sz="1200" dirty="0">
                  <a:solidFill>
                    <a:schemeClr val="bg1"/>
                  </a:solidFill>
                  <a:latin typeface="游明朝" panose="02020400000000000000" pitchFamily="18" charset="-128"/>
                  <a:ea typeface="游明朝" panose="02020400000000000000" pitchFamily="18" charset="-128"/>
                </a:rPr>
                <a:t>・</a:t>
              </a:r>
              <a:br>
                <a:rPr lang="en-US" altLang="ja-JP" sz="1200" dirty="0">
                  <a:solidFill>
                    <a:schemeClr val="bg1"/>
                  </a:solidFill>
                  <a:latin typeface="游明朝" panose="02020400000000000000" pitchFamily="18" charset="-128"/>
                  <a:ea typeface="游明朝" panose="02020400000000000000" pitchFamily="18" charset="-128"/>
                </a:rPr>
              </a:br>
              <a:r>
                <a:rPr kumimoji="1" lang="ja-JP" altLang="en-US" sz="1200" dirty="0">
                  <a:solidFill>
                    <a:schemeClr val="bg1"/>
                  </a:solidFill>
                  <a:latin typeface="游明朝" panose="02020400000000000000" pitchFamily="18" charset="-128"/>
                  <a:ea typeface="游明朝" panose="02020400000000000000" pitchFamily="18" charset="-128"/>
                </a:rPr>
                <a:t>パーパス策定</a:t>
              </a:r>
            </a:p>
          </p:txBody>
        </p:sp>
        <p:sp>
          <p:nvSpPr>
            <p:cNvPr id="53" name="正方形/長方形 52">
              <a:extLst>
                <a:ext uri="{FF2B5EF4-FFF2-40B4-BE49-F238E27FC236}">
                  <a16:creationId xmlns:a16="http://schemas.microsoft.com/office/drawing/2014/main" id="{48AB649E-5FC0-DB79-CD87-21EE503784AD}"/>
                </a:ext>
              </a:extLst>
            </p:cNvPr>
            <p:cNvSpPr/>
            <p:nvPr/>
          </p:nvSpPr>
          <p:spPr>
            <a:xfrm>
              <a:off x="5948821" y="4289532"/>
              <a:ext cx="1187999" cy="756000"/>
            </a:xfrm>
            <a:prstGeom prst="rect">
              <a:avLst/>
            </a:prstGeom>
            <a:solidFill>
              <a:srgbClr val="145D3A"/>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t"/>
            <a:lstStyle/>
            <a:p>
              <a:pPr>
                <a:spcBef>
                  <a:spcPts val="300"/>
                </a:spcBef>
              </a:pPr>
              <a:r>
                <a:rPr kumimoji="1" lang="zh-TW" altLang="en-US" sz="1200" dirty="0">
                  <a:solidFill>
                    <a:schemeClr val="bg1"/>
                  </a:solidFill>
                  <a:latin typeface="游明朝" panose="02020400000000000000" pitchFamily="18" charset="-128"/>
                  <a:ea typeface="游明朝" panose="02020400000000000000" pitchFamily="18" charset="-128"/>
                </a:rPr>
                <a:t>創業計画書</a:t>
              </a:r>
              <a:br>
                <a:rPr kumimoji="1" lang="en-US" altLang="zh-TW" sz="1200" dirty="0">
                  <a:solidFill>
                    <a:schemeClr val="bg1"/>
                  </a:solidFill>
                  <a:latin typeface="游明朝" panose="02020400000000000000" pitchFamily="18" charset="-128"/>
                  <a:ea typeface="游明朝" panose="02020400000000000000" pitchFamily="18" charset="-128"/>
                </a:rPr>
              </a:br>
              <a:r>
                <a:rPr kumimoji="1" lang="zh-TW" altLang="en-US" sz="1200" dirty="0">
                  <a:solidFill>
                    <a:schemeClr val="bg1"/>
                  </a:solidFill>
                  <a:latin typeface="游明朝" panose="02020400000000000000" pitchFamily="18" charset="-128"/>
                  <a:ea typeface="游明朝" panose="02020400000000000000" pitchFamily="18" charset="-128"/>
                </a:rPr>
                <a:t>作成</a:t>
              </a:r>
            </a:p>
          </p:txBody>
        </p:sp>
        <p:sp>
          <p:nvSpPr>
            <p:cNvPr id="31" name="正方形/長方形 30">
              <a:extLst>
                <a:ext uri="{FF2B5EF4-FFF2-40B4-BE49-F238E27FC236}">
                  <a16:creationId xmlns:a16="http://schemas.microsoft.com/office/drawing/2014/main" id="{4366322C-B98C-F0A4-5677-BB21D9235006}"/>
                </a:ext>
              </a:extLst>
            </p:cNvPr>
            <p:cNvSpPr/>
            <p:nvPr/>
          </p:nvSpPr>
          <p:spPr>
            <a:xfrm>
              <a:off x="7270609" y="2450940"/>
              <a:ext cx="4506480" cy="756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lstStyle/>
            <a:p>
              <a:pPr marL="171450" indent="-171450">
                <a:spcBef>
                  <a:spcPts val="300"/>
                </a:spcBef>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改善プラン　</a:t>
              </a:r>
              <a:r>
                <a:rPr kumimoji="1" lang="en-US" altLang="ja-JP" sz="1200" dirty="0">
                  <a:solidFill>
                    <a:schemeClr val="tx1"/>
                  </a:solidFill>
                  <a:latin typeface="游明朝" panose="02020400000000000000" pitchFamily="18" charset="-128"/>
                  <a:ea typeface="游明朝" panose="02020400000000000000" pitchFamily="18" charset="-128"/>
                </a:rPr>
                <a:t>3,000</a:t>
              </a:r>
              <a:r>
                <a:rPr kumimoji="1" lang="ja-JP" altLang="en-US" sz="1200" dirty="0">
                  <a:solidFill>
                    <a:schemeClr val="tx1"/>
                  </a:solidFill>
                  <a:latin typeface="游明朝" panose="02020400000000000000" pitchFamily="18" charset="-128"/>
                  <a:ea typeface="游明朝" panose="02020400000000000000" pitchFamily="18" charset="-128"/>
                </a:rPr>
                <a:t>円</a:t>
              </a:r>
              <a:r>
                <a:rPr kumimoji="1" lang="en-US" altLang="ja-JP" sz="1200" dirty="0">
                  <a:solidFill>
                    <a:schemeClr val="tx1"/>
                  </a:solidFill>
                  <a:latin typeface="游明朝" panose="02020400000000000000" pitchFamily="18" charset="-128"/>
                  <a:ea typeface="游明朝" panose="02020400000000000000" pitchFamily="18" charset="-128"/>
                </a:rPr>
                <a:t>/</a:t>
              </a:r>
              <a:r>
                <a:rPr kumimoji="1" lang="ja-JP" altLang="en-US" sz="1200" dirty="0">
                  <a:solidFill>
                    <a:schemeClr val="tx1"/>
                  </a:solidFill>
                  <a:latin typeface="游明朝" panose="02020400000000000000" pitchFamily="18" charset="-128"/>
                  <a:ea typeface="游明朝" panose="02020400000000000000" pitchFamily="18" charset="-128"/>
                </a:rPr>
                <a:t>枚から</a:t>
              </a:r>
            </a:p>
            <a:p>
              <a:pPr marL="171450" indent="-171450">
                <a:spcBef>
                  <a:spcPts val="300"/>
                </a:spcBef>
                <a:buFont typeface="Wingdings" panose="05000000000000000000" pitchFamily="2" charset="2"/>
                <a:buChar char="l"/>
              </a:pPr>
              <a:r>
                <a:rPr kumimoji="1" lang="ja-JP" altLang="en-US" sz="1200" dirty="0">
                  <a:solidFill>
                    <a:schemeClr val="tx1"/>
                  </a:solidFill>
                  <a:latin typeface="游明朝" panose="02020400000000000000" pitchFamily="18" charset="-128"/>
                  <a:ea typeface="游明朝" panose="02020400000000000000" pitchFamily="18" charset="-128"/>
                </a:rPr>
                <a:t>資料化プラン　</a:t>
              </a:r>
              <a:r>
                <a:rPr kumimoji="1" lang="en-US" altLang="ja-JP" sz="1200" dirty="0">
                  <a:solidFill>
                    <a:schemeClr val="tx1"/>
                  </a:solidFill>
                  <a:latin typeface="游明朝" panose="02020400000000000000" pitchFamily="18" charset="-128"/>
                  <a:ea typeface="游明朝" panose="02020400000000000000" pitchFamily="18" charset="-128"/>
                </a:rPr>
                <a:t>5,000</a:t>
              </a:r>
              <a:r>
                <a:rPr kumimoji="1" lang="ja-JP" altLang="en-US" sz="1200" dirty="0">
                  <a:solidFill>
                    <a:schemeClr val="tx1"/>
                  </a:solidFill>
                  <a:latin typeface="游明朝" panose="02020400000000000000" pitchFamily="18" charset="-128"/>
                  <a:ea typeface="游明朝" panose="02020400000000000000" pitchFamily="18" charset="-128"/>
                </a:rPr>
                <a:t>円</a:t>
              </a:r>
              <a:r>
                <a:rPr kumimoji="1" lang="en-US" altLang="ja-JP" sz="1200" dirty="0">
                  <a:solidFill>
                    <a:schemeClr val="tx1"/>
                  </a:solidFill>
                  <a:latin typeface="游明朝" panose="02020400000000000000" pitchFamily="18" charset="-128"/>
                  <a:ea typeface="游明朝" panose="02020400000000000000" pitchFamily="18" charset="-128"/>
                </a:rPr>
                <a:t>/</a:t>
              </a:r>
              <a:r>
                <a:rPr kumimoji="1" lang="ja-JP" altLang="en-US" sz="1200" dirty="0">
                  <a:solidFill>
                    <a:schemeClr val="tx1"/>
                  </a:solidFill>
                  <a:latin typeface="游明朝" panose="02020400000000000000" pitchFamily="18" charset="-128"/>
                  <a:ea typeface="游明朝" panose="02020400000000000000" pitchFamily="18" charset="-128"/>
                </a:rPr>
                <a:t>枚から</a:t>
              </a:r>
              <a:endParaRPr kumimoji="1" lang="en-US" altLang="ja-JP" sz="1200" dirty="0">
                <a:solidFill>
                  <a:schemeClr val="tx1"/>
                </a:solidFill>
                <a:latin typeface="游明朝" panose="02020400000000000000" pitchFamily="18" charset="-128"/>
                <a:ea typeface="游明朝" panose="02020400000000000000" pitchFamily="18" charset="-128"/>
              </a:endParaRPr>
            </a:p>
            <a:p>
              <a:pPr marL="171450" indent="-171450">
                <a:spcBef>
                  <a:spcPts val="300"/>
                </a:spcBef>
                <a:buFont typeface="Wingdings" panose="05000000000000000000" pitchFamily="2" charset="2"/>
                <a:buChar char="l"/>
              </a:pPr>
              <a:r>
                <a:rPr kumimoji="1" lang="ja-JP" altLang="en-US" sz="1200" dirty="0">
                  <a:solidFill>
                    <a:schemeClr val="tx1"/>
                  </a:solidFill>
                  <a:latin typeface="游明朝" panose="02020400000000000000" pitchFamily="18" charset="-128"/>
                  <a:ea typeface="游明朝" panose="02020400000000000000" pitchFamily="18" charset="-128"/>
                </a:rPr>
                <a:t>新規作成プラン　</a:t>
              </a:r>
              <a:r>
                <a:rPr kumimoji="1" lang="en-US" altLang="ja-JP" sz="1200" dirty="0">
                  <a:solidFill>
                    <a:schemeClr val="tx1"/>
                  </a:solidFill>
                  <a:latin typeface="游明朝" panose="02020400000000000000" pitchFamily="18" charset="-128"/>
                  <a:ea typeface="游明朝" panose="02020400000000000000" pitchFamily="18" charset="-128"/>
                </a:rPr>
                <a:t>7,000</a:t>
              </a:r>
              <a:r>
                <a:rPr kumimoji="1" lang="ja-JP" altLang="en-US" sz="1200" dirty="0">
                  <a:solidFill>
                    <a:schemeClr val="tx1"/>
                  </a:solidFill>
                  <a:latin typeface="游明朝" panose="02020400000000000000" pitchFamily="18" charset="-128"/>
                  <a:ea typeface="游明朝" panose="02020400000000000000" pitchFamily="18" charset="-128"/>
                </a:rPr>
                <a:t>円</a:t>
              </a:r>
              <a:r>
                <a:rPr kumimoji="1" lang="en-US" altLang="ja-JP" sz="1200" dirty="0">
                  <a:solidFill>
                    <a:schemeClr val="tx1"/>
                  </a:solidFill>
                  <a:latin typeface="游明朝" panose="02020400000000000000" pitchFamily="18" charset="-128"/>
                  <a:ea typeface="游明朝" panose="02020400000000000000" pitchFamily="18" charset="-128"/>
                </a:rPr>
                <a:t>/</a:t>
              </a:r>
              <a:r>
                <a:rPr kumimoji="1" lang="ja-JP" altLang="en-US" sz="1200" dirty="0">
                  <a:solidFill>
                    <a:schemeClr val="tx1"/>
                  </a:solidFill>
                  <a:latin typeface="游明朝" panose="02020400000000000000" pitchFamily="18" charset="-128"/>
                  <a:ea typeface="游明朝" panose="02020400000000000000" pitchFamily="18" charset="-128"/>
                </a:rPr>
                <a:t>枚から</a:t>
              </a:r>
            </a:p>
          </p:txBody>
        </p:sp>
        <p:sp>
          <p:nvSpPr>
            <p:cNvPr id="51" name="正方形/長方形 50">
              <a:extLst>
                <a:ext uri="{FF2B5EF4-FFF2-40B4-BE49-F238E27FC236}">
                  <a16:creationId xmlns:a16="http://schemas.microsoft.com/office/drawing/2014/main" id="{B41E1E7D-3459-0B55-B732-79FC042F02B2}"/>
                </a:ext>
              </a:extLst>
            </p:cNvPr>
            <p:cNvSpPr/>
            <p:nvPr/>
          </p:nvSpPr>
          <p:spPr>
            <a:xfrm>
              <a:off x="7270609" y="3370236"/>
              <a:ext cx="4506480" cy="756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lstStyle/>
            <a:p>
              <a:pPr marL="171450" indent="-171450">
                <a:spcBef>
                  <a:spcPts val="300"/>
                </a:spcBef>
                <a:buFont typeface="Wingdings" panose="05000000000000000000" pitchFamily="2" charset="2"/>
                <a:buChar char="l"/>
              </a:pPr>
              <a:r>
                <a:rPr kumimoji="1" lang="ja-JP" altLang="en-US" sz="1200" dirty="0">
                  <a:solidFill>
                    <a:schemeClr val="tx1"/>
                  </a:solidFill>
                  <a:latin typeface="游明朝" panose="02020400000000000000" pitchFamily="18" charset="-128"/>
                  <a:ea typeface="游明朝" panose="02020400000000000000" pitchFamily="18" charset="-128"/>
                </a:rPr>
                <a:t>策定セッション　</a:t>
              </a:r>
              <a:r>
                <a:rPr kumimoji="1" lang="en-US" altLang="ja-JP" sz="1200" dirty="0">
                  <a:solidFill>
                    <a:schemeClr val="tx1"/>
                  </a:solidFill>
                  <a:latin typeface="游明朝" panose="02020400000000000000" pitchFamily="18" charset="-128"/>
                  <a:ea typeface="游明朝" panose="02020400000000000000" pitchFamily="18" charset="-128"/>
                </a:rPr>
                <a:t>3</a:t>
              </a:r>
              <a:r>
                <a:rPr kumimoji="1" lang="ja-JP" altLang="en-US" sz="1200" dirty="0">
                  <a:solidFill>
                    <a:schemeClr val="tx1"/>
                  </a:solidFill>
                  <a:latin typeface="游明朝" panose="02020400000000000000" pitchFamily="18" charset="-128"/>
                  <a:ea typeface="游明朝" panose="02020400000000000000" pitchFamily="18" charset="-128"/>
                </a:rPr>
                <a:t>万円</a:t>
              </a:r>
              <a:endParaRPr kumimoji="1" lang="en-US" altLang="ja-JP" sz="1200" dirty="0">
                <a:solidFill>
                  <a:schemeClr val="tx1"/>
                </a:solidFill>
                <a:latin typeface="游明朝" panose="02020400000000000000" pitchFamily="18" charset="-128"/>
                <a:ea typeface="游明朝" panose="02020400000000000000" pitchFamily="18" charset="-128"/>
              </a:endParaRPr>
            </a:p>
            <a:p>
              <a:pPr marL="171450" indent="-171450">
                <a:spcBef>
                  <a:spcPts val="300"/>
                </a:spcBef>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策定ワークショップ　料金</a:t>
              </a:r>
              <a:r>
                <a:rPr lang="en-US" altLang="ja-JP" sz="1200" dirty="0">
                  <a:solidFill>
                    <a:schemeClr val="tx1"/>
                  </a:solidFill>
                  <a:latin typeface="游明朝" panose="02020400000000000000" pitchFamily="18" charset="-128"/>
                  <a:ea typeface="游明朝" panose="02020400000000000000" pitchFamily="18" charset="-128"/>
                </a:rPr>
                <a:t>5</a:t>
              </a:r>
              <a:r>
                <a:rPr lang="ja-JP" altLang="en-US" sz="1200" dirty="0">
                  <a:solidFill>
                    <a:schemeClr val="tx1"/>
                  </a:solidFill>
                  <a:latin typeface="游明朝" panose="02020400000000000000" pitchFamily="18" charset="-128"/>
                  <a:ea typeface="游明朝" panose="02020400000000000000" pitchFamily="18" charset="-128"/>
                </a:rPr>
                <a:t>万円＋参加者</a:t>
              </a:r>
              <a:r>
                <a:rPr lang="en-US" altLang="ja-JP" sz="1200" dirty="0">
                  <a:solidFill>
                    <a:schemeClr val="tx1"/>
                  </a:solidFill>
                  <a:latin typeface="游明朝" panose="02020400000000000000" pitchFamily="18" charset="-128"/>
                  <a:ea typeface="游明朝" panose="02020400000000000000" pitchFamily="18" charset="-128"/>
                </a:rPr>
                <a:t>1</a:t>
              </a:r>
              <a:r>
                <a:rPr lang="ja-JP" altLang="en-US" sz="1200" dirty="0">
                  <a:solidFill>
                    <a:schemeClr val="tx1"/>
                  </a:solidFill>
                  <a:latin typeface="游明朝" panose="02020400000000000000" pitchFamily="18" charset="-128"/>
                  <a:ea typeface="游明朝" panose="02020400000000000000" pitchFamily="18" charset="-128"/>
                </a:rPr>
                <a:t>名につき</a:t>
              </a:r>
              <a:r>
                <a:rPr lang="en-US" altLang="ja-JP" sz="1200" dirty="0">
                  <a:solidFill>
                    <a:schemeClr val="tx1"/>
                  </a:solidFill>
                  <a:latin typeface="游明朝" panose="02020400000000000000" pitchFamily="18" charset="-128"/>
                  <a:ea typeface="游明朝" panose="02020400000000000000" pitchFamily="18" charset="-128"/>
                </a:rPr>
                <a:t>1</a:t>
              </a:r>
              <a:r>
                <a:rPr lang="ja-JP" altLang="en-US" sz="1200" dirty="0">
                  <a:solidFill>
                    <a:schemeClr val="tx1"/>
                  </a:solidFill>
                  <a:latin typeface="游明朝" panose="02020400000000000000" pitchFamily="18" charset="-128"/>
                  <a:ea typeface="游明朝" panose="02020400000000000000" pitchFamily="18" charset="-128"/>
                </a:rPr>
                <a:t>万円</a:t>
              </a:r>
              <a:endParaRPr lang="en-US" altLang="ja-JP" sz="1200" dirty="0">
                <a:solidFill>
                  <a:schemeClr val="tx1"/>
                </a:solidFill>
                <a:latin typeface="游明朝" panose="02020400000000000000" pitchFamily="18" charset="-128"/>
                <a:ea typeface="游明朝" panose="02020400000000000000" pitchFamily="18" charset="-128"/>
              </a:endParaRPr>
            </a:p>
            <a:p>
              <a:pPr marL="171450" indent="-171450">
                <a:spcBef>
                  <a:spcPts val="300"/>
                </a:spcBef>
                <a:buFont typeface="Wingdings" panose="05000000000000000000" pitchFamily="2" charset="2"/>
                <a:buChar char="l"/>
              </a:pPr>
              <a:r>
                <a:rPr kumimoji="1" lang="ja-JP" altLang="en-US" sz="1200" dirty="0">
                  <a:solidFill>
                    <a:schemeClr val="tx1"/>
                  </a:solidFill>
                  <a:latin typeface="游明朝" panose="02020400000000000000" pitchFamily="18" charset="-128"/>
                  <a:ea typeface="游明朝" panose="02020400000000000000" pitchFamily="18" charset="-128"/>
                </a:rPr>
                <a:t>策定・浸透コンサルティング　個別お見積もり</a:t>
              </a:r>
            </a:p>
          </p:txBody>
        </p:sp>
        <p:sp>
          <p:nvSpPr>
            <p:cNvPr id="54" name="正方形/長方形 53">
              <a:extLst>
                <a:ext uri="{FF2B5EF4-FFF2-40B4-BE49-F238E27FC236}">
                  <a16:creationId xmlns:a16="http://schemas.microsoft.com/office/drawing/2014/main" id="{05CA037D-EB2A-2FC0-5772-107DFD560CE1}"/>
                </a:ext>
              </a:extLst>
            </p:cNvPr>
            <p:cNvSpPr/>
            <p:nvPr/>
          </p:nvSpPr>
          <p:spPr>
            <a:xfrm>
              <a:off x="7270609" y="4289532"/>
              <a:ext cx="4506480" cy="756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t"/>
            <a:lstStyle/>
            <a:p>
              <a:pPr marL="171450" indent="-171450">
                <a:spcBef>
                  <a:spcPts val="300"/>
                </a:spcBef>
                <a:buFont typeface="Wingdings" panose="05000000000000000000" pitchFamily="2" charset="2"/>
                <a:buChar char="l"/>
              </a:pPr>
              <a:r>
                <a:rPr kumimoji="1" lang="ja-JP" altLang="en-US" sz="1200" dirty="0">
                  <a:solidFill>
                    <a:schemeClr val="tx1"/>
                  </a:solidFill>
                  <a:latin typeface="游明朝" panose="02020400000000000000" pitchFamily="18" charset="-128"/>
                  <a:ea typeface="游明朝" panose="02020400000000000000" pitchFamily="18" charset="-128"/>
                </a:rPr>
                <a:t>セルフプラン　</a:t>
              </a:r>
              <a:r>
                <a:rPr kumimoji="1" lang="en-US" altLang="ja-JP" sz="1200" dirty="0">
                  <a:solidFill>
                    <a:schemeClr val="tx1"/>
                  </a:solidFill>
                  <a:latin typeface="游明朝" panose="02020400000000000000" pitchFamily="18" charset="-128"/>
                  <a:ea typeface="游明朝" panose="02020400000000000000" pitchFamily="18" charset="-128"/>
                </a:rPr>
                <a:t>4,800</a:t>
              </a:r>
              <a:r>
                <a:rPr kumimoji="1" lang="ja-JP" altLang="en-US" sz="1200" dirty="0">
                  <a:solidFill>
                    <a:schemeClr val="tx1"/>
                  </a:solidFill>
                  <a:latin typeface="游明朝" panose="02020400000000000000" pitchFamily="18" charset="-128"/>
                  <a:ea typeface="游明朝" panose="02020400000000000000" pitchFamily="18" charset="-128"/>
                </a:rPr>
                <a:t>円</a:t>
              </a:r>
              <a:endParaRPr kumimoji="1" lang="en-US" altLang="ja-JP" sz="1200" dirty="0">
                <a:solidFill>
                  <a:schemeClr val="tx1"/>
                </a:solidFill>
                <a:latin typeface="游明朝" panose="02020400000000000000" pitchFamily="18" charset="-128"/>
                <a:ea typeface="游明朝" panose="02020400000000000000" pitchFamily="18" charset="-128"/>
              </a:endParaRPr>
            </a:p>
            <a:p>
              <a:pPr marL="171450" indent="-171450">
                <a:spcBef>
                  <a:spcPts val="300"/>
                </a:spcBef>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サポートプラン　</a:t>
              </a:r>
              <a:r>
                <a:rPr lang="en-US" altLang="ja-JP" sz="1200" dirty="0">
                  <a:solidFill>
                    <a:schemeClr val="tx1"/>
                  </a:solidFill>
                  <a:latin typeface="游明朝" panose="02020400000000000000" pitchFamily="18" charset="-128"/>
                  <a:ea typeface="游明朝" panose="02020400000000000000" pitchFamily="18" charset="-128"/>
                </a:rPr>
                <a:t>19,800</a:t>
              </a:r>
              <a:r>
                <a:rPr lang="ja-JP" altLang="en-US" sz="1200" dirty="0">
                  <a:solidFill>
                    <a:schemeClr val="tx1"/>
                  </a:solidFill>
                  <a:latin typeface="游明朝" panose="02020400000000000000" pitchFamily="18" charset="-128"/>
                  <a:ea typeface="游明朝" panose="02020400000000000000" pitchFamily="18" charset="-128"/>
                </a:rPr>
                <a:t>円</a:t>
              </a:r>
              <a:endParaRPr lang="en-US" altLang="ja-JP" sz="1200" dirty="0">
                <a:solidFill>
                  <a:schemeClr val="tx1"/>
                </a:solidFill>
                <a:latin typeface="游明朝" panose="02020400000000000000" pitchFamily="18" charset="-128"/>
                <a:ea typeface="游明朝" panose="02020400000000000000" pitchFamily="18" charset="-128"/>
              </a:endParaRPr>
            </a:p>
            <a:p>
              <a:pPr marL="171450" indent="-171450">
                <a:spcBef>
                  <a:spcPts val="300"/>
                </a:spcBef>
                <a:buFont typeface="Wingdings" panose="05000000000000000000" pitchFamily="2" charset="2"/>
                <a:buChar char="l"/>
              </a:pPr>
              <a:r>
                <a:rPr kumimoji="1" lang="ja-JP" altLang="en-US" sz="1200" dirty="0">
                  <a:solidFill>
                    <a:schemeClr val="tx1"/>
                  </a:solidFill>
                  <a:latin typeface="游明朝" panose="02020400000000000000" pitchFamily="18" charset="-128"/>
                  <a:ea typeface="游明朝" panose="02020400000000000000" pitchFamily="18" charset="-128"/>
                </a:rPr>
                <a:t>フルサポートプラン　</a:t>
              </a:r>
              <a:r>
                <a:rPr kumimoji="1" lang="en-US" altLang="ja-JP" sz="1200" dirty="0">
                  <a:solidFill>
                    <a:schemeClr val="tx1"/>
                  </a:solidFill>
                  <a:latin typeface="游明朝" panose="02020400000000000000" pitchFamily="18" charset="-128"/>
                  <a:ea typeface="游明朝" panose="02020400000000000000" pitchFamily="18" charset="-128"/>
                </a:rPr>
                <a:t>39,800</a:t>
              </a:r>
              <a:r>
                <a:rPr kumimoji="1" lang="ja-JP" altLang="en-US" sz="1200" dirty="0">
                  <a:solidFill>
                    <a:schemeClr val="tx1"/>
                  </a:solidFill>
                  <a:latin typeface="游明朝" panose="02020400000000000000" pitchFamily="18" charset="-128"/>
                  <a:ea typeface="游明朝" panose="02020400000000000000" pitchFamily="18" charset="-128"/>
                </a:rPr>
                <a:t>円</a:t>
              </a:r>
            </a:p>
          </p:txBody>
        </p:sp>
        <p:cxnSp>
          <p:nvCxnSpPr>
            <p:cNvPr id="71" name="直線矢印コネクタ 70">
              <a:extLst>
                <a:ext uri="{FF2B5EF4-FFF2-40B4-BE49-F238E27FC236}">
                  <a16:creationId xmlns:a16="http://schemas.microsoft.com/office/drawing/2014/main" id="{2738DDC6-3D47-897C-E3B4-C4FC8DF20C97}"/>
                </a:ext>
              </a:extLst>
            </p:cNvPr>
            <p:cNvCxnSpPr>
              <a:cxnSpLocks/>
            </p:cNvCxnSpPr>
            <p:nvPr/>
          </p:nvCxnSpPr>
          <p:spPr>
            <a:xfrm>
              <a:off x="5951551" y="3288588"/>
              <a:ext cx="5826175"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2" name="直線矢印コネクタ 71">
              <a:extLst>
                <a:ext uri="{FF2B5EF4-FFF2-40B4-BE49-F238E27FC236}">
                  <a16:creationId xmlns:a16="http://schemas.microsoft.com/office/drawing/2014/main" id="{D6017CA5-944A-8900-E3FD-BE2C86568EB1}"/>
                </a:ext>
              </a:extLst>
            </p:cNvPr>
            <p:cNvCxnSpPr>
              <a:cxnSpLocks/>
            </p:cNvCxnSpPr>
            <p:nvPr/>
          </p:nvCxnSpPr>
          <p:spPr>
            <a:xfrm>
              <a:off x="5951551" y="4207884"/>
              <a:ext cx="5826175"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8205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543FD-0D47-4967-6EC4-DAC8F3B05FD0}"/>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7008EE0-CDFA-1138-941E-E6BE3F956067}"/>
              </a:ext>
            </a:extLst>
          </p:cNvPr>
          <p:cNvSpPr/>
          <p:nvPr/>
        </p:nvSpPr>
        <p:spPr>
          <a:xfrm>
            <a:off x="410918" y="29644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b="1" dirty="0">
                <a:solidFill>
                  <a:srgbClr val="145D3A"/>
                </a:solidFill>
                <a:latin typeface="游明朝" panose="02020400000000000000" pitchFamily="18" charset="-128"/>
                <a:ea typeface="游明朝" panose="02020400000000000000" pitchFamily="18" charset="-128"/>
              </a:rPr>
              <a:t>自社戦略（</a:t>
            </a:r>
            <a:r>
              <a:rPr lang="en-US" altLang="ja-JP" b="1" dirty="0">
                <a:solidFill>
                  <a:srgbClr val="145D3A"/>
                </a:solidFill>
                <a:latin typeface="游明朝" panose="02020400000000000000" pitchFamily="18" charset="-128"/>
                <a:ea typeface="游明朝" panose="02020400000000000000" pitchFamily="18" charset="-128"/>
              </a:rPr>
              <a:t>3/4</a:t>
            </a:r>
            <a:r>
              <a:rPr lang="ja-JP" altLang="en-US" b="1" dirty="0">
                <a:solidFill>
                  <a:srgbClr val="145D3A"/>
                </a:solidFill>
                <a:latin typeface="游明朝" panose="02020400000000000000" pitchFamily="18" charset="-128"/>
                <a:ea typeface="游明朝" panose="02020400000000000000" pitchFamily="18" charset="-128"/>
              </a:rPr>
              <a:t>）：</a:t>
            </a:r>
            <a:r>
              <a:rPr lang="en-US" altLang="ja-JP" b="1" dirty="0">
                <a:solidFill>
                  <a:srgbClr val="145D3A"/>
                </a:solidFill>
                <a:latin typeface="游明朝" panose="02020400000000000000" pitchFamily="18" charset="-128"/>
                <a:ea typeface="游明朝" panose="02020400000000000000" pitchFamily="18" charset="-128"/>
              </a:rPr>
              <a:t>Place</a:t>
            </a:r>
            <a:r>
              <a:rPr lang="ja-JP" altLang="en-US" b="1" dirty="0">
                <a:solidFill>
                  <a:srgbClr val="145D3A"/>
                </a:solidFill>
                <a:latin typeface="游明朝" panose="02020400000000000000" pitchFamily="18" charset="-128"/>
                <a:ea typeface="游明朝" panose="02020400000000000000" pitchFamily="18" charset="-128"/>
              </a:rPr>
              <a:t>（販売方法）</a:t>
            </a:r>
          </a:p>
        </p:txBody>
      </p:sp>
      <p:sp>
        <p:nvSpPr>
          <p:cNvPr id="4" name="スライド番号プレースホルダー 5">
            <a:extLst>
              <a:ext uri="{FF2B5EF4-FFF2-40B4-BE49-F238E27FC236}">
                <a16:creationId xmlns:a16="http://schemas.microsoft.com/office/drawing/2014/main" id="{EDF8D8F5-2F6C-107D-FD07-6CDDBE07D6A1}"/>
              </a:ext>
            </a:extLst>
          </p:cNvPr>
          <p:cNvSpPr>
            <a:spLocks noGrp="1"/>
          </p:cNvSpPr>
          <p:nvPr>
            <p:ph type="sldNum" sz="quarter" idx="12"/>
          </p:nvPr>
        </p:nvSpPr>
        <p:spPr>
          <a:xfrm>
            <a:off x="11792326" y="6587975"/>
            <a:ext cx="278505" cy="219600"/>
          </a:xfrm>
        </p:spPr>
        <p:txBody>
          <a:bodyPr wrap="none"/>
          <a:lstStyle/>
          <a:p>
            <a:pPr algn="ctr"/>
            <a:fld id="{3FFBA4C0-9B7D-4866-9F37-F8186F53D425}" type="slidenum">
              <a:rPr kumimoji="1" lang="ja-JP" altLang="en-US" smtClean="0">
                <a:solidFill>
                  <a:schemeClr val="tx1"/>
                </a:solidFill>
                <a:latin typeface="游明朝" panose="02020400000000000000" pitchFamily="18" charset="-128"/>
                <a:ea typeface="游明朝" panose="02020400000000000000" pitchFamily="18" charset="-128"/>
              </a:rPr>
              <a:pPr algn="ctr"/>
              <a:t>11</a:t>
            </a:fld>
            <a:endParaRPr kumimoji="1" lang="ja-JP" altLang="en-US" dirty="0">
              <a:solidFill>
                <a:schemeClr val="tx1"/>
              </a:solidFill>
              <a:latin typeface="游明朝" panose="02020400000000000000" pitchFamily="18" charset="-128"/>
              <a:ea typeface="游明朝" panose="02020400000000000000" pitchFamily="18" charset="-128"/>
            </a:endParaRPr>
          </a:p>
        </p:txBody>
      </p:sp>
      <p:grpSp>
        <p:nvGrpSpPr>
          <p:cNvPr id="5" name="グループ化 4">
            <a:extLst>
              <a:ext uri="{FF2B5EF4-FFF2-40B4-BE49-F238E27FC236}">
                <a16:creationId xmlns:a16="http://schemas.microsoft.com/office/drawing/2014/main" id="{DD605185-C3B5-EE4C-9657-D0C7572DC114}"/>
              </a:ext>
            </a:extLst>
          </p:cNvPr>
          <p:cNvGrpSpPr/>
          <p:nvPr/>
        </p:nvGrpSpPr>
        <p:grpSpPr>
          <a:xfrm>
            <a:off x="6321449" y="381089"/>
            <a:ext cx="5462564" cy="291159"/>
            <a:chOff x="5352149" y="381089"/>
            <a:chExt cx="5462564" cy="291159"/>
          </a:xfrm>
        </p:grpSpPr>
        <p:sp>
          <p:nvSpPr>
            <p:cNvPr id="6" name="正方形/長方形 5">
              <a:extLst>
                <a:ext uri="{FF2B5EF4-FFF2-40B4-BE49-F238E27FC236}">
                  <a16:creationId xmlns:a16="http://schemas.microsoft.com/office/drawing/2014/main" id="{C375D50C-9FAB-A187-EDB5-7527BB3133CF}"/>
                </a:ext>
              </a:extLst>
            </p:cNvPr>
            <p:cNvSpPr/>
            <p:nvPr/>
          </p:nvSpPr>
          <p:spPr>
            <a:xfrm>
              <a:off x="10097945"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財務</a:t>
              </a:r>
              <a:r>
                <a:rPr kumimoji="1" lang="ja-JP" altLang="en-US" sz="1050" dirty="0">
                  <a:solidFill>
                    <a:schemeClr val="tx1"/>
                  </a:solidFill>
                  <a:latin typeface="游明朝" panose="02020400000000000000" pitchFamily="18" charset="-128"/>
                  <a:ea typeface="游明朝" panose="02020400000000000000" pitchFamily="18" charset="-128"/>
                </a:rPr>
                <a:t>計画</a:t>
              </a:r>
            </a:p>
          </p:txBody>
        </p:sp>
        <p:grpSp>
          <p:nvGrpSpPr>
            <p:cNvPr id="7" name="グループ化 6">
              <a:extLst>
                <a:ext uri="{FF2B5EF4-FFF2-40B4-BE49-F238E27FC236}">
                  <a16:creationId xmlns:a16="http://schemas.microsoft.com/office/drawing/2014/main" id="{8686B6FF-545F-E00D-E3A5-54DC4FEFF68B}"/>
                </a:ext>
              </a:extLst>
            </p:cNvPr>
            <p:cNvGrpSpPr/>
            <p:nvPr/>
          </p:nvGrpSpPr>
          <p:grpSpPr>
            <a:xfrm>
              <a:off x="5352149" y="381089"/>
              <a:ext cx="870461" cy="291159"/>
              <a:chOff x="5021740" y="381089"/>
              <a:chExt cx="870461" cy="291159"/>
            </a:xfrm>
          </p:grpSpPr>
          <p:sp>
            <p:nvSpPr>
              <p:cNvPr id="20" name="正方形/長方形 19">
                <a:extLst>
                  <a:ext uri="{FF2B5EF4-FFF2-40B4-BE49-F238E27FC236}">
                    <a16:creationId xmlns:a16="http://schemas.microsoft.com/office/drawing/2014/main" id="{C7E1DC3D-0B06-E9FF-44D4-C27A8FCC3EAF}"/>
                  </a:ext>
                </a:extLst>
              </p:cNvPr>
              <p:cNvSpPr/>
              <p:nvPr/>
            </p:nvSpPr>
            <p:spPr>
              <a:xfrm>
                <a:off x="5021740"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目指す姿</a:t>
                </a:r>
              </a:p>
            </p:txBody>
          </p:sp>
          <p:sp>
            <p:nvSpPr>
              <p:cNvPr id="21" name="矢印: 右 20">
                <a:extLst>
                  <a:ext uri="{FF2B5EF4-FFF2-40B4-BE49-F238E27FC236}">
                    <a16:creationId xmlns:a16="http://schemas.microsoft.com/office/drawing/2014/main" id="{39A2FDC4-C5FA-4900-F761-A15F033EDB4E}"/>
                  </a:ext>
                </a:extLst>
              </p:cNvPr>
              <p:cNvSpPr/>
              <p:nvPr/>
            </p:nvSpPr>
            <p:spPr>
              <a:xfrm>
                <a:off x="5738508"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8" name="グループ化 7">
              <a:extLst>
                <a:ext uri="{FF2B5EF4-FFF2-40B4-BE49-F238E27FC236}">
                  <a16:creationId xmlns:a16="http://schemas.microsoft.com/office/drawing/2014/main" id="{CA60733C-E0DD-7098-3E0A-DDD5B22A9645}"/>
                </a:ext>
              </a:extLst>
            </p:cNvPr>
            <p:cNvGrpSpPr/>
            <p:nvPr/>
          </p:nvGrpSpPr>
          <p:grpSpPr>
            <a:xfrm>
              <a:off x="6301308" y="381089"/>
              <a:ext cx="870461" cy="291159"/>
              <a:chOff x="6036981" y="381089"/>
              <a:chExt cx="870461" cy="291159"/>
            </a:xfrm>
          </p:grpSpPr>
          <p:sp>
            <p:nvSpPr>
              <p:cNvPr id="18" name="正方形/長方形 17">
                <a:extLst>
                  <a:ext uri="{FF2B5EF4-FFF2-40B4-BE49-F238E27FC236}">
                    <a16:creationId xmlns:a16="http://schemas.microsoft.com/office/drawing/2014/main" id="{FA3CB54A-A63C-3675-A576-0C22D60AAE60}"/>
                  </a:ext>
                </a:extLst>
              </p:cNvPr>
              <p:cNvSpPr/>
              <p:nvPr/>
            </p:nvSpPr>
            <p:spPr>
              <a:xfrm>
                <a:off x="6036981"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市場分析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9" name="矢印: 右 18">
                <a:extLst>
                  <a:ext uri="{FF2B5EF4-FFF2-40B4-BE49-F238E27FC236}">
                    <a16:creationId xmlns:a16="http://schemas.microsoft.com/office/drawing/2014/main" id="{A4351B1A-8E37-3249-E6F8-A8CFF56AAFF9}"/>
                  </a:ext>
                </a:extLst>
              </p:cNvPr>
              <p:cNvSpPr/>
              <p:nvPr/>
            </p:nvSpPr>
            <p:spPr>
              <a:xfrm>
                <a:off x="6753749"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9" name="グループ化 8">
              <a:extLst>
                <a:ext uri="{FF2B5EF4-FFF2-40B4-BE49-F238E27FC236}">
                  <a16:creationId xmlns:a16="http://schemas.microsoft.com/office/drawing/2014/main" id="{05CC3E43-41B5-3CB6-CF4D-A58822E5033B}"/>
                </a:ext>
              </a:extLst>
            </p:cNvPr>
            <p:cNvGrpSpPr/>
            <p:nvPr/>
          </p:nvGrpSpPr>
          <p:grpSpPr>
            <a:xfrm>
              <a:off x="7250467" y="381089"/>
              <a:ext cx="870461" cy="291159"/>
              <a:chOff x="7052222" y="381089"/>
              <a:chExt cx="870461" cy="291159"/>
            </a:xfrm>
          </p:grpSpPr>
          <p:sp>
            <p:nvSpPr>
              <p:cNvPr id="16" name="正方形/長方形 15">
                <a:extLst>
                  <a:ext uri="{FF2B5EF4-FFF2-40B4-BE49-F238E27FC236}">
                    <a16:creationId xmlns:a16="http://schemas.microsoft.com/office/drawing/2014/main" id="{7E937BE7-8962-334A-EB13-A0BF81E5DCA8}"/>
                  </a:ext>
                </a:extLst>
              </p:cNvPr>
              <p:cNvSpPr/>
              <p:nvPr/>
            </p:nvSpPr>
            <p:spPr>
              <a:xfrm>
                <a:off x="7052222"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競合分析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7" name="矢印: 右 16">
                <a:extLst>
                  <a:ext uri="{FF2B5EF4-FFF2-40B4-BE49-F238E27FC236}">
                    <a16:creationId xmlns:a16="http://schemas.microsoft.com/office/drawing/2014/main" id="{4793CB1A-BDB0-074E-72AF-25E6F51EAFE0}"/>
                  </a:ext>
                </a:extLst>
              </p:cNvPr>
              <p:cNvSpPr/>
              <p:nvPr/>
            </p:nvSpPr>
            <p:spPr>
              <a:xfrm>
                <a:off x="7768990"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0" name="グループ化 9">
              <a:extLst>
                <a:ext uri="{FF2B5EF4-FFF2-40B4-BE49-F238E27FC236}">
                  <a16:creationId xmlns:a16="http://schemas.microsoft.com/office/drawing/2014/main" id="{6C08B27D-C78A-5E75-9773-5DAB8161B3CA}"/>
                </a:ext>
              </a:extLst>
            </p:cNvPr>
            <p:cNvGrpSpPr/>
            <p:nvPr/>
          </p:nvGrpSpPr>
          <p:grpSpPr>
            <a:xfrm>
              <a:off x="8199626" y="381089"/>
              <a:ext cx="870461" cy="291159"/>
              <a:chOff x="8067463" y="381089"/>
              <a:chExt cx="870461" cy="291159"/>
            </a:xfrm>
          </p:grpSpPr>
          <p:sp>
            <p:nvSpPr>
              <p:cNvPr id="14" name="正方形/長方形 13">
                <a:extLst>
                  <a:ext uri="{FF2B5EF4-FFF2-40B4-BE49-F238E27FC236}">
                    <a16:creationId xmlns:a16="http://schemas.microsoft.com/office/drawing/2014/main" id="{7C6BF056-BE8B-4623-2A53-D6BD8F67DC79}"/>
                  </a:ext>
                </a:extLst>
              </p:cNvPr>
              <p:cNvSpPr/>
              <p:nvPr/>
            </p:nvSpPr>
            <p:spPr>
              <a:xfrm>
                <a:off x="8067463" y="381089"/>
                <a:ext cx="716768" cy="291159"/>
              </a:xfrm>
              <a:prstGeom prst="rect">
                <a:avLst/>
              </a:prstGeom>
              <a:solidFill>
                <a:srgbClr val="145D3A"/>
              </a:solidFill>
              <a:ln w="952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自社戦略</a:t>
                </a:r>
              </a:p>
            </p:txBody>
          </p:sp>
          <p:sp>
            <p:nvSpPr>
              <p:cNvPr id="15" name="矢印: 右 14">
                <a:extLst>
                  <a:ext uri="{FF2B5EF4-FFF2-40B4-BE49-F238E27FC236}">
                    <a16:creationId xmlns:a16="http://schemas.microsoft.com/office/drawing/2014/main" id="{C2D1EEA9-822B-6F46-9927-2FBE05189525}"/>
                  </a:ext>
                </a:extLst>
              </p:cNvPr>
              <p:cNvSpPr/>
              <p:nvPr/>
            </p:nvSpPr>
            <p:spPr>
              <a:xfrm>
                <a:off x="8784231"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1" name="グループ化 10">
              <a:extLst>
                <a:ext uri="{FF2B5EF4-FFF2-40B4-BE49-F238E27FC236}">
                  <a16:creationId xmlns:a16="http://schemas.microsoft.com/office/drawing/2014/main" id="{5D2ABE39-ABBF-B949-7DE5-16DC0A55C648}"/>
                </a:ext>
              </a:extLst>
            </p:cNvPr>
            <p:cNvGrpSpPr/>
            <p:nvPr/>
          </p:nvGrpSpPr>
          <p:grpSpPr>
            <a:xfrm>
              <a:off x="9148785" y="381089"/>
              <a:ext cx="870461" cy="291159"/>
              <a:chOff x="9082704" y="381089"/>
              <a:chExt cx="870461" cy="291159"/>
            </a:xfrm>
          </p:grpSpPr>
          <p:sp>
            <p:nvSpPr>
              <p:cNvPr id="12" name="正方形/長方形 11">
                <a:extLst>
                  <a:ext uri="{FF2B5EF4-FFF2-40B4-BE49-F238E27FC236}">
                    <a16:creationId xmlns:a16="http://schemas.microsoft.com/office/drawing/2014/main" id="{1B089EBF-B67B-F62B-77A8-E3367F284AEC}"/>
                  </a:ext>
                </a:extLst>
              </p:cNvPr>
              <p:cNvSpPr/>
              <p:nvPr/>
            </p:nvSpPr>
            <p:spPr>
              <a:xfrm>
                <a:off x="9082704"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活動計画</a:t>
                </a:r>
              </a:p>
            </p:txBody>
          </p:sp>
          <p:sp>
            <p:nvSpPr>
              <p:cNvPr id="13" name="矢印: 右 12">
                <a:extLst>
                  <a:ext uri="{FF2B5EF4-FFF2-40B4-BE49-F238E27FC236}">
                    <a16:creationId xmlns:a16="http://schemas.microsoft.com/office/drawing/2014/main" id="{975F080D-4DD0-A24A-6487-00C872CF7FA0}"/>
                  </a:ext>
                </a:extLst>
              </p:cNvPr>
              <p:cNvSpPr/>
              <p:nvPr/>
            </p:nvSpPr>
            <p:spPr>
              <a:xfrm>
                <a:off x="9799472"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sp>
        <p:nvSpPr>
          <p:cNvPr id="23" name="正方形/長方形 22">
            <a:extLst>
              <a:ext uri="{FF2B5EF4-FFF2-40B4-BE49-F238E27FC236}">
                <a16:creationId xmlns:a16="http://schemas.microsoft.com/office/drawing/2014/main" id="{3F6293D3-F36B-89F4-8FCF-E7FDFA83C295}"/>
              </a:ext>
            </a:extLst>
          </p:cNvPr>
          <p:cNvSpPr/>
          <p:nvPr/>
        </p:nvSpPr>
        <p:spPr>
          <a:xfrm>
            <a:off x="410918" y="85198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lang="ja-JP" altLang="en-US" dirty="0">
                <a:solidFill>
                  <a:schemeClr val="tx1"/>
                </a:solidFill>
                <a:latin typeface="游明朝" panose="02020400000000000000" pitchFamily="18" charset="-128"/>
                <a:ea typeface="游明朝" panose="02020400000000000000" pitchFamily="18" charset="-128"/>
              </a:rPr>
              <a:t>安価で高品質なサービスを届けるために</a:t>
            </a:r>
            <a:r>
              <a:rPr kumimoji="1" lang="ja-JP" altLang="en-US" dirty="0">
                <a:solidFill>
                  <a:schemeClr val="tx1"/>
                </a:solidFill>
                <a:latin typeface="游明朝" panose="02020400000000000000" pitchFamily="18" charset="-128"/>
                <a:ea typeface="游明朝" panose="02020400000000000000" pitchFamily="18" charset="-128"/>
              </a:rPr>
              <a:t>、サービスごとに</a:t>
            </a:r>
            <a:r>
              <a:rPr kumimoji="1" lang="en-US" altLang="ja-JP" dirty="0">
                <a:solidFill>
                  <a:schemeClr val="tx1"/>
                </a:solidFill>
                <a:latin typeface="游明朝" panose="02020400000000000000" pitchFamily="18" charset="-128"/>
                <a:ea typeface="游明朝" panose="02020400000000000000" pitchFamily="18" charset="-128"/>
              </a:rPr>
              <a:t>HP</a:t>
            </a:r>
            <a:r>
              <a:rPr kumimoji="1" lang="ja-JP" altLang="en-US" dirty="0">
                <a:solidFill>
                  <a:schemeClr val="tx1"/>
                </a:solidFill>
                <a:latin typeface="游明朝" panose="02020400000000000000" pitchFamily="18" charset="-128"/>
                <a:ea typeface="游明朝" panose="02020400000000000000" pitchFamily="18" charset="-128"/>
              </a:rPr>
              <a:t>を作成のうえオンラインで価値を提供する。</a:t>
            </a:r>
          </a:p>
        </p:txBody>
      </p:sp>
      <p:sp>
        <p:nvSpPr>
          <p:cNvPr id="31" name="正方形/長方形 30">
            <a:extLst>
              <a:ext uri="{FF2B5EF4-FFF2-40B4-BE49-F238E27FC236}">
                <a16:creationId xmlns:a16="http://schemas.microsoft.com/office/drawing/2014/main" id="{E440B964-380E-1786-3C71-1F533B03C7EC}"/>
              </a:ext>
            </a:extLst>
          </p:cNvPr>
          <p:cNvSpPr/>
          <p:nvPr/>
        </p:nvSpPr>
        <p:spPr>
          <a:xfrm>
            <a:off x="5951551" y="2453486"/>
            <a:ext cx="711045" cy="1026583"/>
          </a:xfrm>
          <a:prstGeom prst="rect">
            <a:avLst/>
          </a:prstGeom>
          <a:solidFill>
            <a:srgbClr val="145D3A"/>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wrap="none" lIns="90000" rtlCol="0" anchor="ctr"/>
          <a:lstStyle/>
          <a:p>
            <a:pPr algn="ctr">
              <a:spcBef>
                <a:spcPts val="300"/>
              </a:spcBef>
            </a:pPr>
            <a:r>
              <a:rPr kumimoji="1" lang="ja-JP" altLang="en-US" sz="1050" dirty="0">
                <a:solidFill>
                  <a:schemeClr val="bg1"/>
                </a:solidFill>
                <a:latin typeface="游明朝" panose="02020400000000000000" pitchFamily="18" charset="-128"/>
                <a:ea typeface="游明朝" panose="02020400000000000000" pitchFamily="18" charset="-128"/>
              </a:rPr>
              <a:t>サービス</a:t>
            </a:r>
            <a:endParaRPr kumimoji="1" lang="en-US" altLang="ja-JP" sz="1050" dirty="0">
              <a:solidFill>
                <a:schemeClr val="bg1"/>
              </a:solidFill>
              <a:latin typeface="游明朝" panose="02020400000000000000" pitchFamily="18" charset="-128"/>
              <a:ea typeface="游明朝" panose="02020400000000000000" pitchFamily="18" charset="-128"/>
            </a:endParaRPr>
          </a:p>
          <a:p>
            <a:pPr algn="ctr">
              <a:spcBef>
                <a:spcPts val="300"/>
              </a:spcBef>
            </a:pPr>
            <a:r>
              <a:rPr kumimoji="1" lang="ja-JP" altLang="en-US" sz="1050" dirty="0">
                <a:solidFill>
                  <a:schemeClr val="bg1"/>
                </a:solidFill>
                <a:latin typeface="游明朝" panose="02020400000000000000" pitchFamily="18" charset="-128"/>
                <a:ea typeface="游明朝" panose="02020400000000000000" pitchFamily="18" charset="-128"/>
              </a:rPr>
              <a:t>一覧</a:t>
            </a:r>
          </a:p>
        </p:txBody>
      </p:sp>
      <p:sp>
        <p:nvSpPr>
          <p:cNvPr id="32" name="正方形/長方形 31">
            <a:extLst>
              <a:ext uri="{FF2B5EF4-FFF2-40B4-BE49-F238E27FC236}">
                <a16:creationId xmlns:a16="http://schemas.microsoft.com/office/drawing/2014/main" id="{B7DB3542-B361-4786-057F-76FBF935F409}"/>
              </a:ext>
            </a:extLst>
          </p:cNvPr>
          <p:cNvSpPr/>
          <p:nvPr/>
        </p:nvSpPr>
        <p:spPr>
          <a:xfrm>
            <a:off x="9015261" y="2453486"/>
            <a:ext cx="711044" cy="1026583"/>
          </a:xfrm>
          <a:prstGeom prst="rect">
            <a:avLst/>
          </a:prstGeom>
          <a:solidFill>
            <a:srgbClr val="145D3A"/>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wrap="none" lIns="90000" rtlCol="0" anchor="ctr"/>
          <a:lstStyle/>
          <a:p>
            <a:pPr algn="ctr">
              <a:spcBef>
                <a:spcPts val="300"/>
              </a:spcBef>
            </a:pPr>
            <a:r>
              <a:rPr kumimoji="1" lang="ja-JP" altLang="en-US" sz="1050" dirty="0">
                <a:solidFill>
                  <a:schemeClr val="bg1"/>
                </a:solidFill>
                <a:latin typeface="游明朝" panose="02020400000000000000" pitchFamily="18" charset="-128"/>
                <a:ea typeface="游明朝" panose="02020400000000000000" pitchFamily="18" charset="-128"/>
              </a:rPr>
              <a:t>資料</a:t>
            </a:r>
            <a:endParaRPr kumimoji="1" lang="en-US" altLang="ja-JP" sz="1050" dirty="0">
              <a:solidFill>
                <a:schemeClr val="bg1"/>
              </a:solidFill>
              <a:latin typeface="游明朝" panose="02020400000000000000" pitchFamily="18" charset="-128"/>
              <a:ea typeface="游明朝" panose="02020400000000000000" pitchFamily="18" charset="-128"/>
            </a:endParaRPr>
          </a:p>
          <a:p>
            <a:pPr algn="ctr">
              <a:spcBef>
                <a:spcPts val="300"/>
              </a:spcBef>
            </a:pPr>
            <a:r>
              <a:rPr kumimoji="1" lang="ja-JP" altLang="en-US" sz="1050" dirty="0">
                <a:solidFill>
                  <a:schemeClr val="bg1"/>
                </a:solidFill>
                <a:latin typeface="游明朝" panose="02020400000000000000" pitchFamily="18" charset="-128"/>
                <a:ea typeface="游明朝" panose="02020400000000000000" pitchFamily="18" charset="-128"/>
              </a:rPr>
              <a:t>作成</a:t>
            </a:r>
          </a:p>
        </p:txBody>
      </p:sp>
      <p:sp>
        <p:nvSpPr>
          <p:cNvPr id="33" name="正方形/長方形 32">
            <a:extLst>
              <a:ext uri="{FF2B5EF4-FFF2-40B4-BE49-F238E27FC236}">
                <a16:creationId xmlns:a16="http://schemas.microsoft.com/office/drawing/2014/main" id="{CE16CFB6-B070-D7A2-19BD-89F5A81FA2FF}"/>
              </a:ext>
            </a:extLst>
          </p:cNvPr>
          <p:cNvSpPr/>
          <p:nvPr/>
        </p:nvSpPr>
        <p:spPr>
          <a:xfrm>
            <a:off x="9015260" y="3570561"/>
            <a:ext cx="711044" cy="1026583"/>
          </a:xfrm>
          <a:prstGeom prst="rect">
            <a:avLst/>
          </a:prstGeom>
          <a:solidFill>
            <a:srgbClr val="145D3A"/>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wrap="none" lIns="90000" rtlCol="0" anchor="ctr"/>
          <a:lstStyle/>
          <a:p>
            <a:pPr algn="ctr">
              <a:spcBef>
                <a:spcPts val="300"/>
              </a:spcBef>
            </a:pPr>
            <a:r>
              <a:rPr lang="en-US" altLang="ja-JP" sz="1050" dirty="0">
                <a:solidFill>
                  <a:schemeClr val="bg1"/>
                </a:solidFill>
                <a:latin typeface="游明朝" panose="02020400000000000000" pitchFamily="18" charset="-128"/>
                <a:ea typeface="游明朝" panose="02020400000000000000" pitchFamily="18" charset="-128"/>
              </a:rPr>
              <a:t>MVV</a:t>
            </a:r>
            <a:r>
              <a:rPr kumimoji="1" lang="ja-JP" altLang="en-US" sz="1050" dirty="0">
                <a:solidFill>
                  <a:schemeClr val="bg1"/>
                </a:solidFill>
                <a:latin typeface="游明朝" panose="02020400000000000000" pitchFamily="18" charset="-128"/>
                <a:ea typeface="游明朝" panose="02020400000000000000" pitchFamily="18" charset="-128"/>
              </a:rPr>
              <a:t>・</a:t>
            </a:r>
            <a:endParaRPr kumimoji="1" lang="en-US" altLang="ja-JP" sz="1050" dirty="0">
              <a:solidFill>
                <a:schemeClr val="bg1"/>
              </a:solidFill>
              <a:latin typeface="游明朝" panose="02020400000000000000" pitchFamily="18" charset="-128"/>
              <a:ea typeface="游明朝" panose="02020400000000000000" pitchFamily="18" charset="-128"/>
            </a:endParaRPr>
          </a:p>
          <a:p>
            <a:pPr algn="ctr">
              <a:spcBef>
                <a:spcPts val="300"/>
              </a:spcBef>
            </a:pPr>
            <a:r>
              <a:rPr kumimoji="1" lang="ja-JP" altLang="en-US" sz="1050" dirty="0">
                <a:solidFill>
                  <a:schemeClr val="bg1"/>
                </a:solidFill>
                <a:latin typeface="游明朝" panose="02020400000000000000" pitchFamily="18" charset="-128"/>
                <a:ea typeface="游明朝" panose="02020400000000000000" pitchFamily="18" charset="-128"/>
              </a:rPr>
              <a:t>パーパス</a:t>
            </a:r>
            <a:endParaRPr kumimoji="1" lang="en-US" altLang="ja-JP" sz="1050" dirty="0">
              <a:solidFill>
                <a:schemeClr val="bg1"/>
              </a:solidFill>
              <a:latin typeface="游明朝" panose="02020400000000000000" pitchFamily="18" charset="-128"/>
              <a:ea typeface="游明朝" panose="02020400000000000000" pitchFamily="18" charset="-128"/>
            </a:endParaRPr>
          </a:p>
          <a:p>
            <a:pPr algn="ctr">
              <a:spcBef>
                <a:spcPts val="300"/>
              </a:spcBef>
            </a:pPr>
            <a:r>
              <a:rPr kumimoji="1" lang="ja-JP" altLang="en-US" sz="1050" dirty="0">
                <a:solidFill>
                  <a:schemeClr val="bg1"/>
                </a:solidFill>
                <a:latin typeface="游明朝" panose="02020400000000000000" pitchFamily="18" charset="-128"/>
                <a:ea typeface="游明朝" panose="02020400000000000000" pitchFamily="18" charset="-128"/>
              </a:rPr>
              <a:t>策定</a:t>
            </a:r>
          </a:p>
        </p:txBody>
      </p:sp>
      <p:sp>
        <p:nvSpPr>
          <p:cNvPr id="34" name="正方形/長方形 33">
            <a:extLst>
              <a:ext uri="{FF2B5EF4-FFF2-40B4-BE49-F238E27FC236}">
                <a16:creationId xmlns:a16="http://schemas.microsoft.com/office/drawing/2014/main" id="{C2A34C72-F2F6-3517-0094-0C222CFAF36C}"/>
              </a:ext>
            </a:extLst>
          </p:cNvPr>
          <p:cNvSpPr/>
          <p:nvPr/>
        </p:nvSpPr>
        <p:spPr>
          <a:xfrm>
            <a:off x="9015261" y="4687637"/>
            <a:ext cx="711044" cy="1026583"/>
          </a:xfrm>
          <a:prstGeom prst="rect">
            <a:avLst/>
          </a:prstGeom>
          <a:solidFill>
            <a:srgbClr val="145D3A"/>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wrap="none" lIns="90000" rtlCol="0" anchor="ctr"/>
          <a:lstStyle/>
          <a:p>
            <a:pPr algn="ctr">
              <a:spcBef>
                <a:spcPts val="300"/>
              </a:spcBef>
            </a:pPr>
            <a:r>
              <a:rPr kumimoji="1" lang="ja-JP" altLang="en-US" sz="1050" dirty="0">
                <a:solidFill>
                  <a:schemeClr val="bg1"/>
                </a:solidFill>
                <a:latin typeface="游明朝" panose="02020400000000000000" pitchFamily="18" charset="-128"/>
                <a:ea typeface="游明朝" panose="02020400000000000000" pitchFamily="18" charset="-128"/>
              </a:rPr>
              <a:t>創業</a:t>
            </a:r>
            <a:endParaRPr kumimoji="1" lang="en-US" altLang="ja-JP" sz="1050" dirty="0">
              <a:solidFill>
                <a:schemeClr val="bg1"/>
              </a:solidFill>
              <a:latin typeface="游明朝" panose="02020400000000000000" pitchFamily="18" charset="-128"/>
              <a:ea typeface="游明朝" panose="02020400000000000000" pitchFamily="18" charset="-128"/>
            </a:endParaRPr>
          </a:p>
          <a:p>
            <a:pPr algn="ctr">
              <a:spcBef>
                <a:spcPts val="300"/>
              </a:spcBef>
            </a:pPr>
            <a:r>
              <a:rPr kumimoji="1" lang="ja-JP" altLang="en-US" sz="1050" dirty="0">
                <a:solidFill>
                  <a:schemeClr val="bg1"/>
                </a:solidFill>
                <a:latin typeface="游明朝" panose="02020400000000000000" pitchFamily="18" charset="-128"/>
                <a:ea typeface="游明朝" panose="02020400000000000000" pitchFamily="18" charset="-128"/>
              </a:rPr>
              <a:t>計画書</a:t>
            </a:r>
            <a:endParaRPr kumimoji="1" lang="en-US" altLang="ja-JP" sz="1050" dirty="0">
              <a:solidFill>
                <a:schemeClr val="bg1"/>
              </a:solidFill>
              <a:latin typeface="游明朝" panose="02020400000000000000" pitchFamily="18" charset="-128"/>
              <a:ea typeface="游明朝" panose="02020400000000000000" pitchFamily="18" charset="-128"/>
            </a:endParaRPr>
          </a:p>
          <a:p>
            <a:pPr algn="ctr">
              <a:spcBef>
                <a:spcPts val="300"/>
              </a:spcBef>
            </a:pPr>
            <a:r>
              <a:rPr kumimoji="1" lang="ja-JP" altLang="en-US" sz="1050" dirty="0">
                <a:solidFill>
                  <a:schemeClr val="bg1"/>
                </a:solidFill>
                <a:latin typeface="游明朝" panose="02020400000000000000" pitchFamily="18" charset="-128"/>
                <a:ea typeface="游明朝" panose="02020400000000000000" pitchFamily="18" charset="-128"/>
              </a:rPr>
              <a:t>作成</a:t>
            </a:r>
          </a:p>
        </p:txBody>
      </p:sp>
      <p:cxnSp>
        <p:nvCxnSpPr>
          <p:cNvPr id="37" name="直線矢印コネクタ 36">
            <a:extLst>
              <a:ext uri="{FF2B5EF4-FFF2-40B4-BE49-F238E27FC236}">
                <a16:creationId xmlns:a16="http://schemas.microsoft.com/office/drawing/2014/main" id="{85BE0C34-F3FA-38E6-DB18-A6E050C9D521}"/>
              </a:ext>
            </a:extLst>
          </p:cNvPr>
          <p:cNvCxnSpPr>
            <a:cxnSpLocks/>
            <a:endCxn id="32" idx="1"/>
          </p:cNvCxnSpPr>
          <p:nvPr/>
        </p:nvCxnSpPr>
        <p:spPr>
          <a:xfrm>
            <a:off x="8714132" y="2966777"/>
            <a:ext cx="301129" cy="1"/>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コネクタ: カギ線 40">
            <a:extLst>
              <a:ext uri="{FF2B5EF4-FFF2-40B4-BE49-F238E27FC236}">
                <a16:creationId xmlns:a16="http://schemas.microsoft.com/office/drawing/2014/main" id="{CA5D43F4-E575-0A8E-9D48-48154FB79557}"/>
              </a:ext>
            </a:extLst>
          </p:cNvPr>
          <p:cNvCxnSpPr>
            <a:cxnSpLocks/>
            <a:endCxn id="33" idx="1"/>
          </p:cNvCxnSpPr>
          <p:nvPr/>
        </p:nvCxnSpPr>
        <p:spPr>
          <a:xfrm>
            <a:off x="8714132" y="2966777"/>
            <a:ext cx="301128" cy="1117075"/>
          </a:xfrm>
          <a:prstGeom prst="bentConnector3">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コネクタ: カギ線 43">
            <a:extLst>
              <a:ext uri="{FF2B5EF4-FFF2-40B4-BE49-F238E27FC236}">
                <a16:creationId xmlns:a16="http://schemas.microsoft.com/office/drawing/2014/main" id="{47453084-6549-692E-8122-4639B0ADBC1C}"/>
              </a:ext>
            </a:extLst>
          </p:cNvPr>
          <p:cNvCxnSpPr>
            <a:cxnSpLocks/>
            <a:endCxn id="34" idx="1"/>
          </p:cNvCxnSpPr>
          <p:nvPr/>
        </p:nvCxnSpPr>
        <p:spPr>
          <a:xfrm>
            <a:off x="8714132" y="2966777"/>
            <a:ext cx="301129" cy="2234152"/>
          </a:xfrm>
          <a:prstGeom prst="bentConnector3">
            <a:avLst>
              <a:gd name="adj1" fmla="val 50000"/>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51" name="正方形/長方形 50">
            <a:extLst>
              <a:ext uri="{FF2B5EF4-FFF2-40B4-BE49-F238E27FC236}">
                <a16:creationId xmlns:a16="http://schemas.microsoft.com/office/drawing/2014/main" id="{44D84AAE-1B3F-EF7B-DD03-7D10EB888AE4}"/>
              </a:ext>
            </a:extLst>
          </p:cNvPr>
          <p:cNvSpPr/>
          <p:nvPr/>
        </p:nvSpPr>
        <p:spPr>
          <a:xfrm>
            <a:off x="9966078" y="5882955"/>
            <a:ext cx="961982" cy="461035"/>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vert="eaVert" wrap="none" lIns="90000" rtlCol="0" anchor="ctr"/>
          <a:lstStyle/>
          <a:p>
            <a:pPr algn="ctr">
              <a:spcBef>
                <a:spcPts val="300"/>
              </a:spcBef>
            </a:pPr>
            <a:r>
              <a:rPr kumimoji="1" lang="ja-JP" altLang="en-US" sz="1200" dirty="0">
                <a:solidFill>
                  <a:schemeClr val="tx1"/>
                </a:solidFill>
                <a:latin typeface="游明朝" panose="02020400000000000000" pitchFamily="18" charset="-128"/>
                <a:ea typeface="游明朝" panose="02020400000000000000" pitchFamily="18" charset="-128"/>
              </a:rPr>
              <a:t>・・・</a:t>
            </a:r>
          </a:p>
        </p:txBody>
      </p:sp>
      <p:grpSp>
        <p:nvGrpSpPr>
          <p:cNvPr id="76" name="グループ化 75">
            <a:extLst>
              <a:ext uri="{FF2B5EF4-FFF2-40B4-BE49-F238E27FC236}">
                <a16:creationId xmlns:a16="http://schemas.microsoft.com/office/drawing/2014/main" id="{C2720C78-2FB0-C74E-2C21-5E0E8520072D}"/>
              </a:ext>
            </a:extLst>
          </p:cNvPr>
          <p:cNvGrpSpPr/>
          <p:nvPr/>
        </p:nvGrpSpPr>
        <p:grpSpPr>
          <a:xfrm>
            <a:off x="407987" y="1649804"/>
            <a:ext cx="4728385" cy="4848360"/>
            <a:chOff x="407988" y="1649804"/>
            <a:chExt cx="3587142" cy="4848360"/>
          </a:xfrm>
        </p:grpSpPr>
        <p:sp>
          <p:nvSpPr>
            <p:cNvPr id="77" name="正方形/長方形 76">
              <a:extLst>
                <a:ext uri="{FF2B5EF4-FFF2-40B4-BE49-F238E27FC236}">
                  <a16:creationId xmlns:a16="http://schemas.microsoft.com/office/drawing/2014/main" id="{A5CEBAD8-CA4F-8F8C-A008-E201FFC75274}"/>
                </a:ext>
              </a:extLst>
            </p:cNvPr>
            <p:cNvSpPr/>
            <p:nvPr/>
          </p:nvSpPr>
          <p:spPr>
            <a:xfrm>
              <a:off x="407988" y="2453485"/>
              <a:ext cx="3587142" cy="404467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t"/>
            <a:lstStyle/>
            <a:p>
              <a:pPr marL="171450" indent="-171450">
                <a:lnSpc>
                  <a:spcPct val="130000"/>
                </a:lnSpc>
                <a:spcBef>
                  <a:spcPts val="600"/>
                </a:spcBef>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サービスの提供方法としては、対面</a:t>
              </a:r>
              <a:r>
                <a:rPr lang="en-US" altLang="ja-JP" sz="1200" dirty="0">
                  <a:solidFill>
                    <a:schemeClr val="tx1"/>
                  </a:solidFill>
                  <a:latin typeface="游明朝" panose="02020400000000000000" pitchFamily="18" charset="-128"/>
                  <a:ea typeface="游明朝" panose="02020400000000000000" pitchFamily="18" charset="-128"/>
                </a:rPr>
                <a:t>/</a:t>
              </a:r>
              <a:r>
                <a:rPr lang="ja-JP" altLang="en-US" sz="1200" dirty="0">
                  <a:solidFill>
                    <a:schemeClr val="tx1"/>
                  </a:solidFill>
                  <a:latin typeface="游明朝" panose="02020400000000000000" pitchFamily="18" charset="-128"/>
                  <a:ea typeface="游明朝" panose="02020400000000000000" pitchFamily="18" charset="-128"/>
                </a:rPr>
                <a:t>オンラインの方法が</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考えられるが、対面にした場合は賃料などをまかなうための</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コストを、料金に対して上乗せする必要が生じる。</a:t>
              </a:r>
              <a:endParaRPr lang="en-US" altLang="ja-JP" sz="1200" dirty="0">
                <a:solidFill>
                  <a:schemeClr val="tx1"/>
                </a:solidFill>
                <a:latin typeface="游明朝" panose="02020400000000000000" pitchFamily="18" charset="-128"/>
                <a:ea typeface="游明朝" panose="02020400000000000000" pitchFamily="18" charset="-128"/>
              </a:endParaRPr>
            </a:p>
            <a:p>
              <a:pPr marL="171450" indent="-171450">
                <a:lnSpc>
                  <a:spcPct val="130000"/>
                </a:lnSpc>
                <a:spcBef>
                  <a:spcPts val="600"/>
                </a:spcBef>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そのため、</a:t>
              </a:r>
              <a:r>
                <a:rPr lang="ja-JP" altLang="en-US" sz="1200" b="1" u="sng" dirty="0">
                  <a:solidFill>
                    <a:schemeClr val="tx1"/>
                  </a:solidFill>
                  <a:latin typeface="游明朝" panose="02020400000000000000" pitchFamily="18" charset="-128"/>
                  <a:ea typeface="游明朝" panose="02020400000000000000" pitchFamily="18" charset="-128"/>
                </a:rPr>
                <a:t>オンラインでのサービス提供を基本としつつ、</a:t>
              </a:r>
              <a:br>
                <a:rPr lang="en-US" altLang="ja-JP" sz="1200" b="1" u="sng" dirty="0">
                  <a:solidFill>
                    <a:schemeClr val="tx1"/>
                  </a:solidFill>
                  <a:latin typeface="游明朝" panose="02020400000000000000" pitchFamily="18" charset="-128"/>
                  <a:ea typeface="游明朝" panose="02020400000000000000" pitchFamily="18" charset="-128"/>
                </a:rPr>
              </a:br>
              <a:r>
                <a:rPr lang="ja-JP" altLang="en-US" sz="1200" b="1" u="sng" dirty="0">
                  <a:solidFill>
                    <a:schemeClr val="tx1"/>
                  </a:solidFill>
                  <a:latin typeface="游明朝" panose="02020400000000000000" pitchFamily="18" charset="-128"/>
                  <a:ea typeface="游明朝" panose="02020400000000000000" pitchFamily="18" charset="-128"/>
                </a:rPr>
                <a:t>サービス提供の価値をどのように向上させるかという発想を</a:t>
              </a:r>
              <a:br>
                <a:rPr lang="en-US" altLang="ja-JP" sz="1200" b="1" u="sng" dirty="0">
                  <a:solidFill>
                    <a:schemeClr val="tx1"/>
                  </a:solidFill>
                  <a:latin typeface="游明朝" panose="02020400000000000000" pitchFamily="18" charset="-128"/>
                  <a:ea typeface="游明朝" panose="02020400000000000000" pitchFamily="18" charset="-128"/>
                </a:rPr>
              </a:br>
              <a:r>
                <a:rPr lang="ja-JP" altLang="en-US" sz="1200" b="1" u="sng" dirty="0">
                  <a:solidFill>
                    <a:schemeClr val="tx1"/>
                  </a:solidFill>
                  <a:latin typeface="游明朝" panose="02020400000000000000" pitchFamily="18" charset="-128"/>
                  <a:ea typeface="游明朝" panose="02020400000000000000" pitchFamily="18" charset="-128"/>
                </a:rPr>
                <a:t>持つべきである。</a:t>
              </a:r>
              <a:endParaRPr lang="en-US" altLang="ja-JP" sz="1200" b="1" u="sng" dirty="0">
                <a:solidFill>
                  <a:schemeClr val="tx1"/>
                </a:solidFill>
                <a:latin typeface="游明朝" panose="02020400000000000000" pitchFamily="18" charset="-128"/>
                <a:ea typeface="游明朝" panose="02020400000000000000" pitchFamily="18" charset="-128"/>
              </a:endParaRPr>
            </a:p>
            <a:p>
              <a:pPr marL="171450" indent="-171450">
                <a:lnSpc>
                  <a:spcPct val="130000"/>
                </a:lnSpc>
                <a:spcBef>
                  <a:spcPts val="600"/>
                </a:spcBef>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具体的な提供価値の向上施策としては、以下を想定している。</a:t>
              </a:r>
              <a:endParaRPr lang="en-US" altLang="ja-JP" sz="1200" dirty="0">
                <a:solidFill>
                  <a:schemeClr val="tx1"/>
                </a:solidFill>
                <a:latin typeface="游明朝" panose="02020400000000000000" pitchFamily="18" charset="-128"/>
                <a:ea typeface="游明朝" panose="02020400000000000000" pitchFamily="18" charset="-128"/>
              </a:endParaRPr>
            </a:p>
            <a:p>
              <a:pPr marL="628650" lvl="1" indent="-171450">
                <a:lnSpc>
                  <a:spcPct val="130000"/>
                </a:lnSpc>
                <a:spcBef>
                  <a:spcPts val="600"/>
                </a:spcBef>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顧客にとっての費用対効果の最大化のため、メールでの</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対応を原則とする。</a:t>
              </a:r>
              <a:endParaRPr lang="en-US" altLang="ja-JP" sz="1200" dirty="0">
                <a:solidFill>
                  <a:schemeClr val="tx1"/>
                </a:solidFill>
                <a:latin typeface="游明朝" panose="02020400000000000000" pitchFamily="18" charset="-128"/>
                <a:ea typeface="游明朝" panose="02020400000000000000" pitchFamily="18" charset="-128"/>
              </a:endParaRPr>
            </a:p>
            <a:p>
              <a:pPr marL="628650" lvl="1" indent="-171450">
                <a:lnSpc>
                  <a:spcPct val="130000"/>
                </a:lnSpc>
                <a:spcBef>
                  <a:spcPts val="600"/>
                </a:spcBef>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一方、顧客からの要望があれば</a:t>
              </a:r>
              <a:r>
                <a:rPr lang="en-US" altLang="ja-JP" sz="1200" dirty="0">
                  <a:solidFill>
                    <a:schemeClr val="tx1"/>
                  </a:solidFill>
                  <a:latin typeface="游明朝" panose="02020400000000000000" pitchFamily="18" charset="-128"/>
                  <a:ea typeface="游明朝" panose="02020400000000000000" pitchFamily="18" charset="-128"/>
                </a:rPr>
                <a:t>Web</a:t>
              </a:r>
              <a:r>
                <a:rPr lang="ja-JP" altLang="en-US" sz="1200" dirty="0">
                  <a:solidFill>
                    <a:schemeClr val="tx1"/>
                  </a:solidFill>
                  <a:latin typeface="游明朝" panose="02020400000000000000" pitchFamily="18" charset="-128"/>
                  <a:ea typeface="游明朝" panose="02020400000000000000" pitchFamily="18" charset="-128"/>
                </a:rPr>
                <a:t>会議ツールを使用</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したコミュニケーションを図り、臨機応変に対応する。</a:t>
              </a:r>
              <a:endParaRPr lang="en-US" altLang="ja-JP" sz="1200" dirty="0">
                <a:solidFill>
                  <a:schemeClr val="tx1"/>
                </a:solidFill>
                <a:latin typeface="游明朝" panose="02020400000000000000" pitchFamily="18" charset="-128"/>
                <a:ea typeface="游明朝" panose="02020400000000000000" pitchFamily="18" charset="-128"/>
              </a:endParaRPr>
            </a:p>
            <a:p>
              <a:pPr marL="171450" indent="-171450">
                <a:lnSpc>
                  <a:spcPct val="130000"/>
                </a:lnSpc>
                <a:spcBef>
                  <a:spcPts val="600"/>
                </a:spcBef>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また、サービス間を横断するクロスセルでの</a:t>
              </a:r>
              <a:r>
                <a:rPr lang="en-US" altLang="ja-JP" sz="1200" dirty="0">
                  <a:solidFill>
                    <a:schemeClr val="tx1"/>
                  </a:solidFill>
                  <a:latin typeface="游明朝" panose="02020400000000000000" pitchFamily="18" charset="-128"/>
                  <a:ea typeface="游明朝" panose="02020400000000000000" pitchFamily="18" charset="-128"/>
                </a:rPr>
                <a:t>LTV</a:t>
              </a:r>
              <a:r>
                <a:rPr lang="ja-JP" altLang="en-US" sz="1200" dirty="0">
                  <a:solidFill>
                    <a:schemeClr val="tx1"/>
                  </a:solidFill>
                  <a:latin typeface="游明朝" panose="02020400000000000000" pitchFamily="18" charset="-128"/>
                  <a:ea typeface="游明朝" panose="02020400000000000000" pitchFamily="18" charset="-128"/>
                </a:rPr>
                <a:t>向上を</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目指すべく、</a:t>
              </a:r>
              <a:r>
                <a:rPr lang="en-US" altLang="ja-JP" sz="1200" dirty="0">
                  <a:solidFill>
                    <a:schemeClr val="tx1"/>
                  </a:solidFill>
                  <a:latin typeface="游明朝" panose="02020400000000000000" pitchFamily="18" charset="-128"/>
                  <a:ea typeface="游明朝" panose="02020400000000000000" pitchFamily="18" charset="-128"/>
                </a:rPr>
                <a:t>HP</a:t>
              </a:r>
              <a:r>
                <a:rPr lang="ja-JP" altLang="en-US" sz="1200" dirty="0">
                  <a:solidFill>
                    <a:schemeClr val="tx1"/>
                  </a:solidFill>
                  <a:latin typeface="游明朝" panose="02020400000000000000" pitchFamily="18" charset="-128"/>
                  <a:ea typeface="游明朝" panose="02020400000000000000" pitchFamily="18" charset="-128"/>
                </a:rPr>
                <a:t>の複数個所に各種サービスの導線を配置する。</a:t>
              </a:r>
              <a:endParaRPr lang="en-US" altLang="ja-JP" sz="1200" dirty="0">
                <a:solidFill>
                  <a:schemeClr val="tx1"/>
                </a:solidFill>
                <a:latin typeface="游明朝" panose="02020400000000000000" pitchFamily="18" charset="-128"/>
                <a:ea typeface="游明朝" panose="02020400000000000000" pitchFamily="18" charset="-128"/>
              </a:endParaRPr>
            </a:p>
          </p:txBody>
        </p:sp>
        <p:grpSp>
          <p:nvGrpSpPr>
            <p:cNvPr id="78" name="グループ化 77">
              <a:extLst>
                <a:ext uri="{FF2B5EF4-FFF2-40B4-BE49-F238E27FC236}">
                  <a16:creationId xmlns:a16="http://schemas.microsoft.com/office/drawing/2014/main" id="{4E6D0878-7BF1-52AB-EB1C-0EC030AEAC73}"/>
                </a:ext>
              </a:extLst>
            </p:cNvPr>
            <p:cNvGrpSpPr/>
            <p:nvPr/>
          </p:nvGrpSpPr>
          <p:grpSpPr>
            <a:xfrm>
              <a:off x="411347" y="1649804"/>
              <a:ext cx="3583783" cy="273604"/>
              <a:chOff x="410918" y="1638323"/>
              <a:chExt cx="2229592" cy="368544"/>
            </a:xfrm>
          </p:grpSpPr>
          <p:sp>
            <p:nvSpPr>
              <p:cNvPr id="79" name="正方形/長方形 78">
                <a:extLst>
                  <a:ext uri="{FF2B5EF4-FFF2-40B4-BE49-F238E27FC236}">
                    <a16:creationId xmlns:a16="http://schemas.microsoft.com/office/drawing/2014/main" id="{12490D30-197F-F030-0FF4-180392A0DAD0}"/>
                  </a:ext>
                </a:extLst>
              </p:cNvPr>
              <p:cNvSpPr/>
              <p:nvPr/>
            </p:nvSpPr>
            <p:spPr>
              <a:xfrm>
                <a:off x="410918" y="1638323"/>
                <a:ext cx="2229348" cy="270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販売方法の基本方針</a:t>
                </a:r>
              </a:p>
            </p:txBody>
          </p:sp>
          <p:cxnSp>
            <p:nvCxnSpPr>
              <p:cNvPr id="80" name="直線矢印コネクタ 79">
                <a:extLst>
                  <a:ext uri="{FF2B5EF4-FFF2-40B4-BE49-F238E27FC236}">
                    <a16:creationId xmlns:a16="http://schemas.microsoft.com/office/drawing/2014/main" id="{FD6CC1A3-94C3-73B4-289C-1408D8830250}"/>
                  </a:ext>
                </a:extLst>
              </p:cNvPr>
              <p:cNvCxnSpPr>
                <a:cxnSpLocks/>
              </p:cNvCxnSpPr>
              <p:nvPr/>
            </p:nvCxnSpPr>
            <p:spPr>
              <a:xfrm>
                <a:off x="410918" y="2006867"/>
                <a:ext cx="2229592"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84" name="正方形/長方形 83">
            <a:extLst>
              <a:ext uri="{FF2B5EF4-FFF2-40B4-BE49-F238E27FC236}">
                <a16:creationId xmlns:a16="http://schemas.microsoft.com/office/drawing/2014/main" id="{9E9AAE2C-A564-15E6-4CC0-EE673F1586F5}"/>
              </a:ext>
            </a:extLst>
          </p:cNvPr>
          <p:cNvSpPr/>
          <p:nvPr/>
        </p:nvSpPr>
        <p:spPr>
          <a:xfrm>
            <a:off x="5951551" y="1649804"/>
            <a:ext cx="5825537" cy="2011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en-US" altLang="ja-JP" sz="1400" dirty="0">
                <a:solidFill>
                  <a:schemeClr val="tx1"/>
                </a:solidFill>
                <a:latin typeface="游明朝" panose="02020400000000000000" pitchFamily="18" charset="-128"/>
                <a:ea typeface="游明朝" panose="02020400000000000000" pitchFamily="18" charset="-128"/>
              </a:rPr>
              <a:t>HP</a:t>
            </a:r>
            <a:r>
              <a:rPr lang="ja-JP" altLang="en-US" sz="1400" dirty="0">
                <a:solidFill>
                  <a:schemeClr val="tx1"/>
                </a:solidFill>
                <a:latin typeface="游明朝" panose="02020400000000000000" pitchFamily="18" charset="-128"/>
                <a:ea typeface="游明朝" panose="02020400000000000000" pitchFamily="18" charset="-128"/>
              </a:rPr>
              <a:t>の具体的な構成</a:t>
            </a:r>
          </a:p>
        </p:txBody>
      </p:sp>
      <p:cxnSp>
        <p:nvCxnSpPr>
          <p:cNvPr id="85" name="直線矢印コネクタ 84">
            <a:extLst>
              <a:ext uri="{FF2B5EF4-FFF2-40B4-BE49-F238E27FC236}">
                <a16:creationId xmlns:a16="http://schemas.microsoft.com/office/drawing/2014/main" id="{EC8C716F-DA9C-D27D-D8AB-8E43E1BDAE32}"/>
              </a:ext>
            </a:extLst>
          </p:cNvPr>
          <p:cNvCxnSpPr>
            <a:cxnSpLocks/>
          </p:cNvCxnSpPr>
          <p:nvPr/>
        </p:nvCxnSpPr>
        <p:spPr>
          <a:xfrm>
            <a:off x="5951551" y="1923408"/>
            <a:ext cx="5826175"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86" name="正方形/長方形 85">
            <a:extLst>
              <a:ext uri="{FF2B5EF4-FFF2-40B4-BE49-F238E27FC236}">
                <a16:creationId xmlns:a16="http://schemas.microsoft.com/office/drawing/2014/main" id="{BA43E708-D643-5BD4-887E-7C592CD69D58}"/>
              </a:ext>
            </a:extLst>
          </p:cNvPr>
          <p:cNvSpPr/>
          <p:nvPr/>
        </p:nvSpPr>
        <p:spPr>
          <a:xfrm>
            <a:off x="5951551" y="2047114"/>
            <a:ext cx="5825537" cy="302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サービス一覧ページを上層とし、下層に各サービスを配置する構成</a:t>
            </a:r>
          </a:p>
        </p:txBody>
      </p:sp>
      <p:grpSp>
        <p:nvGrpSpPr>
          <p:cNvPr id="88" name="グループ化 87">
            <a:extLst>
              <a:ext uri="{FF2B5EF4-FFF2-40B4-BE49-F238E27FC236}">
                <a16:creationId xmlns:a16="http://schemas.microsoft.com/office/drawing/2014/main" id="{239A086D-6598-B8F9-C812-BF11D0EE5902}"/>
              </a:ext>
            </a:extLst>
          </p:cNvPr>
          <p:cNvGrpSpPr/>
          <p:nvPr/>
        </p:nvGrpSpPr>
        <p:grpSpPr>
          <a:xfrm>
            <a:off x="5399962" y="1649804"/>
            <a:ext cx="288000" cy="4848359"/>
            <a:chOff x="4178175" y="1649804"/>
            <a:chExt cx="288000" cy="4848359"/>
          </a:xfrm>
        </p:grpSpPr>
        <p:cxnSp>
          <p:nvCxnSpPr>
            <p:cNvPr id="89" name="直線矢印コネクタ 88">
              <a:extLst>
                <a:ext uri="{FF2B5EF4-FFF2-40B4-BE49-F238E27FC236}">
                  <a16:creationId xmlns:a16="http://schemas.microsoft.com/office/drawing/2014/main" id="{CEE027A3-4C6D-581F-9B79-D2098D8A269A}"/>
                </a:ext>
              </a:extLst>
            </p:cNvPr>
            <p:cNvCxnSpPr>
              <a:cxnSpLocks/>
            </p:cNvCxnSpPr>
            <p:nvPr/>
          </p:nvCxnSpPr>
          <p:spPr>
            <a:xfrm flipV="1">
              <a:off x="4322175" y="1649804"/>
              <a:ext cx="0" cy="4848359"/>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楕円 89">
              <a:extLst>
                <a:ext uri="{FF2B5EF4-FFF2-40B4-BE49-F238E27FC236}">
                  <a16:creationId xmlns:a16="http://schemas.microsoft.com/office/drawing/2014/main" id="{A94B0FA3-70FB-F339-A1B1-425F1FE6065E}"/>
                </a:ext>
              </a:extLst>
            </p:cNvPr>
            <p:cNvSpPr/>
            <p:nvPr/>
          </p:nvSpPr>
          <p:spPr>
            <a:xfrm>
              <a:off x="4178175" y="3929983"/>
              <a:ext cx="288000" cy="288000"/>
            </a:xfrm>
            <a:prstGeom prst="ellipse">
              <a:avLst/>
            </a:prstGeom>
            <a:solidFill>
              <a:srgbClr val="145D3A"/>
            </a:solidFill>
            <a:ln w="952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a:t>
              </a:r>
            </a:p>
          </p:txBody>
        </p:sp>
      </p:grpSp>
      <p:sp>
        <p:nvSpPr>
          <p:cNvPr id="25" name="正方形/長方形 24">
            <a:extLst>
              <a:ext uri="{FF2B5EF4-FFF2-40B4-BE49-F238E27FC236}">
                <a16:creationId xmlns:a16="http://schemas.microsoft.com/office/drawing/2014/main" id="{B85B7995-38EF-B051-A97F-5B47D5AF1B38}"/>
              </a:ext>
            </a:extLst>
          </p:cNvPr>
          <p:cNvSpPr/>
          <p:nvPr/>
        </p:nvSpPr>
        <p:spPr>
          <a:xfrm>
            <a:off x="6662596" y="2453485"/>
            <a:ext cx="2051523" cy="1026575"/>
          </a:xfrm>
          <a:prstGeom prst="rect">
            <a:avLst/>
          </a:prstGeom>
          <a:solidFill>
            <a:srgbClr val="FFFF0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ctr"/>
          <a:lstStyle/>
          <a:p>
            <a:pPr algn="ctr">
              <a:spcBef>
                <a:spcPts val="600"/>
              </a:spcBef>
            </a:pPr>
            <a:r>
              <a:rPr lang="ja-JP" altLang="en-US" sz="1200" dirty="0">
                <a:solidFill>
                  <a:schemeClr val="tx1"/>
                </a:solidFill>
                <a:latin typeface="游明朝" panose="02020400000000000000" pitchFamily="18" charset="-128"/>
                <a:ea typeface="游明朝" panose="02020400000000000000" pitchFamily="18" charset="-128"/>
              </a:rPr>
              <a:t>画像</a:t>
            </a:r>
          </a:p>
        </p:txBody>
      </p:sp>
      <p:sp>
        <p:nvSpPr>
          <p:cNvPr id="27" name="正方形/長方形 26">
            <a:extLst>
              <a:ext uri="{FF2B5EF4-FFF2-40B4-BE49-F238E27FC236}">
                <a16:creationId xmlns:a16="http://schemas.microsoft.com/office/drawing/2014/main" id="{C1C0E02E-59E0-756F-72E4-E05309882F2A}"/>
              </a:ext>
            </a:extLst>
          </p:cNvPr>
          <p:cNvSpPr/>
          <p:nvPr/>
        </p:nvSpPr>
        <p:spPr>
          <a:xfrm>
            <a:off x="9723022" y="2453485"/>
            <a:ext cx="2051523" cy="1026575"/>
          </a:xfrm>
          <a:prstGeom prst="rect">
            <a:avLst/>
          </a:prstGeom>
          <a:solidFill>
            <a:srgbClr val="FFFF0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ctr"/>
          <a:lstStyle/>
          <a:p>
            <a:pPr algn="ctr">
              <a:spcBef>
                <a:spcPts val="600"/>
              </a:spcBef>
            </a:pPr>
            <a:r>
              <a:rPr lang="ja-JP" altLang="en-US" sz="1200" dirty="0">
                <a:solidFill>
                  <a:schemeClr val="tx1"/>
                </a:solidFill>
                <a:latin typeface="游明朝" panose="02020400000000000000" pitchFamily="18" charset="-128"/>
                <a:ea typeface="游明朝" panose="02020400000000000000" pitchFamily="18" charset="-128"/>
              </a:rPr>
              <a:t>画像</a:t>
            </a:r>
          </a:p>
        </p:txBody>
      </p:sp>
      <p:sp>
        <p:nvSpPr>
          <p:cNvPr id="29" name="正方形/長方形 28">
            <a:extLst>
              <a:ext uri="{FF2B5EF4-FFF2-40B4-BE49-F238E27FC236}">
                <a16:creationId xmlns:a16="http://schemas.microsoft.com/office/drawing/2014/main" id="{78F3FA16-A87C-A500-622E-8A27749A52FB}"/>
              </a:ext>
            </a:extLst>
          </p:cNvPr>
          <p:cNvSpPr/>
          <p:nvPr/>
        </p:nvSpPr>
        <p:spPr>
          <a:xfrm>
            <a:off x="9723022" y="3570569"/>
            <a:ext cx="2051523" cy="1026575"/>
          </a:xfrm>
          <a:prstGeom prst="rect">
            <a:avLst/>
          </a:prstGeom>
          <a:solidFill>
            <a:srgbClr val="FFFF0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ctr"/>
          <a:lstStyle/>
          <a:p>
            <a:pPr algn="ctr">
              <a:spcBef>
                <a:spcPts val="600"/>
              </a:spcBef>
            </a:pPr>
            <a:r>
              <a:rPr lang="ja-JP" altLang="en-US" sz="1200" dirty="0">
                <a:solidFill>
                  <a:schemeClr val="tx1"/>
                </a:solidFill>
                <a:latin typeface="游明朝" panose="02020400000000000000" pitchFamily="18" charset="-128"/>
                <a:ea typeface="游明朝" panose="02020400000000000000" pitchFamily="18" charset="-128"/>
              </a:rPr>
              <a:t>画像</a:t>
            </a:r>
          </a:p>
        </p:txBody>
      </p:sp>
      <p:sp>
        <p:nvSpPr>
          <p:cNvPr id="35" name="正方形/長方形 34">
            <a:extLst>
              <a:ext uri="{FF2B5EF4-FFF2-40B4-BE49-F238E27FC236}">
                <a16:creationId xmlns:a16="http://schemas.microsoft.com/office/drawing/2014/main" id="{B7F56D85-34A8-A8C7-5C92-491D64264221}"/>
              </a:ext>
            </a:extLst>
          </p:cNvPr>
          <p:cNvSpPr/>
          <p:nvPr/>
        </p:nvSpPr>
        <p:spPr>
          <a:xfrm>
            <a:off x="9723022" y="4687636"/>
            <a:ext cx="2051523" cy="1026575"/>
          </a:xfrm>
          <a:prstGeom prst="rect">
            <a:avLst/>
          </a:prstGeom>
          <a:solidFill>
            <a:srgbClr val="FFFF0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ctr"/>
          <a:lstStyle/>
          <a:p>
            <a:pPr algn="ctr">
              <a:spcBef>
                <a:spcPts val="600"/>
              </a:spcBef>
            </a:pPr>
            <a:r>
              <a:rPr lang="ja-JP" altLang="en-US" sz="1200" dirty="0">
                <a:solidFill>
                  <a:schemeClr val="tx1"/>
                </a:solidFill>
                <a:latin typeface="游明朝" panose="02020400000000000000" pitchFamily="18" charset="-128"/>
                <a:ea typeface="游明朝" panose="02020400000000000000" pitchFamily="18" charset="-128"/>
              </a:rPr>
              <a:t>画像</a:t>
            </a:r>
          </a:p>
        </p:txBody>
      </p:sp>
    </p:spTree>
    <p:extLst>
      <p:ext uri="{BB962C8B-B14F-4D97-AF65-F5344CB8AC3E}">
        <p14:creationId xmlns:p14="http://schemas.microsoft.com/office/powerpoint/2010/main" val="1719166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AA8C4-C912-DCE7-B248-E1AE3F814514}"/>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8F74DC1B-B9A8-8E77-EBEF-F8C8332FE399}"/>
              </a:ext>
            </a:extLst>
          </p:cNvPr>
          <p:cNvSpPr/>
          <p:nvPr/>
        </p:nvSpPr>
        <p:spPr>
          <a:xfrm>
            <a:off x="410918" y="29644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b="1" dirty="0">
                <a:solidFill>
                  <a:srgbClr val="145D3A"/>
                </a:solidFill>
                <a:latin typeface="游明朝" panose="02020400000000000000" pitchFamily="18" charset="-128"/>
                <a:ea typeface="游明朝" panose="02020400000000000000" pitchFamily="18" charset="-128"/>
              </a:rPr>
              <a:t>自社戦略（</a:t>
            </a:r>
            <a:r>
              <a:rPr lang="en-US" altLang="ja-JP" b="1" dirty="0">
                <a:solidFill>
                  <a:srgbClr val="145D3A"/>
                </a:solidFill>
                <a:latin typeface="游明朝" panose="02020400000000000000" pitchFamily="18" charset="-128"/>
                <a:ea typeface="游明朝" panose="02020400000000000000" pitchFamily="18" charset="-128"/>
              </a:rPr>
              <a:t>4/4</a:t>
            </a:r>
            <a:r>
              <a:rPr lang="ja-JP" altLang="en-US" b="1" dirty="0">
                <a:solidFill>
                  <a:srgbClr val="145D3A"/>
                </a:solidFill>
                <a:latin typeface="游明朝" panose="02020400000000000000" pitchFamily="18" charset="-128"/>
                <a:ea typeface="游明朝" panose="02020400000000000000" pitchFamily="18" charset="-128"/>
              </a:rPr>
              <a:t>）：</a:t>
            </a:r>
            <a:r>
              <a:rPr lang="en-US" altLang="ja-JP" b="1" dirty="0">
                <a:solidFill>
                  <a:srgbClr val="145D3A"/>
                </a:solidFill>
                <a:latin typeface="游明朝" panose="02020400000000000000" pitchFamily="18" charset="-128"/>
                <a:ea typeface="游明朝" panose="02020400000000000000" pitchFamily="18" charset="-128"/>
              </a:rPr>
              <a:t>Promotion</a:t>
            </a:r>
            <a:r>
              <a:rPr lang="ja-JP" altLang="en-US" b="1" dirty="0">
                <a:solidFill>
                  <a:srgbClr val="145D3A"/>
                </a:solidFill>
                <a:latin typeface="游明朝" panose="02020400000000000000" pitchFamily="18" charset="-128"/>
                <a:ea typeface="游明朝" panose="02020400000000000000" pitchFamily="18" charset="-128"/>
              </a:rPr>
              <a:t>（販促方法）</a:t>
            </a:r>
          </a:p>
        </p:txBody>
      </p:sp>
      <p:sp>
        <p:nvSpPr>
          <p:cNvPr id="4" name="スライド番号プレースホルダー 5">
            <a:extLst>
              <a:ext uri="{FF2B5EF4-FFF2-40B4-BE49-F238E27FC236}">
                <a16:creationId xmlns:a16="http://schemas.microsoft.com/office/drawing/2014/main" id="{CC7A6CBD-0A9C-48E2-853B-C6F889509B0A}"/>
              </a:ext>
            </a:extLst>
          </p:cNvPr>
          <p:cNvSpPr>
            <a:spLocks noGrp="1"/>
          </p:cNvSpPr>
          <p:nvPr>
            <p:ph type="sldNum" sz="quarter" idx="12"/>
          </p:nvPr>
        </p:nvSpPr>
        <p:spPr>
          <a:xfrm>
            <a:off x="11792326" y="6587975"/>
            <a:ext cx="278505" cy="219600"/>
          </a:xfrm>
        </p:spPr>
        <p:txBody>
          <a:bodyPr wrap="none"/>
          <a:lstStyle/>
          <a:p>
            <a:pPr algn="ctr"/>
            <a:fld id="{3FFBA4C0-9B7D-4866-9F37-F8186F53D425}" type="slidenum">
              <a:rPr kumimoji="1" lang="ja-JP" altLang="en-US" smtClean="0">
                <a:solidFill>
                  <a:schemeClr val="tx1"/>
                </a:solidFill>
                <a:latin typeface="游明朝" panose="02020400000000000000" pitchFamily="18" charset="-128"/>
                <a:ea typeface="游明朝" panose="02020400000000000000" pitchFamily="18" charset="-128"/>
              </a:rPr>
              <a:pPr algn="ctr"/>
              <a:t>12</a:t>
            </a:fld>
            <a:endParaRPr kumimoji="1" lang="ja-JP" altLang="en-US" dirty="0">
              <a:solidFill>
                <a:schemeClr val="tx1"/>
              </a:solidFill>
              <a:latin typeface="游明朝" panose="02020400000000000000" pitchFamily="18" charset="-128"/>
              <a:ea typeface="游明朝" panose="02020400000000000000" pitchFamily="18" charset="-128"/>
            </a:endParaRPr>
          </a:p>
        </p:txBody>
      </p:sp>
      <p:grpSp>
        <p:nvGrpSpPr>
          <p:cNvPr id="5" name="グループ化 4">
            <a:extLst>
              <a:ext uri="{FF2B5EF4-FFF2-40B4-BE49-F238E27FC236}">
                <a16:creationId xmlns:a16="http://schemas.microsoft.com/office/drawing/2014/main" id="{21CED86C-4131-F41B-CAA1-EC5F69FE099C}"/>
              </a:ext>
            </a:extLst>
          </p:cNvPr>
          <p:cNvGrpSpPr/>
          <p:nvPr/>
        </p:nvGrpSpPr>
        <p:grpSpPr>
          <a:xfrm>
            <a:off x="6321449" y="381089"/>
            <a:ext cx="5462564" cy="291159"/>
            <a:chOff x="5352149" y="381089"/>
            <a:chExt cx="5462564" cy="291159"/>
          </a:xfrm>
        </p:grpSpPr>
        <p:sp>
          <p:nvSpPr>
            <p:cNvPr id="6" name="正方形/長方形 5">
              <a:extLst>
                <a:ext uri="{FF2B5EF4-FFF2-40B4-BE49-F238E27FC236}">
                  <a16:creationId xmlns:a16="http://schemas.microsoft.com/office/drawing/2014/main" id="{F26C0EF3-C508-2900-CF09-0F1ED57A84DA}"/>
                </a:ext>
              </a:extLst>
            </p:cNvPr>
            <p:cNvSpPr/>
            <p:nvPr/>
          </p:nvSpPr>
          <p:spPr>
            <a:xfrm>
              <a:off x="10097945"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財務</a:t>
              </a:r>
              <a:r>
                <a:rPr kumimoji="1" lang="ja-JP" altLang="en-US" sz="1050" dirty="0">
                  <a:solidFill>
                    <a:schemeClr val="tx1"/>
                  </a:solidFill>
                  <a:latin typeface="游明朝" panose="02020400000000000000" pitchFamily="18" charset="-128"/>
                  <a:ea typeface="游明朝" panose="02020400000000000000" pitchFamily="18" charset="-128"/>
                </a:rPr>
                <a:t>計画</a:t>
              </a:r>
            </a:p>
          </p:txBody>
        </p:sp>
        <p:grpSp>
          <p:nvGrpSpPr>
            <p:cNvPr id="7" name="グループ化 6">
              <a:extLst>
                <a:ext uri="{FF2B5EF4-FFF2-40B4-BE49-F238E27FC236}">
                  <a16:creationId xmlns:a16="http://schemas.microsoft.com/office/drawing/2014/main" id="{07CC4AB7-921C-6B16-DCB0-2B18806B37C2}"/>
                </a:ext>
              </a:extLst>
            </p:cNvPr>
            <p:cNvGrpSpPr/>
            <p:nvPr/>
          </p:nvGrpSpPr>
          <p:grpSpPr>
            <a:xfrm>
              <a:off x="5352149" y="381089"/>
              <a:ext cx="870461" cy="291159"/>
              <a:chOff x="5021740" y="381089"/>
              <a:chExt cx="870461" cy="291159"/>
            </a:xfrm>
          </p:grpSpPr>
          <p:sp>
            <p:nvSpPr>
              <p:cNvPr id="20" name="正方形/長方形 19">
                <a:extLst>
                  <a:ext uri="{FF2B5EF4-FFF2-40B4-BE49-F238E27FC236}">
                    <a16:creationId xmlns:a16="http://schemas.microsoft.com/office/drawing/2014/main" id="{17BB7BFB-62A8-9E51-8D0F-3205B547A2AA}"/>
                  </a:ext>
                </a:extLst>
              </p:cNvPr>
              <p:cNvSpPr/>
              <p:nvPr/>
            </p:nvSpPr>
            <p:spPr>
              <a:xfrm>
                <a:off x="5021740"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目指す姿</a:t>
                </a:r>
              </a:p>
            </p:txBody>
          </p:sp>
          <p:sp>
            <p:nvSpPr>
              <p:cNvPr id="21" name="矢印: 右 20">
                <a:extLst>
                  <a:ext uri="{FF2B5EF4-FFF2-40B4-BE49-F238E27FC236}">
                    <a16:creationId xmlns:a16="http://schemas.microsoft.com/office/drawing/2014/main" id="{4E897AA6-6E9E-3DA2-3FCD-B091F1BF5F15}"/>
                  </a:ext>
                </a:extLst>
              </p:cNvPr>
              <p:cNvSpPr/>
              <p:nvPr/>
            </p:nvSpPr>
            <p:spPr>
              <a:xfrm>
                <a:off x="5738508"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8" name="グループ化 7">
              <a:extLst>
                <a:ext uri="{FF2B5EF4-FFF2-40B4-BE49-F238E27FC236}">
                  <a16:creationId xmlns:a16="http://schemas.microsoft.com/office/drawing/2014/main" id="{1C45375A-64FE-1817-1A95-9ACD7074ECD7}"/>
                </a:ext>
              </a:extLst>
            </p:cNvPr>
            <p:cNvGrpSpPr/>
            <p:nvPr/>
          </p:nvGrpSpPr>
          <p:grpSpPr>
            <a:xfrm>
              <a:off x="6301308" y="381089"/>
              <a:ext cx="870461" cy="291159"/>
              <a:chOff x="6036981" y="381089"/>
              <a:chExt cx="870461" cy="291159"/>
            </a:xfrm>
          </p:grpSpPr>
          <p:sp>
            <p:nvSpPr>
              <p:cNvPr id="18" name="正方形/長方形 17">
                <a:extLst>
                  <a:ext uri="{FF2B5EF4-FFF2-40B4-BE49-F238E27FC236}">
                    <a16:creationId xmlns:a16="http://schemas.microsoft.com/office/drawing/2014/main" id="{DD62005D-DBEF-0C53-99DE-9DF235B1E88A}"/>
                  </a:ext>
                </a:extLst>
              </p:cNvPr>
              <p:cNvSpPr/>
              <p:nvPr/>
            </p:nvSpPr>
            <p:spPr>
              <a:xfrm>
                <a:off x="6036981"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市場分析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9" name="矢印: 右 18">
                <a:extLst>
                  <a:ext uri="{FF2B5EF4-FFF2-40B4-BE49-F238E27FC236}">
                    <a16:creationId xmlns:a16="http://schemas.microsoft.com/office/drawing/2014/main" id="{42E61BD4-DE1A-5E06-B054-93CDA99E1125}"/>
                  </a:ext>
                </a:extLst>
              </p:cNvPr>
              <p:cNvSpPr/>
              <p:nvPr/>
            </p:nvSpPr>
            <p:spPr>
              <a:xfrm>
                <a:off x="6753749"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9" name="グループ化 8">
              <a:extLst>
                <a:ext uri="{FF2B5EF4-FFF2-40B4-BE49-F238E27FC236}">
                  <a16:creationId xmlns:a16="http://schemas.microsoft.com/office/drawing/2014/main" id="{1A495083-4ABF-CB86-7C32-4A356CB8F6F4}"/>
                </a:ext>
              </a:extLst>
            </p:cNvPr>
            <p:cNvGrpSpPr/>
            <p:nvPr/>
          </p:nvGrpSpPr>
          <p:grpSpPr>
            <a:xfrm>
              <a:off x="7250467" y="381089"/>
              <a:ext cx="870461" cy="291159"/>
              <a:chOff x="7052222" y="381089"/>
              <a:chExt cx="870461" cy="291159"/>
            </a:xfrm>
          </p:grpSpPr>
          <p:sp>
            <p:nvSpPr>
              <p:cNvPr id="16" name="正方形/長方形 15">
                <a:extLst>
                  <a:ext uri="{FF2B5EF4-FFF2-40B4-BE49-F238E27FC236}">
                    <a16:creationId xmlns:a16="http://schemas.microsoft.com/office/drawing/2014/main" id="{8B370602-7C36-C8F3-A67F-979F11F58870}"/>
                  </a:ext>
                </a:extLst>
              </p:cNvPr>
              <p:cNvSpPr/>
              <p:nvPr/>
            </p:nvSpPr>
            <p:spPr>
              <a:xfrm>
                <a:off x="7052222"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競合分析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7" name="矢印: 右 16">
                <a:extLst>
                  <a:ext uri="{FF2B5EF4-FFF2-40B4-BE49-F238E27FC236}">
                    <a16:creationId xmlns:a16="http://schemas.microsoft.com/office/drawing/2014/main" id="{37BCA3FD-28F0-A667-6795-C83F7FE5C3C8}"/>
                  </a:ext>
                </a:extLst>
              </p:cNvPr>
              <p:cNvSpPr/>
              <p:nvPr/>
            </p:nvSpPr>
            <p:spPr>
              <a:xfrm>
                <a:off x="7768990"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0" name="グループ化 9">
              <a:extLst>
                <a:ext uri="{FF2B5EF4-FFF2-40B4-BE49-F238E27FC236}">
                  <a16:creationId xmlns:a16="http://schemas.microsoft.com/office/drawing/2014/main" id="{5266CFD6-8C99-9E4F-CB0C-ABD0F53DA71E}"/>
                </a:ext>
              </a:extLst>
            </p:cNvPr>
            <p:cNvGrpSpPr/>
            <p:nvPr/>
          </p:nvGrpSpPr>
          <p:grpSpPr>
            <a:xfrm>
              <a:off x="8199626" y="381089"/>
              <a:ext cx="870461" cy="291159"/>
              <a:chOff x="8067463" y="381089"/>
              <a:chExt cx="870461" cy="291159"/>
            </a:xfrm>
          </p:grpSpPr>
          <p:sp>
            <p:nvSpPr>
              <p:cNvPr id="14" name="正方形/長方形 13">
                <a:extLst>
                  <a:ext uri="{FF2B5EF4-FFF2-40B4-BE49-F238E27FC236}">
                    <a16:creationId xmlns:a16="http://schemas.microsoft.com/office/drawing/2014/main" id="{B66BFB87-A1C3-6E70-F9C5-F9EF64CB60B6}"/>
                  </a:ext>
                </a:extLst>
              </p:cNvPr>
              <p:cNvSpPr/>
              <p:nvPr/>
            </p:nvSpPr>
            <p:spPr>
              <a:xfrm>
                <a:off x="8067463" y="381089"/>
                <a:ext cx="716768" cy="291159"/>
              </a:xfrm>
              <a:prstGeom prst="rect">
                <a:avLst/>
              </a:prstGeom>
              <a:solidFill>
                <a:srgbClr val="145D3A"/>
              </a:solidFill>
              <a:ln w="952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自社戦略</a:t>
                </a:r>
              </a:p>
            </p:txBody>
          </p:sp>
          <p:sp>
            <p:nvSpPr>
              <p:cNvPr id="15" name="矢印: 右 14">
                <a:extLst>
                  <a:ext uri="{FF2B5EF4-FFF2-40B4-BE49-F238E27FC236}">
                    <a16:creationId xmlns:a16="http://schemas.microsoft.com/office/drawing/2014/main" id="{0BB1E449-104E-BB50-1CDC-F9E4E6DCC2D0}"/>
                  </a:ext>
                </a:extLst>
              </p:cNvPr>
              <p:cNvSpPr/>
              <p:nvPr/>
            </p:nvSpPr>
            <p:spPr>
              <a:xfrm>
                <a:off x="8784231"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1" name="グループ化 10">
              <a:extLst>
                <a:ext uri="{FF2B5EF4-FFF2-40B4-BE49-F238E27FC236}">
                  <a16:creationId xmlns:a16="http://schemas.microsoft.com/office/drawing/2014/main" id="{7F7A6291-BEEC-7DA0-8CB8-6BD513C20487}"/>
                </a:ext>
              </a:extLst>
            </p:cNvPr>
            <p:cNvGrpSpPr/>
            <p:nvPr/>
          </p:nvGrpSpPr>
          <p:grpSpPr>
            <a:xfrm>
              <a:off x="9148785" y="381089"/>
              <a:ext cx="870461" cy="291159"/>
              <a:chOff x="9082704" y="381089"/>
              <a:chExt cx="870461" cy="291159"/>
            </a:xfrm>
          </p:grpSpPr>
          <p:sp>
            <p:nvSpPr>
              <p:cNvPr id="12" name="正方形/長方形 11">
                <a:extLst>
                  <a:ext uri="{FF2B5EF4-FFF2-40B4-BE49-F238E27FC236}">
                    <a16:creationId xmlns:a16="http://schemas.microsoft.com/office/drawing/2014/main" id="{DC13211D-D288-1253-9BEC-F42B2C52238A}"/>
                  </a:ext>
                </a:extLst>
              </p:cNvPr>
              <p:cNvSpPr/>
              <p:nvPr/>
            </p:nvSpPr>
            <p:spPr>
              <a:xfrm>
                <a:off x="9082704"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活動計画</a:t>
                </a:r>
              </a:p>
            </p:txBody>
          </p:sp>
          <p:sp>
            <p:nvSpPr>
              <p:cNvPr id="13" name="矢印: 右 12">
                <a:extLst>
                  <a:ext uri="{FF2B5EF4-FFF2-40B4-BE49-F238E27FC236}">
                    <a16:creationId xmlns:a16="http://schemas.microsoft.com/office/drawing/2014/main" id="{10166E72-0529-40BD-530A-6112CE3EC838}"/>
                  </a:ext>
                </a:extLst>
              </p:cNvPr>
              <p:cNvSpPr/>
              <p:nvPr/>
            </p:nvSpPr>
            <p:spPr>
              <a:xfrm>
                <a:off x="9799472"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sp>
        <p:nvSpPr>
          <p:cNvPr id="23" name="正方形/長方形 22">
            <a:extLst>
              <a:ext uri="{FF2B5EF4-FFF2-40B4-BE49-F238E27FC236}">
                <a16:creationId xmlns:a16="http://schemas.microsoft.com/office/drawing/2014/main" id="{134F66F1-A702-E8E0-62D7-E523D1807F4C}"/>
              </a:ext>
            </a:extLst>
          </p:cNvPr>
          <p:cNvSpPr/>
          <p:nvPr/>
        </p:nvSpPr>
        <p:spPr>
          <a:xfrm>
            <a:off x="410918" y="85198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kumimoji="1" lang="ja-JP" altLang="en-US" dirty="0">
                <a:solidFill>
                  <a:schemeClr val="tx1"/>
                </a:solidFill>
                <a:latin typeface="游明朝" panose="02020400000000000000" pitchFamily="18" charset="-128"/>
                <a:ea typeface="游明朝" panose="02020400000000000000" pitchFamily="18" charset="-128"/>
              </a:rPr>
              <a:t>費用対効果の低い有料広告ではなく、コラムやその他手段を通じたオーガニック流入の集客網を構築する。</a:t>
            </a:r>
          </a:p>
        </p:txBody>
      </p:sp>
      <p:grpSp>
        <p:nvGrpSpPr>
          <p:cNvPr id="3" name="グループ化 2">
            <a:extLst>
              <a:ext uri="{FF2B5EF4-FFF2-40B4-BE49-F238E27FC236}">
                <a16:creationId xmlns:a16="http://schemas.microsoft.com/office/drawing/2014/main" id="{FA69AC5C-C19A-9792-B28D-E36B25D57819}"/>
              </a:ext>
            </a:extLst>
          </p:cNvPr>
          <p:cNvGrpSpPr/>
          <p:nvPr/>
        </p:nvGrpSpPr>
        <p:grpSpPr>
          <a:xfrm>
            <a:off x="407987" y="1649804"/>
            <a:ext cx="4728385" cy="4848360"/>
            <a:chOff x="407988" y="1649804"/>
            <a:chExt cx="3587142" cy="4848360"/>
          </a:xfrm>
        </p:grpSpPr>
        <p:sp>
          <p:nvSpPr>
            <p:cNvPr id="24" name="正方形/長方形 23">
              <a:extLst>
                <a:ext uri="{FF2B5EF4-FFF2-40B4-BE49-F238E27FC236}">
                  <a16:creationId xmlns:a16="http://schemas.microsoft.com/office/drawing/2014/main" id="{19D2D10B-3483-2B51-0AB1-92E28D72D39B}"/>
                </a:ext>
              </a:extLst>
            </p:cNvPr>
            <p:cNvSpPr/>
            <p:nvPr/>
          </p:nvSpPr>
          <p:spPr>
            <a:xfrm>
              <a:off x="407988" y="2453485"/>
              <a:ext cx="3587142" cy="404467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t"/>
            <a:lstStyle/>
            <a:p>
              <a:pPr marL="171450" indent="-171450">
                <a:lnSpc>
                  <a:spcPct val="130000"/>
                </a:lnSpc>
                <a:spcBef>
                  <a:spcPts val="600"/>
                </a:spcBef>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事業を通して提供するサービスを</a:t>
              </a:r>
              <a:r>
                <a:rPr lang="en-US" altLang="ja-JP" sz="1200" dirty="0">
                  <a:solidFill>
                    <a:schemeClr val="tx1"/>
                  </a:solidFill>
                  <a:latin typeface="游明朝" panose="02020400000000000000" pitchFamily="18" charset="-128"/>
                  <a:ea typeface="游明朝" panose="02020400000000000000" pitchFamily="18" charset="-128"/>
                </a:rPr>
                <a:t>1</a:t>
              </a:r>
              <a:r>
                <a:rPr lang="ja-JP" altLang="en-US" sz="1200" dirty="0">
                  <a:solidFill>
                    <a:schemeClr val="tx1"/>
                  </a:solidFill>
                  <a:latin typeface="游明朝" panose="02020400000000000000" pitchFamily="18" charset="-128"/>
                  <a:ea typeface="游明朝" panose="02020400000000000000" pitchFamily="18" charset="-128"/>
                </a:rPr>
                <a:t>つずつ紐解くと、サービス</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ごとに数多くの競合が存在している。</a:t>
              </a:r>
              <a:endParaRPr lang="en-US" altLang="ja-JP" sz="1200" dirty="0">
                <a:solidFill>
                  <a:schemeClr val="tx1"/>
                </a:solidFill>
                <a:latin typeface="游明朝" panose="02020400000000000000" pitchFamily="18" charset="-128"/>
                <a:ea typeface="游明朝" panose="02020400000000000000" pitchFamily="18" charset="-128"/>
              </a:endParaRPr>
            </a:p>
            <a:p>
              <a:pPr marL="171450" indent="-171450">
                <a:lnSpc>
                  <a:spcPct val="130000"/>
                </a:lnSpc>
                <a:spcBef>
                  <a:spcPts val="600"/>
                </a:spcBef>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そのため、原則としては各サービスに応じた販促方法を企画・</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実行するべきであるが、</a:t>
              </a:r>
              <a:r>
                <a:rPr lang="ja-JP" altLang="en-US" sz="1200" b="1" u="sng" dirty="0">
                  <a:solidFill>
                    <a:schemeClr val="tx1"/>
                  </a:solidFill>
                  <a:latin typeface="游明朝" panose="02020400000000000000" pitchFamily="18" charset="-128"/>
                  <a:ea typeface="游明朝" panose="02020400000000000000" pitchFamily="18" charset="-128"/>
                </a:rPr>
                <a:t>有料広告は競合の多さから費用対効果が</a:t>
              </a:r>
              <a:br>
                <a:rPr lang="en-US" altLang="ja-JP" sz="1200" b="1" u="sng" dirty="0">
                  <a:solidFill>
                    <a:schemeClr val="tx1"/>
                  </a:solidFill>
                  <a:latin typeface="游明朝" panose="02020400000000000000" pitchFamily="18" charset="-128"/>
                  <a:ea typeface="游明朝" panose="02020400000000000000" pitchFamily="18" charset="-128"/>
                </a:rPr>
              </a:br>
              <a:r>
                <a:rPr lang="ja-JP" altLang="en-US" sz="1200" b="1" u="sng" dirty="0">
                  <a:solidFill>
                    <a:schemeClr val="tx1"/>
                  </a:solidFill>
                  <a:latin typeface="游明朝" panose="02020400000000000000" pitchFamily="18" charset="-128"/>
                  <a:ea typeface="游明朝" panose="02020400000000000000" pitchFamily="18" charset="-128"/>
                </a:rPr>
                <a:t>極めて悪くなると想定されるため、オーガニックによる自然流入</a:t>
              </a:r>
              <a:br>
                <a:rPr lang="en-US" altLang="ja-JP" sz="1200" b="1" u="sng" dirty="0">
                  <a:solidFill>
                    <a:schemeClr val="tx1"/>
                  </a:solidFill>
                  <a:latin typeface="游明朝" panose="02020400000000000000" pitchFamily="18" charset="-128"/>
                  <a:ea typeface="游明朝" panose="02020400000000000000" pitchFamily="18" charset="-128"/>
                </a:rPr>
              </a:br>
              <a:r>
                <a:rPr lang="ja-JP" altLang="en-US" sz="1200" b="1" u="sng" dirty="0">
                  <a:solidFill>
                    <a:schemeClr val="tx1"/>
                  </a:solidFill>
                  <a:latin typeface="游明朝" panose="02020400000000000000" pitchFamily="18" charset="-128"/>
                  <a:ea typeface="游明朝" panose="02020400000000000000" pitchFamily="18" charset="-128"/>
                </a:rPr>
                <a:t>で集客すべきである。</a:t>
              </a:r>
              <a:endParaRPr lang="en-US" altLang="ja-JP" sz="1200" b="1" u="sng" dirty="0">
                <a:solidFill>
                  <a:schemeClr val="tx1"/>
                </a:solidFill>
                <a:latin typeface="游明朝" panose="02020400000000000000" pitchFamily="18" charset="-128"/>
                <a:ea typeface="游明朝" panose="02020400000000000000" pitchFamily="18" charset="-128"/>
              </a:endParaRPr>
            </a:p>
            <a:p>
              <a:pPr marL="171450" indent="-171450">
                <a:lnSpc>
                  <a:spcPct val="130000"/>
                </a:lnSpc>
                <a:spcBef>
                  <a:spcPts val="600"/>
                </a:spcBef>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具体的な方法としては、どのようなサービスでも実施すること</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ができる「コラム作成」を集客の中心としつつ、それだけでは</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他社との差別化ができないため、サービスごとにその他手段も</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実施する必要がある。</a:t>
              </a:r>
              <a:endParaRPr lang="en-US" altLang="ja-JP" sz="1200" dirty="0">
                <a:solidFill>
                  <a:schemeClr val="tx1"/>
                </a:solidFill>
                <a:latin typeface="游明朝" panose="02020400000000000000" pitchFamily="18" charset="-128"/>
                <a:ea typeface="游明朝" panose="02020400000000000000" pitchFamily="18" charset="-128"/>
              </a:endParaRPr>
            </a:p>
            <a:p>
              <a:pPr marL="171450" indent="-171450">
                <a:lnSpc>
                  <a:spcPct val="130000"/>
                </a:lnSpc>
                <a:spcBef>
                  <a:spcPts val="600"/>
                </a:spcBef>
                <a:buFont typeface="Wingdings" panose="05000000000000000000" pitchFamily="2" charset="2"/>
                <a:buChar char="l"/>
              </a:pPr>
              <a:r>
                <a:rPr lang="ja-JP" altLang="en-US" sz="1200" dirty="0">
                  <a:solidFill>
                    <a:schemeClr val="tx1"/>
                  </a:solidFill>
                  <a:latin typeface="游明朝" panose="02020400000000000000" pitchFamily="18" charset="-128"/>
                  <a:ea typeface="游明朝" panose="02020400000000000000" pitchFamily="18" charset="-128"/>
                </a:rPr>
                <a:t>また、自社が既に運営している国内最大級のビジネス</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コンテストデータベース「ビジコン</a:t>
              </a:r>
              <a:r>
                <a:rPr lang="en-US" altLang="ja-JP" sz="1200" dirty="0">
                  <a:solidFill>
                    <a:schemeClr val="tx1"/>
                  </a:solidFill>
                  <a:latin typeface="游明朝" panose="02020400000000000000" pitchFamily="18" charset="-128"/>
                  <a:ea typeface="游明朝" panose="02020400000000000000" pitchFamily="18" charset="-128"/>
                </a:rPr>
                <a:t>DB</a:t>
              </a:r>
              <a:r>
                <a:rPr lang="ja-JP" altLang="en-US" sz="1200" dirty="0">
                  <a:solidFill>
                    <a:schemeClr val="tx1"/>
                  </a:solidFill>
                  <a:latin typeface="游明朝" panose="02020400000000000000" pitchFamily="18" charset="-128"/>
                  <a:ea typeface="游明朝" panose="02020400000000000000" pitchFamily="18" charset="-128"/>
                </a:rPr>
                <a:t>」は、創業・事業成長に</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興味がある方を対象とした集客ツールとして極めて有望である</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ため、同</a:t>
              </a:r>
              <a:r>
                <a:rPr lang="en-US" altLang="ja-JP" sz="1200" dirty="0">
                  <a:solidFill>
                    <a:schemeClr val="tx1"/>
                  </a:solidFill>
                  <a:latin typeface="游明朝" panose="02020400000000000000" pitchFamily="18" charset="-128"/>
                  <a:ea typeface="游明朝" panose="02020400000000000000" pitchFamily="18" charset="-128"/>
                </a:rPr>
                <a:t>DB</a:t>
              </a:r>
              <a:r>
                <a:rPr lang="ja-JP" altLang="en-US" sz="1200" dirty="0">
                  <a:solidFill>
                    <a:schemeClr val="tx1"/>
                  </a:solidFill>
                  <a:latin typeface="游明朝" panose="02020400000000000000" pitchFamily="18" charset="-128"/>
                  <a:ea typeface="游明朝" panose="02020400000000000000" pitchFamily="18" charset="-128"/>
                </a:rPr>
                <a:t>内でも積極的にサービスを告知していく。</a:t>
              </a:r>
              <a:endParaRPr lang="en-US" altLang="ja-JP" sz="1200" dirty="0">
                <a:solidFill>
                  <a:schemeClr val="tx1"/>
                </a:solidFill>
                <a:latin typeface="游明朝" panose="02020400000000000000" pitchFamily="18" charset="-128"/>
                <a:ea typeface="游明朝" panose="02020400000000000000" pitchFamily="18" charset="-128"/>
              </a:endParaRPr>
            </a:p>
          </p:txBody>
        </p:sp>
        <p:grpSp>
          <p:nvGrpSpPr>
            <p:cNvPr id="25" name="グループ化 24">
              <a:extLst>
                <a:ext uri="{FF2B5EF4-FFF2-40B4-BE49-F238E27FC236}">
                  <a16:creationId xmlns:a16="http://schemas.microsoft.com/office/drawing/2014/main" id="{996C3CD5-8CE3-7E5E-FD69-EF8913109EF5}"/>
                </a:ext>
              </a:extLst>
            </p:cNvPr>
            <p:cNvGrpSpPr/>
            <p:nvPr/>
          </p:nvGrpSpPr>
          <p:grpSpPr>
            <a:xfrm>
              <a:off x="411347" y="1649804"/>
              <a:ext cx="3583783" cy="273604"/>
              <a:chOff x="410918" y="1638323"/>
              <a:chExt cx="2229592" cy="368544"/>
            </a:xfrm>
          </p:grpSpPr>
          <p:sp>
            <p:nvSpPr>
              <p:cNvPr id="26" name="正方形/長方形 25">
                <a:extLst>
                  <a:ext uri="{FF2B5EF4-FFF2-40B4-BE49-F238E27FC236}">
                    <a16:creationId xmlns:a16="http://schemas.microsoft.com/office/drawing/2014/main" id="{0BF08C4E-663B-A275-5388-A774E212D0C7}"/>
                  </a:ext>
                </a:extLst>
              </p:cNvPr>
              <p:cNvSpPr/>
              <p:nvPr/>
            </p:nvSpPr>
            <p:spPr>
              <a:xfrm>
                <a:off x="410918" y="1638323"/>
                <a:ext cx="2229348" cy="270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販促方法の基本方針</a:t>
                </a:r>
              </a:p>
            </p:txBody>
          </p:sp>
          <p:cxnSp>
            <p:nvCxnSpPr>
              <p:cNvPr id="27" name="直線矢印コネクタ 26">
                <a:extLst>
                  <a:ext uri="{FF2B5EF4-FFF2-40B4-BE49-F238E27FC236}">
                    <a16:creationId xmlns:a16="http://schemas.microsoft.com/office/drawing/2014/main" id="{2E46BF6A-C601-3FB8-9C10-8BF8027AED40}"/>
                  </a:ext>
                </a:extLst>
              </p:cNvPr>
              <p:cNvCxnSpPr>
                <a:cxnSpLocks/>
              </p:cNvCxnSpPr>
              <p:nvPr/>
            </p:nvCxnSpPr>
            <p:spPr>
              <a:xfrm>
                <a:off x="410918" y="2006867"/>
                <a:ext cx="2229592"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8" name="グループ化 27">
            <a:extLst>
              <a:ext uri="{FF2B5EF4-FFF2-40B4-BE49-F238E27FC236}">
                <a16:creationId xmlns:a16="http://schemas.microsoft.com/office/drawing/2014/main" id="{505668FA-9C9B-16CE-3961-0A2CCF6557F5}"/>
              </a:ext>
            </a:extLst>
          </p:cNvPr>
          <p:cNvGrpSpPr/>
          <p:nvPr/>
        </p:nvGrpSpPr>
        <p:grpSpPr>
          <a:xfrm>
            <a:off x="5399962" y="1649804"/>
            <a:ext cx="288000" cy="4848359"/>
            <a:chOff x="4178175" y="1649804"/>
            <a:chExt cx="288000" cy="4848359"/>
          </a:xfrm>
        </p:grpSpPr>
        <p:cxnSp>
          <p:nvCxnSpPr>
            <p:cNvPr id="29" name="直線矢印コネクタ 28">
              <a:extLst>
                <a:ext uri="{FF2B5EF4-FFF2-40B4-BE49-F238E27FC236}">
                  <a16:creationId xmlns:a16="http://schemas.microsoft.com/office/drawing/2014/main" id="{164A1143-FBD4-78ED-AD4E-CF61EFCC5C86}"/>
                </a:ext>
              </a:extLst>
            </p:cNvPr>
            <p:cNvCxnSpPr>
              <a:cxnSpLocks/>
            </p:cNvCxnSpPr>
            <p:nvPr/>
          </p:nvCxnSpPr>
          <p:spPr>
            <a:xfrm flipV="1">
              <a:off x="4322175" y="1649804"/>
              <a:ext cx="0" cy="4848359"/>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楕円 29">
              <a:extLst>
                <a:ext uri="{FF2B5EF4-FFF2-40B4-BE49-F238E27FC236}">
                  <a16:creationId xmlns:a16="http://schemas.microsoft.com/office/drawing/2014/main" id="{E9B4E50E-09F9-B6B2-78A6-BDFA98BB1487}"/>
                </a:ext>
              </a:extLst>
            </p:cNvPr>
            <p:cNvSpPr/>
            <p:nvPr/>
          </p:nvSpPr>
          <p:spPr>
            <a:xfrm>
              <a:off x="4178175" y="3929983"/>
              <a:ext cx="288000" cy="288000"/>
            </a:xfrm>
            <a:prstGeom prst="ellipse">
              <a:avLst/>
            </a:prstGeom>
            <a:solidFill>
              <a:srgbClr val="145D3A"/>
            </a:solidFill>
            <a:ln w="952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a:t>
              </a:r>
            </a:p>
          </p:txBody>
        </p:sp>
      </p:grpSp>
      <p:sp>
        <p:nvSpPr>
          <p:cNvPr id="31" name="正方形/長方形 30">
            <a:extLst>
              <a:ext uri="{FF2B5EF4-FFF2-40B4-BE49-F238E27FC236}">
                <a16:creationId xmlns:a16="http://schemas.microsoft.com/office/drawing/2014/main" id="{A3E51EA0-E90C-94D0-54D2-688454F3E722}"/>
              </a:ext>
            </a:extLst>
          </p:cNvPr>
          <p:cNvSpPr/>
          <p:nvPr/>
        </p:nvSpPr>
        <p:spPr>
          <a:xfrm>
            <a:off x="5951551" y="1649804"/>
            <a:ext cx="5825537" cy="2011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具体的な集客施策</a:t>
            </a:r>
          </a:p>
        </p:txBody>
      </p:sp>
      <p:cxnSp>
        <p:nvCxnSpPr>
          <p:cNvPr id="32" name="直線矢印コネクタ 31">
            <a:extLst>
              <a:ext uri="{FF2B5EF4-FFF2-40B4-BE49-F238E27FC236}">
                <a16:creationId xmlns:a16="http://schemas.microsoft.com/office/drawing/2014/main" id="{D7F32356-873D-5D01-9808-627A330A5924}"/>
              </a:ext>
            </a:extLst>
          </p:cNvPr>
          <p:cNvCxnSpPr>
            <a:cxnSpLocks/>
          </p:cNvCxnSpPr>
          <p:nvPr/>
        </p:nvCxnSpPr>
        <p:spPr>
          <a:xfrm>
            <a:off x="5951551" y="1923408"/>
            <a:ext cx="5826175"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9" name="グループ化 68">
            <a:extLst>
              <a:ext uri="{FF2B5EF4-FFF2-40B4-BE49-F238E27FC236}">
                <a16:creationId xmlns:a16="http://schemas.microsoft.com/office/drawing/2014/main" id="{CD023EA2-3E9F-0813-2ABF-8BD0FC54717D}"/>
              </a:ext>
            </a:extLst>
          </p:cNvPr>
          <p:cNvGrpSpPr/>
          <p:nvPr/>
        </p:nvGrpSpPr>
        <p:grpSpPr>
          <a:xfrm>
            <a:off x="5948821" y="2453485"/>
            <a:ext cx="5825534" cy="3480791"/>
            <a:chOff x="5948821" y="2488083"/>
            <a:chExt cx="5825534" cy="3480791"/>
          </a:xfrm>
        </p:grpSpPr>
        <p:grpSp>
          <p:nvGrpSpPr>
            <p:cNvPr id="54" name="グループ化 53">
              <a:extLst>
                <a:ext uri="{FF2B5EF4-FFF2-40B4-BE49-F238E27FC236}">
                  <a16:creationId xmlns:a16="http://schemas.microsoft.com/office/drawing/2014/main" id="{6399A877-F0D6-B10E-4C02-3EA49A9DF2C7}"/>
                </a:ext>
              </a:extLst>
            </p:cNvPr>
            <p:cNvGrpSpPr/>
            <p:nvPr/>
          </p:nvGrpSpPr>
          <p:grpSpPr>
            <a:xfrm>
              <a:off x="5948821" y="2488083"/>
              <a:ext cx="5825534" cy="742901"/>
              <a:chOff x="5948821" y="2488083"/>
              <a:chExt cx="5825534" cy="742901"/>
            </a:xfrm>
          </p:grpSpPr>
          <p:sp>
            <p:nvSpPr>
              <p:cNvPr id="50" name="正方形/長方形 49">
                <a:extLst>
                  <a:ext uri="{FF2B5EF4-FFF2-40B4-BE49-F238E27FC236}">
                    <a16:creationId xmlns:a16="http://schemas.microsoft.com/office/drawing/2014/main" id="{5E521A3F-3DBF-620F-56FB-4DE28E2886D4}"/>
                  </a:ext>
                </a:extLst>
              </p:cNvPr>
              <p:cNvSpPr/>
              <p:nvPr/>
            </p:nvSpPr>
            <p:spPr>
              <a:xfrm>
                <a:off x="5948821" y="2488083"/>
                <a:ext cx="5825534" cy="742901"/>
              </a:xfrm>
              <a:prstGeom prst="rect">
                <a:avLst/>
              </a:prstGeom>
              <a:solidFill>
                <a:srgbClr val="145D3A"/>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spcBef>
                    <a:spcPts val="300"/>
                  </a:spcBef>
                </a:pPr>
                <a:r>
                  <a:rPr kumimoji="1" lang="ja-JP" altLang="en-US" sz="1200" dirty="0">
                    <a:solidFill>
                      <a:schemeClr val="bg1"/>
                    </a:solidFill>
                    <a:latin typeface="游明朝" panose="02020400000000000000" pitchFamily="18" charset="-128"/>
                    <a:ea typeface="游明朝" panose="02020400000000000000" pitchFamily="18" charset="-128"/>
                  </a:rPr>
                  <a:t>全サービス</a:t>
                </a:r>
                <a:endParaRPr kumimoji="1" lang="en-US" altLang="ja-JP" sz="1200" dirty="0">
                  <a:solidFill>
                    <a:schemeClr val="bg1"/>
                  </a:solidFill>
                  <a:latin typeface="游明朝" panose="02020400000000000000" pitchFamily="18" charset="-128"/>
                  <a:ea typeface="游明朝" panose="02020400000000000000" pitchFamily="18" charset="-128"/>
                </a:endParaRPr>
              </a:p>
              <a:p>
                <a:pPr>
                  <a:spcBef>
                    <a:spcPts val="300"/>
                  </a:spcBef>
                </a:pPr>
                <a:r>
                  <a:rPr kumimoji="1" lang="ja-JP" altLang="en-US" sz="1200" dirty="0">
                    <a:solidFill>
                      <a:schemeClr val="bg1"/>
                    </a:solidFill>
                    <a:latin typeface="游明朝" panose="02020400000000000000" pitchFamily="18" charset="-128"/>
                    <a:ea typeface="游明朝" panose="02020400000000000000" pitchFamily="18" charset="-128"/>
                  </a:rPr>
                  <a:t>共通施策</a:t>
                </a:r>
              </a:p>
            </p:txBody>
          </p:sp>
          <p:sp>
            <p:nvSpPr>
              <p:cNvPr id="52" name="正方形/長方形 51">
                <a:extLst>
                  <a:ext uri="{FF2B5EF4-FFF2-40B4-BE49-F238E27FC236}">
                    <a16:creationId xmlns:a16="http://schemas.microsoft.com/office/drawing/2014/main" id="{72DB6FE5-15FD-F410-BDA1-70BCEF39DA86}"/>
                  </a:ext>
                </a:extLst>
              </p:cNvPr>
              <p:cNvSpPr/>
              <p:nvPr/>
            </p:nvSpPr>
            <p:spPr>
              <a:xfrm>
                <a:off x="7814736" y="2570832"/>
                <a:ext cx="1780767" cy="57740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spcBef>
                    <a:spcPts val="300"/>
                  </a:spcBef>
                </a:pPr>
                <a:r>
                  <a:rPr kumimoji="1" lang="ja-JP" altLang="en-US" sz="1200" dirty="0">
                    <a:solidFill>
                      <a:schemeClr val="tx1"/>
                    </a:solidFill>
                    <a:latin typeface="游明朝" panose="02020400000000000000" pitchFamily="18" charset="-128"/>
                    <a:ea typeface="游明朝" panose="02020400000000000000" pitchFamily="18" charset="-128"/>
                  </a:rPr>
                  <a:t>コラム</a:t>
                </a:r>
              </a:p>
            </p:txBody>
          </p:sp>
          <p:sp>
            <p:nvSpPr>
              <p:cNvPr id="53" name="正方形/長方形 52">
                <a:extLst>
                  <a:ext uri="{FF2B5EF4-FFF2-40B4-BE49-F238E27FC236}">
                    <a16:creationId xmlns:a16="http://schemas.microsoft.com/office/drawing/2014/main" id="{4E90FA5B-DF32-363B-52C6-16FC3573427D}"/>
                  </a:ext>
                </a:extLst>
              </p:cNvPr>
              <p:cNvSpPr/>
              <p:nvPr/>
            </p:nvSpPr>
            <p:spPr>
              <a:xfrm>
                <a:off x="9757771" y="2570832"/>
                <a:ext cx="1780767" cy="57740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spcBef>
                    <a:spcPts val="300"/>
                  </a:spcBef>
                </a:pPr>
                <a:r>
                  <a:rPr kumimoji="1" lang="ja-JP" altLang="en-US" sz="1200" dirty="0">
                    <a:solidFill>
                      <a:schemeClr val="tx1"/>
                    </a:solidFill>
                    <a:latin typeface="游明朝" panose="02020400000000000000" pitchFamily="18" charset="-128"/>
                    <a:ea typeface="游明朝" panose="02020400000000000000" pitchFamily="18" charset="-128"/>
                  </a:rPr>
                  <a:t>ビジコン</a:t>
                </a:r>
                <a:r>
                  <a:rPr kumimoji="1" lang="en-US" altLang="ja-JP" sz="1200" dirty="0">
                    <a:solidFill>
                      <a:schemeClr val="tx1"/>
                    </a:solidFill>
                    <a:latin typeface="游明朝" panose="02020400000000000000" pitchFamily="18" charset="-128"/>
                    <a:ea typeface="游明朝" panose="02020400000000000000" pitchFamily="18" charset="-128"/>
                  </a:rPr>
                  <a:t>DB</a:t>
                </a:r>
              </a:p>
              <a:p>
                <a:pPr>
                  <a:spcBef>
                    <a:spcPts val="300"/>
                  </a:spcBef>
                </a:pPr>
                <a:r>
                  <a:rPr lang="ja-JP" altLang="en-US" sz="1200" dirty="0">
                    <a:solidFill>
                      <a:schemeClr val="tx1"/>
                    </a:solidFill>
                    <a:latin typeface="游明朝" panose="02020400000000000000" pitchFamily="18" charset="-128"/>
                    <a:ea typeface="游明朝" panose="02020400000000000000" pitchFamily="18" charset="-128"/>
                  </a:rPr>
                  <a:t>（自社既存サービス）</a:t>
                </a:r>
                <a:endParaRPr kumimoji="1" lang="ja-JP" altLang="en-US" sz="1200" dirty="0">
                  <a:solidFill>
                    <a:schemeClr val="tx1"/>
                  </a:solidFill>
                  <a:latin typeface="游明朝" panose="02020400000000000000" pitchFamily="18" charset="-128"/>
                  <a:ea typeface="游明朝" panose="02020400000000000000" pitchFamily="18" charset="-128"/>
                </a:endParaRPr>
              </a:p>
            </p:txBody>
          </p:sp>
        </p:grpSp>
        <p:grpSp>
          <p:nvGrpSpPr>
            <p:cNvPr id="55" name="グループ化 54">
              <a:extLst>
                <a:ext uri="{FF2B5EF4-FFF2-40B4-BE49-F238E27FC236}">
                  <a16:creationId xmlns:a16="http://schemas.microsoft.com/office/drawing/2014/main" id="{4E84EFD3-6CDC-5A41-6824-A25FE9406388}"/>
                </a:ext>
              </a:extLst>
            </p:cNvPr>
            <p:cNvGrpSpPr/>
            <p:nvPr/>
          </p:nvGrpSpPr>
          <p:grpSpPr>
            <a:xfrm>
              <a:off x="5948821" y="3400713"/>
              <a:ext cx="5825534" cy="742901"/>
              <a:chOff x="5948821" y="2488083"/>
              <a:chExt cx="5825534" cy="742901"/>
            </a:xfrm>
          </p:grpSpPr>
          <p:sp>
            <p:nvSpPr>
              <p:cNvPr id="56" name="正方形/長方形 55">
                <a:extLst>
                  <a:ext uri="{FF2B5EF4-FFF2-40B4-BE49-F238E27FC236}">
                    <a16:creationId xmlns:a16="http://schemas.microsoft.com/office/drawing/2014/main" id="{A1EEC24D-5042-245F-7A03-E41EBA9EEF0D}"/>
                  </a:ext>
                </a:extLst>
              </p:cNvPr>
              <p:cNvSpPr/>
              <p:nvPr/>
            </p:nvSpPr>
            <p:spPr>
              <a:xfrm>
                <a:off x="5948821" y="2488083"/>
                <a:ext cx="5825534" cy="742901"/>
              </a:xfrm>
              <a:prstGeom prst="rect">
                <a:avLst/>
              </a:prstGeom>
              <a:solidFill>
                <a:srgbClr val="DCF8EA"/>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spcBef>
                    <a:spcPts val="300"/>
                  </a:spcBef>
                </a:pPr>
                <a:r>
                  <a:rPr kumimoji="1" lang="ja-JP" altLang="en-US" sz="1200" dirty="0">
                    <a:solidFill>
                      <a:schemeClr val="tx1"/>
                    </a:solidFill>
                    <a:latin typeface="游明朝" panose="02020400000000000000" pitchFamily="18" charset="-128"/>
                    <a:ea typeface="游明朝" panose="02020400000000000000" pitchFamily="18" charset="-128"/>
                  </a:rPr>
                  <a:t>資料作成</a:t>
                </a:r>
                <a:endParaRPr kumimoji="1" lang="en-US" altLang="ja-JP" sz="1200" dirty="0">
                  <a:solidFill>
                    <a:schemeClr val="tx1"/>
                  </a:solidFill>
                  <a:latin typeface="游明朝" panose="02020400000000000000" pitchFamily="18" charset="-128"/>
                  <a:ea typeface="游明朝" panose="02020400000000000000" pitchFamily="18" charset="-128"/>
                </a:endParaRPr>
              </a:p>
              <a:p>
                <a:pPr>
                  <a:spcBef>
                    <a:spcPts val="300"/>
                  </a:spcBef>
                </a:pPr>
                <a:r>
                  <a:rPr lang="ja-JP" altLang="en-US" sz="1200" dirty="0">
                    <a:solidFill>
                      <a:schemeClr val="tx1"/>
                    </a:solidFill>
                    <a:latin typeface="游明朝" panose="02020400000000000000" pitchFamily="18" charset="-128"/>
                    <a:ea typeface="游明朝" panose="02020400000000000000" pitchFamily="18" charset="-128"/>
                  </a:rPr>
                  <a:t>個別施策</a:t>
                </a: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57" name="正方形/長方形 56">
                <a:extLst>
                  <a:ext uri="{FF2B5EF4-FFF2-40B4-BE49-F238E27FC236}">
                    <a16:creationId xmlns:a16="http://schemas.microsoft.com/office/drawing/2014/main" id="{3615A86C-AD30-9C8F-8697-196F4A015867}"/>
                  </a:ext>
                </a:extLst>
              </p:cNvPr>
              <p:cNvSpPr/>
              <p:nvPr/>
            </p:nvSpPr>
            <p:spPr>
              <a:xfrm>
                <a:off x="7814736" y="2570832"/>
                <a:ext cx="1780767" cy="57740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spcBef>
                    <a:spcPts val="300"/>
                  </a:spcBef>
                </a:pPr>
                <a:r>
                  <a:rPr kumimoji="1" lang="ja-JP" altLang="en-US" sz="1200" dirty="0">
                    <a:solidFill>
                      <a:schemeClr val="tx1"/>
                    </a:solidFill>
                    <a:latin typeface="游明朝" panose="02020400000000000000" pitchFamily="18" charset="-128"/>
                    <a:ea typeface="游明朝" panose="02020400000000000000" pitchFamily="18" charset="-128"/>
                  </a:rPr>
                  <a:t>資料テンプレートの</a:t>
                </a:r>
                <a:endParaRPr kumimoji="1" lang="en-US" altLang="ja-JP" sz="1200" dirty="0">
                  <a:solidFill>
                    <a:schemeClr val="tx1"/>
                  </a:solidFill>
                  <a:latin typeface="游明朝" panose="02020400000000000000" pitchFamily="18" charset="-128"/>
                  <a:ea typeface="游明朝" panose="02020400000000000000" pitchFamily="18" charset="-128"/>
                </a:endParaRPr>
              </a:p>
              <a:p>
                <a:pPr>
                  <a:spcBef>
                    <a:spcPts val="300"/>
                  </a:spcBef>
                </a:pPr>
                <a:r>
                  <a:rPr kumimoji="1" lang="ja-JP" altLang="en-US" sz="1200" dirty="0">
                    <a:solidFill>
                      <a:schemeClr val="tx1"/>
                    </a:solidFill>
                    <a:latin typeface="游明朝" panose="02020400000000000000" pitchFamily="18" charset="-128"/>
                    <a:ea typeface="游明朝" panose="02020400000000000000" pitchFamily="18" charset="-128"/>
                  </a:rPr>
                  <a:t>作成</a:t>
                </a:r>
              </a:p>
            </p:txBody>
          </p:sp>
          <p:sp>
            <p:nvSpPr>
              <p:cNvPr id="58" name="正方形/長方形 57">
                <a:extLst>
                  <a:ext uri="{FF2B5EF4-FFF2-40B4-BE49-F238E27FC236}">
                    <a16:creationId xmlns:a16="http://schemas.microsoft.com/office/drawing/2014/main" id="{BD391A94-45B7-C047-B0CA-58EEB3EA37FC}"/>
                  </a:ext>
                </a:extLst>
              </p:cNvPr>
              <p:cNvSpPr/>
              <p:nvPr/>
            </p:nvSpPr>
            <p:spPr>
              <a:xfrm>
                <a:off x="9757771" y="2570832"/>
                <a:ext cx="1780767" cy="57740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spcBef>
                    <a:spcPts val="300"/>
                  </a:spcBef>
                </a:pPr>
                <a:r>
                  <a:rPr kumimoji="1" lang="ja-JP" altLang="en-US" sz="1200" dirty="0">
                    <a:solidFill>
                      <a:schemeClr val="tx1"/>
                    </a:solidFill>
                    <a:latin typeface="游明朝" panose="02020400000000000000" pitchFamily="18" charset="-128"/>
                    <a:ea typeface="游明朝" panose="02020400000000000000" pitchFamily="18" charset="-128"/>
                  </a:rPr>
                  <a:t>サンプルの作成</a:t>
                </a:r>
              </a:p>
            </p:txBody>
          </p:sp>
        </p:grpSp>
        <p:grpSp>
          <p:nvGrpSpPr>
            <p:cNvPr id="59" name="グループ化 58">
              <a:extLst>
                <a:ext uri="{FF2B5EF4-FFF2-40B4-BE49-F238E27FC236}">
                  <a16:creationId xmlns:a16="http://schemas.microsoft.com/office/drawing/2014/main" id="{65576943-F9E0-145B-3269-34DEA3E65BC9}"/>
                </a:ext>
              </a:extLst>
            </p:cNvPr>
            <p:cNvGrpSpPr/>
            <p:nvPr/>
          </p:nvGrpSpPr>
          <p:grpSpPr>
            <a:xfrm>
              <a:off x="5948821" y="4313343"/>
              <a:ext cx="5825534" cy="742901"/>
              <a:chOff x="5948821" y="2488083"/>
              <a:chExt cx="5825534" cy="742901"/>
            </a:xfrm>
          </p:grpSpPr>
          <p:sp>
            <p:nvSpPr>
              <p:cNvPr id="60" name="正方形/長方形 59">
                <a:extLst>
                  <a:ext uri="{FF2B5EF4-FFF2-40B4-BE49-F238E27FC236}">
                    <a16:creationId xmlns:a16="http://schemas.microsoft.com/office/drawing/2014/main" id="{DE43F724-4D8A-0D44-372C-1FEA79C9FAD4}"/>
                  </a:ext>
                </a:extLst>
              </p:cNvPr>
              <p:cNvSpPr/>
              <p:nvPr/>
            </p:nvSpPr>
            <p:spPr>
              <a:xfrm>
                <a:off x="5948821" y="2488083"/>
                <a:ext cx="5825534" cy="742901"/>
              </a:xfrm>
              <a:prstGeom prst="rect">
                <a:avLst/>
              </a:prstGeom>
              <a:solidFill>
                <a:srgbClr val="DCF8EA"/>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spcBef>
                    <a:spcPts val="300"/>
                  </a:spcBef>
                </a:pPr>
                <a:r>
                  <a:rPr kumimoji="1" lang="en-US" altLang="ja-JP" sz="1200" dirty="0">
                    <a:solidFill>
                      <a:schemeClr val="tx1"/>
                    </a:solidFill>
                    <a:latin typeface="游明朝" panose="02020400000000000000" pitchFamily="18" charset="-128"/>
                    <a:ea typeface="游明朝" panose="02020400000000000000" pitchFamily="18" charset="-128"/>
                  </a:rPr>
                  <a:t>MVV</a:t>
                </a:r>
                <a:r>
                  <a:rPr kumimoji="1" lang="ja-JP" altLang="en-US" sz="1200" dirty="0">
                    <a:solidFill>
                      <a:schemeClr val="tx1"/>
                    </a:solidFill>
                    <a:latin typeface="游明朝" panose="02020400000000000000" pitchFamily="18" charset="-128"/>
                    <a:ea typeface="游明朝" panose="02020400000000000000" pitchFamily="18" charset="-128"/>
                  </a:rPr>
                  <a:t>・パーパス策定</a:t>
                </a:r>
                <a:endParaRPr kumimoji="1" lang="en-US" altLang="ja-JP" sz="1200" dirty="0">
                  <a:solidFill>
                    <a:schemeClr val="tx1"/>
                  </a:solidFill>
                  <a:latin typeface="游明朝" panose="02020400000000000000" pitchFamily="18" charset="-128"/>
                  <a:ea typeface="游明朝" panose="02020400000000000000" pitchFamily="18" charset="-128"/>
                </a:endParaRPr>
              </a:p>
              <a:p>
                <a:pPr>
                  <a:spcBef>
                    <a:spcPts val="300"/>
                  </a:spcBef>
                </a:pPr>
                <a:r>
                  <a:rPr lang="ja-JP" altLang="en-US" sz="1200" dirty="0">
                    <a:solidFill>
                      <a:schemeClr val="tx1"/>
                    </a:solidFill>
                    <a:latin typeface="游明朝" panose="02020400000000000000" pitchFamily="18" charset="-128"/>
                    <a:ea typeface="游明朝" panose="02020400000000000000" pitchFamily="18" charset="-128"/>
                  </a:rPr>
                  <a:t>個別施策</a:t>
                </a: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61" name="正方形/長方形 60">
                <a:extLst>
                  <a:ext uri="{FF2B5EF4-FFF2-40B4-BE49-F238E27FC236}">
                    <a16:creationId xmlns:a16="http://schemas.microsoft.com/office/drawing/2014/main" id="{FD6C6680-7867-89F9-50C9-06DB6828427B}"/>
                  </a:ext>
                </a:extLst>
              </p:cNvPr>
              <p:cNvSpPr/>
              <p:nvPr/>
            </p:nvSpPr>
            <p:spPr>
              <a:xfrm>
                <a:off x="7814736" y="2570832"/>
                <a:ext cx="1780767" cy="57740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spcBef>
                    <a:spcPts val="300"/>
                  </a:spcBef>
                </a:pPr>
                <a:r>
                  <a:rPr kumimoji="1" lang="ja-JP" altLang="en-US" sz="1200" dirty="0">
                    <a:solidFill>
                      <a:schemeClr val="tx1"/>
                    </a:solidFill>
                    <a:latin typeface="游明朝" panose="02020400000000000000" pitchFamily="18" charset="-128"/>
                    <a:ea typeface="游明朝" panose="02020400000000000000" pitchFamily="18" charset="-128"/>
                  </a:rPr>
                  <a:t>無料相談の対応</a:t>
                </a:r>
              </a:p>
            </p:txBody>
          </p:sp>
          <p:sp>
            <p:nvSpPr>
              <p:cNvPr id="62" name="正方形/長方形 61">
                <a:extLst>
                  <a:ext uri="{FF2B5EF4-FFF2-40B4-BE49-F238E27FC236}">
                    <a16:creationId xmlns:a16="http://schemas.microsoft.com/office/drawing/2014/main" id="{27BA3725-B28E-EF51-4039-3343F7D6C40A}"/>
                  </a:ext>
                </a:extLst>
              </p:cNvPr>
              <p:cNvSpPr/>
              <p:nvPr/>
            </p:nvSpPr>
            <p:spPr>
              <a:xfrm>
                <a:off x="9757771" y="2570832"/>
                <a:ext cx="1780767" cy="57740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spcBef>
                    <a:spcPts val="300"/>
                  </a:spcBef>
                </a:pPr>
                <a:r>
                  <a:rPr kumimoji="1" lang="ja-JP" altLang="en-US" sz="1200" dirty="0">
                    <a:solidFill>
                      <a:schemeClr val="tx1"/>
                    </a:solidFill>
                    <a:latin typeface="游明朝" panose="02020400000000000000" pitchFamily="18" charset="-128"/>
                    <a:ea typeface="游明朝" panose="02020400000000000000" pitchFamily="18" charset="-128"/>
                  </a:rPr>
                  <a:t>紹介キャンペーンの</a:t>
                </a:r>
                <a:endParaRPr kumimoji="1" lang="en-US" altLang="ja-JP" sz="1200" dirty="0">
                  <a:solidFill>
                    <a:schemeClr val="tx1"/>
                  </a:solidFill>
                  <a:latin typeface="游明朝" panose="02020400000000000000" pitchFamily="18" charset="-128"/>
                  <a:ea typeface="游明朝" panose="02020400000000000000" pitchFamily="18" charset="-128"/>
                </a:endParaRPr>
              </a:p>
              <a:p>
                <a:pPr>
                  <a:spcBef>
                    <a:spcPts val="300"/>
                  </a:spcBef>
                </a:pPr>
                <a:r>
                  <a:rPr lang="ja-JP" altLang="en-US" sz="1200" dirty="0">
                    <a:solidFill>
                      <a:schemeClr val="tx1"/>
                    </a:solidFill>
                    <a:latin typeface="游明朝" panose="02020400000000000000" pitchFamily="18" charset="-128"/>
                    <a:ea typeface="游明朝" panose="02020400000000000000" pitchFamily="18" charset="-128"/>
                  </a:rPr>
                  <a:t>導入</a:t>
                </a:r>
                <a:endParaRPr kumimoji="1" lang="ja-JP" altLang="en-US" sz="1200" dirty="0">
                  <a:solidFill>
                    <a:schemeClr val="tx1"/>
                  </a:solidFill>
                  <a:latin typeface="游明朝" panose="02020400000000000000" pitchFamily="18" charset="-128"/>
                  <a:ea typeface="游明朝" panose="02020400000000000000" pitchFamily="18" charset="-128"/>
                </a:endParaRPr>
              </a:p>
            </p:txBody>
          </p:sp>
        </p:grpSp>
        <p:grpSp>
          <p:nvGrpSpPr>
            <p:cNvPr id="63" name="グループ化 62">
              <a:extLst>
                <a:ext uri="{FF2B5EF4-FFF2-40B4-BE49-F238E27FC236}">
                  <a16:creationId xmlns:a16="http://schemas.microsoft.com/office/drawing/2014/main" id="{5C2CA521-F695-41E0-192A-2D5B6C988DC4}"/>
                </a:ext>
              </a:extLst>
            </p:cNvPr>
            <p:cNvGrpSpPr/>
            <p:nvPr/>
          </p:nvGrpSpPr>
          <p:grpSpPr>
            <a:xfrm>
              <a:off x="5948821" y="5225973"/>
              <a:ext cx="5825534" cy="742901"/>
              <a:chOff x="5948821" y="2488083"/>
              <a:chExt cx="5825534" cy="742901"/>
            </a:xfrm>
          </p:grpSpPr>
          <p:sp>
            <p:nvSpPr>
              <p:cNvPr id="64" name="正方形/長方形 63">
                <a:extLst>
                  <a:ext uri="{FF2B5EF4-FFF2-40B4-BE49-F238E27FC236}">
                    <a16:creationId xmlns:a16="http://schemas.microsoft.com/office/drawing/2014/main" id="{3DEB964C-3295-EC5C-6C1F-B27FF380585C}"/>
                  </a:ext>
                </a:extLst>
              </p:cNvPr>
              <p:cNvSpPr/>
              <p:nvPr/>
            </p:nvSpPr>
            <p:spPr>
              <a:xfrm>
                <a:off x="5948821" y="2488083"/>
                <a:ext cx="5825534" cy="742901"/>
              </a:xfrm>
              <a:prstGeom prst="rect">
                <a:avLst/>
              </a:prstGeom>
              <a:solidFill>
                <a:srgbClr val="DCF8EA"/>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spcBef>
                    <a:spcPts val="300"/>
                  </a:spcBef>
                </a:pPr>
                <a:r>
                  <a:rPr kumimoji="1" lang="ja-JP" altLang="en-US" sz="1200" dirty="0">
                    <a:solidFill>
                      <a:schemeClr val="tx1"/>
                    </a:solidFill>
                    <a:latin typeface="游明朝" panose="02020400000000000000" pitchFamily="18" charset="-128"/>
                    <a:ea typeface="游明朝" panose="02020400000000000000" pitchFamily="18" charset="-128"/>
                  </a:rPr>
                  <a:t>創業計画書作成</a:t>
                </a:r>
                <a:endParaRPr kumimoji="1" lang="en-US" altLang="ja-JP" sz="1200" dirty="0">
                  <a:solidFill>
                    <a:schemeClr val="tx1"/>
                  </a:solidFill>
                  <a:latin typeface="游明朝" panose="02020400000000000000" pitchFamily="18" charset="-128"/>
                  <a:ea typeface="游明朝" panose="02020400000000000000" pitchFamily="18" charset="-128"/>
                </a:endParaRPr>
              </a:p>
              <a:p>
                <a:pPr>
                  <a:spcBef>
                    <a:spcPts val="300"/>
                  </a:spcBef>
                </a:pPr>
                <a:r>
                  <a:rPr lang="ja-JP" altLang="en-US" sz="1200" dirty="0">
                    <a:solidFill>
                      <a:schemeClr val="tx1"/>
                    </a:solidFill>
                    <a:latin typeface="游明朝" panose="02020400000000000000" pitchFamily="18" charset="-128"/>
                    <a:ea typeface="游明朝" panose="02020400000000000000" pitchFamily="18" charset="-128"/>
                  </a:rPr>
                  <a:t>個別施策</a:t>
                </a:r>
                <a:endParaRPr kumimoji="1" lang="ja-JP" altLang="en-US" sz="1200" dirty="0">
                  <a:solidFill>
                    <a:schemeClr val="tx1"/>
                  </a:solidFill>
                  <a:latin typeface="游明朝" panose="02020400000000000000" pitchFamily="18" charset="-128"/>
                  <a:ea typeface="游明朝" panose="02020400000000000000" pitchFamily="18" charset="-128"/>
                </a:endParaRPr>
              </a:p>
            </p:txBody>
          </p:sp>
          <p:sp>
            <p:nvSpPr>
              <p:cNvPr id="65" name="正方形/長方形 64">
                <a:extLst>
                  <a:ext uri="{FF2B5EF4-FFF2-40B4-BE49-F238E27FC236}">
                    <a16:creationId xmlns:a16="http://schemas.microsoft.com/office/drawing/2014/main" id="{D486FD24-1D69-C3F6-75DE-BA28EFC6469E}"/>
                  </a:ext>
                </a:extLst>
              </p:cNvPr>
              <p:cNvSpPr/>
              <p:nvPr/>
            </p:nvSpPr>
            <p:spPr>
              <a:xfrm>
                <a:off x="7814736" y="2570832"/>
                <a:ext cx="1780767" cy="57740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spcBef>
                    <a:spcPts val="300"/>
                  </a:spcBef>
                </a:pPr>
                <a:r>
                  <a:rPr kumimoji="1" lang="ja-JP" altLang="en-US" sz="1200" dirty="0">
                    <a:solidFill>
                      <a:schemeClr val="tx1"/>
                    </a:solidFill>
                    <a:latin typeface="游明朝" panose="02020400000000000000" pitchFamily="18" charset="-128"/>
                    <a:ea typeface="游明朝" panose="02020400000000000000" pitchFamily="18" charset="-128"/>
                  </a:rPr>
                  <a:t>業種別テンプレートの</a:t>
                </a:r>
                <a:endParaRPr kumimoji="1" lang="en-US" altLang="ja-JP" sz="1200" dirty="0">
                  <a:solidFill>
                    <a:schemeClr val="tx1"/>
                  </a:solidFill>
                  <a:latin typeface="游明朝" panose="02020400000000000000" pitchFamily="18" charset="-128"/>
                  <a:ea typeface="游明朝" panose="02020400000000000000" pitchFamily="18" charset="-128"/>
                </a:endParaRPr>
              </a:p>
              <a:p>
                <a:pPr>
                  <a:spcBef>
                    <a:spcPts val="300"/>
                  </a:spcBef>
                </a:pPr>
                <a:r>
                  <a:rPr kumimoji="1" lang="ja-JP" altLang="en-US" sz="1200" dirty="0">
                    <a:solidFill>
                      <a:schemeClr val="tx1"/>
                    </a:solidFill>
                    <a:latin typeface="游明朝" panose="02020400000000000000" pitchFamily="18" charset="-128"/>
                    <a:ea typeface="游明朝" panose="02020400000000000000" pitchFamily="18" charset="-128"/>
                  </a:rPr>
                  <a:t>作成</a:t>
                </a:r>
              </a:p>
            </p:txBody>
          </p:sp>
          <p:sp>
            <p:nvSpPr>
              <p:cNvPr id="66" name="正方形/長方形 65">
                <a:extLst>
                  <a:ext uri="{FF2B5EF4-FFF2-40B4-BE49-F238E27FC236}">
                    <a16:creationId xmlns:a16="http://schemas.microsoft.com/office/drawing/2014/main" id="{FF47CF21-DD76-E4B9-6CF6-AB1B18C5AFE5}"/>
                  </a:ext>
                </a:extLst>
              </p:cNvPr>
              <p:cNvSpPr/>
              <p:nvPr/>
            </p:nvSpPr>
            <p:spPr>
              <a:xfrm>
                <a:off x="9757771" y="2570832"/>
                <a:ext cx="1780767" cy="57740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spcBef>
                    <a:spcPts val="300"/>
                  </a:spcBef>
                </a:pPr>
                <a:r>
                  <a:rPr lang="ja-JP" altLang="en-US" sz="1200" dirty="0">
                    <a:solidFill>
                      <a:schemeClr val="tx1"/>
                    </a:solidFill>
                    <a:latin typeface="游明朝" panose="02020400000000000000" pitchFamily="18" charset="-128"/>
                    <a:ea typeface="游明朝" panose="02020400000000000000" pitchFamily="18" charset="-128"/>
                  </a:rPr>
                  <a:t>税理士事務所などとの</a:t>
                </a:r>
                <a:endParaRPr lang="en-US" altLang="ja-JP" sz="1200" dirty="0">
                  <a:solidFill>
                    <a:schemeClr val="tx1"/>
                  </a:solidFill>
                  <a:latin typeface="游明朝" panose="02020400000000000000" pitchFamily="18" charset="-128"/>
                  <a:ea typeface="游明朝" panose="02020400000000000000" pitchFamily="18" charset="-128"/>
                </a:endParaRPr>
              </a:p>
              <a:p>
                <a:pPr>
                  <a:spcBef>
                    <a:spcPts val="300"/>
                  </a:spcBef>
                </a:pPr>
                <a:r>
                  <a:rPr lang="ja-JP" altLang="en-US" sz="1200" dirty="0">
                    <a:solidFill>
                      <a:schemeClr val="tx1"/>
                    </a:solidFill>
                    <a:latin typeface="游明朝" panose="02020400000000000000" pitchFamily="18" charset="-128"/>
                    <a:ea typeface="游明朝" panose="02020400000000000000" pitchFamily="18" charset="-128"/>
                  </a:rPr>
                  <a:t>アライアンス</a:t>
                </a:r>
              </a:p>
            </p:txBody>
          </p:sp>
        </p:grpSp>
      </p:grpSp>
      <p:sp>
        <p:nvSpPr>
          <p:cNvPr id="68" name="正方形/長方形 67">
            <a:extLst>
              <a:ext uri="{FF2B5EF4-FFF2-40B4-BE49-F238E27FC236}">
                <a16:creationId xmlns:a16="http://schemas.microsoft.com/office/drawing/2014/main" id="{6A8A889D-5C39-751D-0423-0E81EB7EDDD9}"/>
              </a:ext>
            </a:extLst>
          </p:cNvPr>
          <p:cNvSpPr/>
          <p:nvPr/>
        </p:nvSpPr>
        <p:spPr>
          <a:xfrm>
            <a:off x="5948821" y="6128122"/>
            <a:ext cx="5825532" cy="370041"/>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vert="eaVert" wrap="none" lIns="90000" rtlCol="0" anchor="ctr"/>
          <a:lstStyle/>
          <a:p>
            <a:pPr algn="ctr">
              <a:spcBef>
                <a:spcPts val="300"/>
              </a:spcBef>
            </a:pPr>
            <a:r>
              <a:rPr kumimoji="1" lang="ja-JP" altLang="en-US" sz="1200" dirty="0">
                <a:solidFill>
                  <a:schemeClr val="tx1"/>
                </a:solidFill>
                <a:latin typeface="游明朝" panose="02020400000000000000" pitchFamily="18" charset="-128"/>
                <a:ea typeface="游明朝" panose="02020400000000000000" pitchFamily="18" charset="-128"/>
              </a:rPr>
              <a:t>・・・</a:t>
            </a:r>
          </a:p>
        </p:txBody>
      </p:sp>
      <p:sp>
        <p:nvSpPr>
          <p:cNvPr id="22" name="正方形/長方形 21">
            <a:extLst>
              <a:ext uri="{FF2B5EF4-FFF2-40B4-BE49-F238E27FC236}">
                <a16:creationId xmlns:a16="http://schemas.microsoft.com/office/drawing/2014/main" id="{CBF1C58F-B4F3-0A3B-001C-40E33AFE32E8}"/>
              </a:ext>
            </a:extLst>
          </p:cNvPr>
          <p:cNvSpPr/>
          <p:nvPr/>
        </p:nvSpPr>
        <p:spPr>
          <a:xfrm>
            <a:off x="5951551" y="2047114"/>
            <a:ext cx="5825537" cy="302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全サービス共通＋各サービス個別の集客施策を企画・実行</a:t>
            </a:r>
          </a:p>
        </p:txBody>
      </p:sp>
    </p:spTree>
    <p:extLst>
      <p:ext uri="{BB962C8B-B14F-4D97-AF65-F5344CB8AC3E}">
        <p14:creationId xmlns:p14="http://schemas.microsoft.com/office/powerpoint/2010/main" val="755098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E579E-6782-448D-A324-3BCECC8B14F3}"/>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B593F3D7-E70B-8DB6-80CA-F84D6BEC1D11}"/>
              </a:ext>
            </a:extLst>
          </p:cNvPr>
          <p:cNvSpPr/>
          <p:nvPr/>
        </p:nvSpPr>
        <p:spPr>
          <a:xfrm>
            <a:off x="410918" y="29644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b="1" dirty="0">
                <a:solidFill>
                  <a:srgbClr val="145D3A"/>
                </a:solidFill>
                <a:latin typeface="游明朝" panose="02020400000000000000" pitchFamily="18" charset="-128"/>
                <a:ea typeface="游明朝" panose="02020400000000000000" pitchFamily="18" charset="-128"/>
              </a:rPr>
              <a:t>活動計画</a:t>
            </a:r>
          </a:p>
        </p:txBody>
      </p:sp>
      <p:sp>
        <p:nvSpPr>
          <p:cNvPr id="4" name="スライド番号プレースホルダー 5">
            <a:extLst>
              <a:ext uri="{FF2B5EF4-FFF2-40B4-BE49-F238E27FC236}">
                <a16:creationId xmlns:a16="http://schemas.microsoft.com/office/drawing/2014/main" id="{07367138-3710-90CC-5B42-207390B3C2DF}"/>
              </a:ext>
            </a:extLst>
          </p:cNvPr>
          <p:cNvSpPr>
            <a:spLocks noGrp="1"/>
          </p:cNvSpPr>
          <p:nvPr>
            <p:ph type="sldNum" sz="quarter" idx="12"/>
          </p:nvPr>
        </p:nvSpPr>
        <p:spPr>
          <a:xfrm>
            <a:off x="11792326" y="6587975"/>
            <a:ext cx="278505" cy="219600"/>
          </a:xfrm>
        </p:spPr>
        <p:txBody>
          <a:bodyPr wrap="none"/>
          <a:lstStyle/>
          <a:p>
            <a:pPr algn="ctr"/>
            <a:fld id="{3FFBA4C0-9B7D-4866-9F37-F8186F53D425}" type="slidenum">
              <a:rPr kumimoji="1" lang="ja-JP" altLang="en-US" smtClean="0">
                <a:solidFill>
                  <a:schemeClr val="tx1"/>
                </a:solidFill>
                <a:latin typeface="游明朝" panose="02020400000000000000" pitchFamily="18" charset="-128"/>
                <a:ea typeface="游明朝" panose="02020400000000000000" pitchFamily="18" charset="-128"/>
              </a:rPr>
              <a:pPr algn="ctr"/>
              <a:t>13</a:t>
            </a:fld>
            <a:endParaRPr kumimoji="1" lang="ja-JP" altLang="en-US" dirty="0">
              <a:solidFill>
                <a:schemeClr val="tx1"/>
              </a:solidFill>
              <a:latin typeface="游明朝" panose="02020400000000000000" pitchFamily="18" charset="-128"/>
              <a:ea typeface="游明朝" panose="02020400000000000000" pitchFamily="18" charset="-128"/>
            </a:endParaRPr>
          </a:p>
        </p:txBody>
      </p:sp>
      <p:grpSp>
        <p:nvGrpSpPr>
          <p:cNvPr id="5" name="グループ化 4">
            <a:extLst>
              <a:ext uri="{FF2B5EF4-FFF2-40B4-BE49-F238E27FC236}">
                <a16:creationId xmlns:a16="http://schemas.microsoft.com/office/drawing/2014/main" id="{63EFD1B3-803B-43B7-A45D-FCC1C7AF4999}"/>
              </a:ext>
            </a:extLst>
          </p:cNvPr>
          <p:cNvGrpSpPr/>
          <p:nvPr/>
        </p:nvGrpSpPr>
        <p:grpSpPr>
          <a:xfrm>
            <a:off x="6321449" y="381089"/>
            <a:ext cx="5462564" cy="291159"/>
            <a:chOff x="5352149" y="381089"/>
            <a:chExt cx="5462564" cy="291159"/>
          </a:xfrm>
        </p:grpSpPr>
        <p:sp>
          <p:nvSpPr>
            <p:cNvPr id="6" name="正方形/長方形 5">
              <a:extLst>
                <a:ext uri="{FF2B5EF4-FFF2-40B4-BE49-F238E27FC236}">
                  <a16:creationId xmlns:a16="http://schemas.microsoft.com/office/drawing/2014/main" id="{76B247CA-AD04-465B-74A8-0532B044B4A0}"/>
                </a:ext>
              </a:extLst>
            </p:cNvPr>
            <p:cNvSpPr/>
            <p:nvPr/>
          </p:nvSpPr>
          <p:spPr>
            <a:xfrm>
              <a:off x="10097945"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財務</a:t>
              </a:r>
              <a:r>
                <a:rPr kumimoji="1" lang="ja-JP" altLang="en-US" sz="1050" dirty="0">
                  <a:solidFill>
                    <a:schemeClr val="tx1"/>
                  </a:solidFill>
                  <a:latin typeface="游明朝" panose="02020400000000000000" pitchFamily="18" charset="-128"/>
                  <a:ea typeface="游明朝" panose="02020400000000000000" pitchFamily="18" charset="-128"/>
                </a:rPr>
                <a:t>計画</a:t>
              </a:r>
            </a:p>
          </p:txBody>
        </p:sp>
        <p:grpSp>
          <p:nvGrpSpPr>
            <p:cNvPr id="7" name="グループ化 6">
              <a:extLst>
                <a:ext uri="{FF2B5EF4-FFF2-40B4-BE49-F238E27FC236}">
                  <a16:creationId xmlns:a16="http://schemas.microsoft.com/office/drawing/2014/main" id="{5103B4EC-7D3C-6180-8F93-77BD34B04CD9}"/>
                </a:ext>
              </a:extLst>
            </p:cNvPr>
            <p:cNvGrpSpPr/>
            <p:nvPr/>
          </p:nvGrpSpPr>
          <p:grpSpPr>
            <a:xfrm>
              <a:off x="5352149" y="381089"/>
              <a:ext cx="870461" cy="291159"/>
              <a:chOff x="5021740" y="381089"/>
              <a:chExt cx="870461" cy="291159"/>
            </a:xfrm>
          </p:grpSpPr>
          <p:sp>
            <p:nvSpPr>
              <p:cNvPr id="20" name="正方形/長方形 19">
                <a:extLst>
                  <a:ext uri="{FF2B5EF4-FFF2-40B4-BE49-F238E27FC236}">
                    <a16:creationId xmlns:a16="http://schemas.microsoft.com/office/drawing/2014/main" id="{A4334DED-ECFA-935F-A630-6A74C0413F60}"/>
                  </a:ext>
                </a:extLst>
              </p:cNvPr>
              <p:cNvSpPr/>
              <p:nvPr/>
            </p:nvSpPr>
            <p:spPr>
              <a:xfrm>
                <a:off x="5021740"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目指す姿</a:t>
                </a:r>
              </a:p>
            </p:txBody>
          </p:sp>
          <p:sp>
            <p:nvSpPr>
              <p:cNvPr id="21" name="矢印: 右 20">
                <a:extLst>
                  <a:ext uri="{FF2B5EF4-FFF2-40B4-BE49-F238E27FC236}">
                    <a16:creationId xmlns:a16="http://schemas.microsoft.com/office/drawing/2014/main" id="{077FB464-8807-2D74-A826-BCA012EC4899}"/>
                  </a:ext>
                </a:extLst>
              </p:cNvPr>
              <p:cNvSpPr/>
              <p:nvPr/>
            </p:nvSpPr>
            <p:spPr>
              <a:xfrm>
                <a:off x="5738508"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8" name="グループ化 7">
              <a:extLst>
                <a:ext uri="{FF2B5EF4-FFF2-40B4-BE49-F238E27FC236}">
                  <a16:creationId xmlns:a16="http://schemas.microsoft.com/office/drawing/2014/main" id="{EA27E130-F72A-8274-BEF7-BB5EC9D97806}"/>
                </a:ext>
              </a:extLst>
            </p:cNvPr>
            <p:cNvGrpSpPr/>
            <p:nvPr/>
          </p:nvGrpSpPr>
          <p:grpSpPr>
            <a:xfrm>
              <a:off x="6301308" y="381089"/>
              <a:ext cx="870461" cy="291159"/>
              <a:chOff x="6036981" y="381089"/>
              <a:chExt cx="870461" cy="291159"/>
            </a:xfrm>
          </p:grpSpPr>
          <p:sp>
            <p:nvSpPr>
              <p:cNvPr id="18" name="正方形/長方形 17">
                <a:extLst>
                  <a:ext uri="{FF2B5EF4-FFF2-40B4-BE49-F238E27FC236}">
                    <a16:creationId xmlns:a16="http://schemas.microsoft.com/office/drawing/2014/main" id="{AE2DCFEB-B5AE-BFC7-88E3-8BDC01B07DCC}"/>
                  </a:ext>
                </a:extLst>
              </p:cNvPr>
              <p:cNvSpPr/>
              <p:nvPr/>
            </p:nvSpPr>
            <p:spPr>
              <a:xfrm>
                <a:off x="6036981"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市場分析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9" name="矢印: 右 18">
                <a:extLst>
                  <a:ext uri="{FF2B5EF4-FFF2-40B4-BE49-F238E27FC236}">
                    <a16:creationId xmlns:a16="http://schemas.microsoft.com/office/drawing/2014/main" id="{3ED2F54C-DC42-6877-DF82-4D7457BE5392}"/>
                  </a:ext>
                </a:extLst>
              </p:cNvPr>
              <p:cNvSpPr/>
              <p:nvPr/>
            </p:nvSpPr>
            <p:spPr>
              <a:xfrm>
                <a:off x="6753749"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9" name="グループ化 8">
              <a:extLst>
                <a:ext uri="{FF2B5EF4-FFF2-40B4-BE49-F238E27FC236}">
                  <a16:creationId xmlns:a16="http://schemas.microsoft.com/office/drawing/2014/main" id="{46F5280C-BE05-BC43-FDE9-5ED4FF069D26}"/>
                </a:ext>
              </a:extLst>
            </p:cNvPr>
            <p:cNvGrpSpPr/>
            <p:nvPr/>
          </p:nvGrpSpPr>
          <p:grpSpPr>
            <a:xfrm>
              <a:off x="7250467" y="381089"/>
              <a:ext cx="870461" cy="291159"/>
              <a:chOff x="7052222" y="381089"/>
              <a:chExt cx="870461" cy="291159"/>
            </a:xfrm>
          </p:grpSpPr>
          <p:sp>
            <p:nvSpPr>
              <p:cNvPr id="16" name="正方形/長方形 15">
                <a:extLst>
                  <a:ext uri="{FF2B5EF4-FFF2-40B4-BE49-F238E27FC236}">
                    <a16:creationId xmlns:a16="http://schemas.microsoft.com/office/drawing/2014/main" id="{397B140A-8658-44EB-F7E8-97023BC3AB91}"/>
                  </a:ext>
                </a:extLst>
              </p:cNvPr>
              <p:cNvSpPr/>
              <p:nvPr/>
            </p:nvSpPr>
            <p:spPr>
              <a:xfrm>
                <a:off x="7052222"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競合分析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7" name="矢印: 右 16">
                <a:extLst>
                  <a:ext uri="{FF2B5EF4-FFF2-40B4-BE49-F238E27FC236}">
                    <a16:creationId xmlns:a16="http://schemas.microsoft.com/office/drawing/2014/main" id="{0AE50DD4-D93E-718F-3CC2-77A4A8E9EEB6}"/>
                  </a:ext>
                </a:extLst>
              </p:cNvPr>
              <p:cNvSpPr/>
              <p:nvPr/>
            </p:nvSpPr>
            <p:spPr>
              <a:xfrm>
                <a:off x="7768990"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0" name="グループ化 9">
              <a:extLst>
                <a:ext uri="{FF2B5EF4-FFF2-40B4-BE49-F238E27FC236}">
                  <a16:creationId xmlns:a16="http://schemas.microsoft.com/office/drawing/2014/main" id="{F4C7B6B3-0D47-080B-D8B5-8D9DDBC769AA}"/>
                </a:ext>
              </a:extLst>
            </p:cNvPr>
            <p:cNvGrpSpPr/>
            <p:nvPr/>
          </p:nvGrpSpPr>
          <p:grpSpPr>
            <a:xfrm>
              <a:off x="8199626" y="381089"/>
              <a:ext cx="870461" cy="291159"/>
              <a:chOff x="8067463" y="381089"/>
              <a:chExt cx="870461" cy="291159"/>
            </a:xfrm>
          </p:grpSpPr>
          <p:sp>
            <p:nvSpPr>
              <p:cNvPr id="14" name="正方形/長方形 13">
                <a:extLst>
                  <a:ext uri="{FF2B5EF4-FFF2-40B4-BE49-F238E27FC236}">
                    <a16:creationId xmlns:a16="http://schemas.microsoft.com/office/drawing/2014/main" id="{CBEBD977-CB7A-BBB2-2FFF-3C17A0A74493}"/>
                  </a:ext>
                </a:extLst>
              </p:cNvPr>
              <p:cNvSpPr/>
              <p:nvPr/>
            </p:nvSpPr>
            <p:spPr>
              <a:xfrm>
                <a:off x="8067463"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自社戦略</a:t>
                </a:r>
              </a:p>
            </p:txBody>
          </p:sp>
          <p:sp>
            <p:nvSpPr>
              <p:cNvPr id="15" name="矢印: 右 14">
                <a:extLst>
                  <a:ext uri="{FF2B5EF4-FFF2-40B4-BE49-F238E27FC236}">
                    <a16:creationId xmlns:a16="http://schemas.microsoft.com/office/drawing/2014/main" id="{8BF9C8E8-2DA6-3204-DC49-34D56A807F10}"/>
                  </a:ext>
                </a:extLst>
              </p:cNvPr>
              <p:cNvSpPr/>
              <p:nvPr/>
            </p:nvSpPr>
            <p:spPr>
              <a:xfrm>
                <a:off x="8784231"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1" name="グループ化 10">
              <a:extLst>
                <a:ext uri="{FF2B5EF4-FFF2-40B4-BE49-F238E27FC236}">
                  <a16:creationId xmlns:a16="http://schemas.microsoft.com/office/drawing/2014/main" id="{61BB6C8D-66FD-54BE-30D8-5C90940E9AE8}"/>
                </a:ext>
              </a:extLst>
            </p:cNvPr>
            <p:cNvGrpSpPr/>
            <p:nvPr/>
          </p:nvGrpSpPr>
          <p:grpSpPr>
            <a:xfrm>
              <a:off x="9148785" y="381089"/>
              <a:ext cx="870461" cy="291159"/>
              <a:chOff x="9082704" y="381089"/>
              <a:chExt cx="870461" cy="291159"/>
            </a:xfrm>
          </p:grpSpPr>
          <p:sp>
            <p:nvSpPr>
              <p:cNvPr id="12" name="正方形/長方形 11">
                <a:extLst>
                  <a:ext uri="{FF2B5EF4-FFF2-40B4-BE49-F238E27FC236}">
                    <a16:creationId xmlns:a16="http://schemas.microsoft.com/office/drawing/2014/main" id="{6C17E461-F145-A44C-AE97-E4DBF8FFE50A}"/>
                  </a:ext>
                </a:extLst>
              </p:cNvPr>
              <p:cNvSpPr/>
              <p:nvPr/>
            </p:nvSpPr>
            <p:spPr>
              <a:xfrm>
                <a:off x="9082704" y="381089"/>
                <a:ext cx="716768" cy="291159"/>
              </a:xfrm>
              <a:prstGeom prst="rect">
                <a:avLst/>
              </a:prstGeom>
              <a:solidFill>
                <a:srgbClr val="145D3A"/>
              </a:solidFill>
              <a:ln w="952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活動計画</a:t>
                </a:r>
              </a:p>
            </p:txBody>
          </p:sp>
          <p:sp>
            <p:nvSpPr>
              <p:cNvPr id="13" name="矢印: 右 12">
                <a:extLst>
                  <a:ext uri="{FF2B5EF4-FFF2-40B4-BE49-F238E27FC236}">
                    <a16:creationId xmlns:a16="http://schemas.microsoft.com/office/drawing/2014/main" id="{A12B39DB-46DD-DE24-DABA-E4E4B16CB32C}"/>
                  </a:ext>
                </a:extLst>
              </p:cNvPr>
              <p:cNvSpPr/>
              <p:nvPr/>
            </p:nvSpPr>
            <p:spPr>
              <a:xfrm>
                <a:off x="9799472"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sp>
        <p:nvSpPr>
          <p:cNvPr id="23" name="正方形/長方形 22">
            <a:extLst>
              <a:ext uri="{FF2B5EF4-FFF2-40B4-BE49-F238E27FC236}">
                <a16:creationId xmlns:a16="http://schemas.microsoft.com/office/drawing/2014/main" id="{ECD1AF54-5C3D-EE78-CE68-629C6DF71346}"/>
              </a:ext>
            </a:extLst>
          </p:cNvPr>
          <p:cNvSpPr/>
          <p:nvPr/>
        </p:nvSpPr>
        <p:spPr>
          <a:xfrm>
            <a:off x="410918" y="85198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lang="en-US" altLang="ja-JP" dirty="0">
                <a:solidFill>
                  <a:schemeClr val="tx1"/>
                </a:solidFill>
                <a:latin typeface="游明朝" panose="02020400000000000000" pitchFamily="18" charset="-128"/>
                <a:ea typeface="游明朝" panose="02020400000000000000" pitchFamily="18" charset="-128"/>
              </a:rPr>
              <a:t>XX</a:t>
            </a:r>
            <a:r>
              <a:rPr lang="ja-JP" altLang="en-US" dirty="0">
                <a:solidFill>
                  <a:schemeClr val="tx1"/>
                </a:solidFill>
                <a:latin typeface="游明朝" panose="02020400000000000000" pitchFamily="18" charset="-128"/>
                <a:ea typeface="游明朝" panose="02020400000000000000" pitchFamily="18" charset="-128"/>
              </a:rPr>
              <a:t>年の上場を目指して、事業</a:t>
            </a:r>
            <a:r>
              <a:rPr kumimoji="1" lang="ja-JP" altLang="en-US" dirty="0">
                <a:solidFill>
                  <a:schemeClr val="tx1"/>
                </a:solidFill>
                <a:latin typeface="游明朝" panose="02020400000000000000" pitchFamily="18" charset="-128"/>
                <a:ea typeface="游明朝" panose="02020400000000000000" pitchFamily="18" charset="-128"/>
              </a:rPr>
              <a:t>を</a:t>
            </a:r>
            <a:r>
              <a:rPr kumimoji="1" lang="en-US" altLang="ja-JP" dirty="0">
                <a:solidFill>
                  <a:schemeClr val="tx1"/>
                </a:solidFill>
                <a:latin typeface="游明朝" panose="02020400000000000000" pitchFamily="18" charset="-128"/>
                <a:ea typeface="游明朝" panose="02020400000000000000" pitchFamily="18" charset="-128"/>
              </a:rPr>
              <a:t>5</a:t>
            </a:r>
            <a:r>
              <a:rPr kumimoji="1" lang="ja-JP" altLang="en-US" dirty="0">
                <a:solidFill>
                  <a:schemeClr val="tx1"/>
                </a:solidFill>
                <a:latin typeface="游明朝" panose="02020400000000000000" pitchFamily="18" charset="-128"/>
                <a:ea typeface="游明朝" panose="02020400000000000000" pitchFamily="18" charset="-128"/>
              </a:rPr>
              <a:t>つのフェーズに分割した段階的な事業発展を計画している。</a:t>
            </a:r>
          </a:p>
        </p:txBody>
      </p:sp>
      <p:grpSp>
        <p:nvGrpSpPr>
          <p:cNvPr id="3" name="グループ化 2">
            <a:extLst>
              <a:ext uri="{FF2B5EF4-FFF2-40B4-BE49-F238E27FC236}">
                <a16:creationId xmlns:a16="http://schemas.microsoft.com/office/drawing/2014/main" id="{8196D2E4-8F6C-5579-541F-CD6AE6C07B7C}"/>
              </a:ext>
            </a:extLst>
          </p:cNvPr>
          <p:cNvGrpSpPr/>
          <p:nvPr/>
        </p:nvGrpSpPr>
        <p:grpSpPr>
          <a:xfrm>
            <a:off x="410764" y="1628941"/>
            <a:ext cx="11370163" cy="4362045"/>
            <a:chOff x="410764" y="1628942"/>
            <a:chExt cx="11370163" cy="4224770"/>
          </a:xfrm>
        </p:grpSpPr>
        <p:sp>
          <p:nvSpPr>
            <p:cNvPr id="25" name="正方形/長方形 24">
              <a:extLst>
                <a:ext uri="{FF2B5EF4-FFF2-40B4-BE49-F238E27FC236}">
                  <a16:creationId xmlns:a16="http://schemas.microsoft.com/office/drawing/2014/main" id="{DF444FD5-C936-3DC4-34A2-782C038E9410}"/>
                </a:ext>
              </a:extLst>
            </p:cNvPr>
            <p:cNvSpPr/>
            <p:nvPr/>
          </p:nvSpPr>
          <p:spPr>
            <a:xfrm>
              <a:off x="410764" y="2299475"/>
              <a:ext cx="1036329" cy="3967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sz="1100" dirty="0">
                  <a:solidFill>
                    <a:schemeClr val="tx1"/>
                  </a:solidFill>
                  <a:latin typeface="游明朝" panose="02020400000000000000" pitchFamily="18" charset="-128"/>
                  <a:ea typeface="游明朝" panose="02020400000000000000" pitchFamily="18" charset="-128"/>
                </a:rPr>
                <a:t>ゴール</a:t>
              </a:r>
              <a:endParaRPr kumimoji="1" lang="ja-JP" altLang="en-US" sz="1100" dirty="0">
                <a:solidFill>
                  <a:schemeClr val="tx1"/>
                </a:solidFill>
                <a:latin typeface="游明朝" panose="02020400000000000000" pitchFamily="18" charset="-128"/>
                <a:ea typeface="游明朝" panose="02020400000000000000" pitchFamily="18" charset="-128"/>
              </a:endParaRPr>
            </a:p>
          </p:txBody>
        </p:sp>
        <p:sp>
          <p:nvSpPr>
            <p:cNvPr id="29" name="正方形/長方形 28">
              <a:extLst>
                <a:ext uri="{FF2B5EF4-FFF2-40B4-BE49-F238E27FC236}">
                  <a16:creationId xmlns:a16="http://schemas.microsoft.com/office/drawing/2014/main" id="{F70E2284-540C-F4D3-709B-85975F2841E6}"/>
                </a:ext>
              </a:extLst>
            </p:cNvPr>
            <p:cNvSpPr/>
            <p:nvPr/>
          </p:nvSpPr>
          <p:spPr>
            <a:xfrm>
              <a:off x="410764" y="2825725"/>
              <a:ext cx="1036329" cy="3967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游明朝" panose="02020400000000000000" pitchFamily="18" charset="-128"/>
                  <a:ea typeface="游明朝" panose="02020400000000000000" pitchFamily="18" charset="-128"/>
                </a:rPr>
                <a:t>取組概要</a:t>
              </a:r>
            </a:p>
          </p:txBody>
        </p:sp>
        <p:sp>
          <p:nvSpPr>
            <p:cNvPr id="30" name="正方形/長方形 29">
              <a:extLst>
                <a:ext uri="{FF2B5EF4-FFF2-40B4-BE49-F238E27FC236}">
                  <a16:creationId xmlns:a16="http://schemas.microsoft.com/office/drawing/2014/main" id="{23F536F1-BB54-57B5-D17D-5903FC6DFD1C}"/>
                </a:ext>
              </a:extLst>
            </p:cNvPr>
            <p:cNvSpPr/>
            <p:nvPr/>
          </p:nvSpPr>
          <p:spPr>
            <a:xfrm>
              <a:off x="410764" y="3351977"/>
              <a:ext cx="1036329" cy="3967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游明朝" panose="02020400000000000000" pitchFamily="18" charset="-128"/>
                  <a:ea typeface="游明朝" panose="02020400000000000000" pitchFamily="18" charset="-128"/>
                </a:rPr>
                <a:t>主要提供</a:t>
              </a:r>
              <a:endParaRPr lang="en-US" altLang="ja-JP" sz="1100" dirty="0">
                <a:solidFill>
                  <a:schemeClr val="tx1"/>
                </a:solidFill>
                <a:latin typeface="游明朝" panose="02020400000000000000" pitchFamily="18" charset="-128"/>
                <a:ea typeface="游明朝" panose="02020400000000000000" pitchFamily="18" charset="-128"/>
              </a:endParaRPr>
            </a:p>
            <a:p>
              <a:r>
                <a:rPr kumimoji="1" lang="ja-JP" altLang="en-US" sz="1100" dirty="0">
                  <a:solidFill>
                    <a:schemeClr val="tx1"/>
                  </a:solidFill>
                  <a:latin typeface="游明朝" panose="02020400000000000000" pitchFamily="18" charset="-128"/>
                  <a:ea typeface="游明朝" panose="02020400000000000000" pitchFamily="18" charset="-128"/>
                </a:rPr>
                <a:t>サービス</a:t>
              </a:r>
            </a:p>
          </p:txBody>
        </p:sp>
        <p:sp>
          <p:nvSpPr>
            <p:cNvPr id="37" name="正方形/長方形 36">
              <a:extLst>
                <a:ext uri="{FF2B5EF4-FFF2-40B4-BE49-F238E27FC236}">
                  <a16:creationId xmlns:a16="http://schemas.microsoft.com/office/drawing/2014/main" id="{1434F718-67EE-5A22-2F76-BDF1458E1209}"/>
                </a:ext>
              </a:extLst>
            </p:cNvPr>
            <p:cNvSpPr/>
            <p:nvPr/>
          </p:nvSpPr>
          <p:spPr>
            <a:xfrm>
              <a:off x="410764" y="3878228"/>
              <a:ext cx="1036329" cy="3967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游明朝" panose="02020400000000000000" pitchFamily="18" charset="-128"/>
                  <a:ea typeface="游明朝" panose="02020400000000000000" pitchFamily="18" charset="-128"/>
                </a:rPr>
                <a:t>社員数</a:t>
              </a:r>
            </a:p>
          </p:txBody>
        </p:sp>
        <p:sp>
          <p:nvSpPr>
            <p:cNvPr id="39" name="正方形/長方形 38">
              <a:extLst>
                <a:ext uri="{FF2B5EF4-FFF2-40B4-BE49-F238E27FC236}">
                  <a16:creationId xmlns:a16="http://schemas.microsoft.com/office/drawing/2014/main" id="{D8F474AC-CD85-1DD8-88AF-6FB9B78050FA}"/>
                </a:ext>
              </a:extLst>
            </p:cNvPr>
            <p:cNvSpPr/>
            <p:nvPr/>
          </p:nvSpPr>
          <p:spPr>
            <a:xfrm>
              <a:off x="410764" y="4404479"/>
              <a:ext cx="1036329" cy="3967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游明朝" panose="02020400000000000000" pitchFamily="18" charset="-128"/>
                  <a:ea typeface="游明朝" panose="02020400000000000000" pitchFamily="18" charset="-128"/>
                </a:rPr>
                <a:t>主要</a:t>
              </a:r>
              <a:endParaRPr kumimoji="1" lang="en-US" altLang="ja-JP" sz="1100" dirty="0">
                <a:solidFill>
                  <a:schemeClr val="tx1"/>
                </a:solidFill>
                <a:latin typeface="游明朝" panose="02020400000000000000" pitchFamily="18" charset="-128"/>
                <a:ea typeface="游明朝" panose="02020400000000000000" pitchFamily="18" charset="-128"/>
              </a:endParaRPr>
            </a:p>
            <a:p>
              <a:r>
                <a:rPr kumimoji="1" lang="ja-JP" altLang="en-US" sz="1100" dirty="0">
                  <a:solidFill>
                    <a:schemeClr val="tx1"/>
                  </a:solidFill>
                  <a:latin typeface="游明朝" panose="02020400000000000000" pitchFamily="18" charset="-128"/>
                  <a:ea typeface="游明朝" panose="02020400000000000000" pitchFamily="18" charset="-128"/>
                </a:rPr>
                <a:t>収益</a:t>
              </a:r>
              <a:r>
                <a:rPr lang="ja-JP" altLang="en-US" sz="1100" dirty="0">
                  <a:solidFill>
                    <a:schemeClr val="tx1"/>
                  </a:solidFill>
                  <a:latin typeface="游明朝" panose="02020400000000000000" pitchFamily="18" charset="-128"/>
                  <a:ea typeface="游明朝" panose="02020400000000000000" pitchFamily="18" charset="-128"/>
                </a:rPr>
                <a:t>モデル</a:t>
              </a:r>
              <a:endParaRPr kumimoji="1" lang="ja-JP" altLang="en-US" sz="1100" dirty="0">
                <a:solidFill>
                  <a:schemeClr val="tx1"/>
                </a:solidFill>
                <a:latin typeface="游明朝" panose="02020400000000000000" pitchFamily="18" charset="-128"/>
                <a:ea typeface="游明朝" panose="02020400000000000000" pitchFamily="18" charset="-128"/>
              </a:endParaRPr>
            </a:p>
          </p:txBody>
        </p:sp>
        <p:sp>
          <p:nvSpPr>
            <p:cNvPr id="40" name="正方形/長方形 39">
              <a:extLst>
                <a:ext uri="{FF2B5EF4-FFF2-40B4-BE49-F238E27FC236}">
                  <a16:creationId xmlns:a16="http://schemas.microsoft.com/office/drawing/2014/main" id="{6671E13E-34DF-C85D-B741-5B5BB2C4EE1A}"/>
                </a:ext>
              </a:extLst>
            </p:cNvPr>
            <p:cNvSpPr/>
            <p:nvPr/>
          </p:nvSpPr>
          <p:spPr>
            <a:xfrm>
              <a:off x="410764" y="5456981"/>
              <a:ext cx="1036329" cy="3967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游明朝" panose="02020400000000000000" pitchFamily="18" charset="-128"/>
                  <a:ea typeface="游明朝" panose="02020400000000000000" pitchFamily="18" charset="-128"/>
                </a:rPr>
                <a:t>目標利益</a:t>
              </a:r>
              <a:br>
                <a:rPr kumimoji="1" lang="en-US" altLang="ja-JP" sz="1100" dirty="0">
                  <a:solidFill>
                    <a:schemeClr val="tx1"/>
                  </a:solidFill>
                  <a:latin typeface="游明朝" panose="02020400000000000000" pitchFamily="18" charset="-128"/>
                  <a:ea typeface="游明朝" panose="02020400000000000000" pitchFamily="18" charset="-128"/>
                </a:rPr>
              </a:br>
              <a:r>
                <a:rPr kumimoji="1" lang="ja-JP" altLang="en-US" sz="1100" dirty="0">
                  <a:solidFill>
                    <a:schemeClr val="tx1"/>
                  </a:solidFill>
                  <a:latin typeface="游明朝" panose="02020400000000000000" pitchFamily="18" charset="-128"/>
                  <a:ea typeface="游明朝" panose="02020400000000000000" pitchFamily="18" charset="-128"/>
                </a:rPr>
                <a:t>（利益率）</a:t>
              </a:r>
            </a:p>
          </p:txBody>
        </p:sp>
        <p:sp>
          <p:nvSpPr>
            <p:cNvPr id="41" name="正方形/長方形 40">
              <a:extLst>
                <a:ext uri="{FF2B5EF4-FFF2-40B4-BE49-F238E27FC236}">
                  <a16:creationId xmlns:a16="http://schemas.microsoft.com/office/drawing/2014/main" id="{3EBF8409-C9CC-EB8A-F5EE-45B504629A9B}"/>
                </a:ext>
              </a:extLst>
            </p:cNvPr>
            <p:cNvSpPr/>
            <p:nvPr/>
          </p:nvSpPr>
          <p:spPr>
            <a:xfrm>
              <a:off x="410764" y="4930730"/>
              <a:ext cx="1036329" cy="3967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100" dirty="0">
                  <a:solidFill>
                    <a:schemeClr val="tx1"/>
                  </a:solidFill>
                  <a:latin typeface="游明朝" panose="02020400000000000000" pitchFamily="18" charset="-128"/>
                  <a:ea typeface="游明朝" panose="02020400000000000000" pitchFamily="18" charset="-128"/>
                </a:rPr>
                <a:t>目標売上</a:t>
              </a:r>
            </a:p>
          </p:txBody>
        </p:sp>
        <p:sp>
          <p:nvSpPr>
            <p:cNvPr id="57" name="正方形/長方形 56">
              <a:extLst>
                <a:ext uri="{FF2B5EF4-FFF2-40B4-BE49-F238E27FC236}">
                  <a16:creationId xmlns:a16="http://schemas.microsoft.com/office/drawing/2014/main" id="{CAA99566-6165-555F-B2D8-B6F73DB20525}"/>
                </a:ext>
              </a:extLst>
            </p:cNvPr>
            <p:cNvSpPr/>
            <p:nvPr/>
          </p:nvSpPr>
          <p:spPr>
            <a:xfrm>
              <a:off x="1524576" y="2299475"/>
              <a:ext cx="1958111" cy="39673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kumimoji="1" lang="ja-JP" altLang="en-US" sz="1100" dirty="0">
                  <a:solidFill>
                    <a:schemeClr val="tx1"/>
                  </a:solidFill>
                  <a:latin typeface="游明朝" panose="02020400000000000000" pitchFamily="18" charset="-128"/>
                  <a:ea typeface="游明朝" panose="02020400000000000000" pitchFamily="18" charset="-128"/>
                </a:rPr>
                <a:t>サービス基盤の整備</a:t>
              </a:r>
            </a:p>
          </p:txBody>
        </p:sp>
        <p:sp>
          <p:nvSpPr>
            <p:cNvPr id="58" name="矢印: 五方向 57">
              <a:extLst>
                <a:ext uri="{FF2B5EF4-FFF2-40B4-BE49-F238E27FC236}">
                  <a16:creationId xmlns:a16="http://schemas.microsoft.com/office/drawing/2014/main" id="{FC42ECD2-184D-C12C-B4E5-FED320FC1D3A}"/>
                </a:ext>
              </a:extLst>
            </p:cNvPr>
            <p:cNvSpPr/>
            <p:nvPr/>
          </p:nvSpPr>
          <p:spPr>
            <a:xfrm>
              <a:off x="1524576" y="1628942"/>
              <a:ext cx="1958111" cy="266416"/>
            </a:xfrm>
            <a:prstGeom prst="homePlate">
              <a:avLst/>
            </a:prstGeom>
            <a:solidFill>
              <a:srgbClr val="145D3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kumimoji="1" lang="ja-JP" altLang="en-US" sz="1100" dirty="0">
                  <a:solidFill>
                    <a:schemeClr val="bg1"/>
                  </a:solidFill>
                  <a:latin typeface="游明朝" panose="02020400000000000000" pitchFamily="18" charset="-128"/>
                  <a:ea typeface="游明朝" panose="02020400000000000000" pitchFamily="18" charset="-128"/>
                </a:rPr>
                <a:t>第</a:t>
              </a:r>
              <a:r>
                <a:rPr kumimoji="1" lang="en-US" altLang="ja-JP" sz="1100" dirty="0">
                  <a:solidFill>
                    <a:schemeClr val="bg1"/>
                  </a:solidFill>
                  <a:latin typeface="游明朝" panose="02020400000000000000" pitchFamily="18" charset="-128"/>
                  <a:ea typeface="游明朝" panose="02020400000000000000" pitchFamily="18" charset="-128"/>
                </a:rPr>
                <a:t>1</a:t>
              </a:r>
              <a:r>
                <a:rPr kumimoji="1" lang="ja-JP" altLang="en-US" sz="1100" dirty="0">
                  <a:solidFill>
                    <a:schemeClr val="bg1"/>
                  </a:solidFill>
                  <a:latin typeface="游明朝" panose="02020400000000000000" pitchFamily="18" charset="-128"/>
                  <a:ea typeface="游明朝" panose="02020400000000000000" pitchFamily="18" charset="-128"/>
                </a:rPr>
                <a:t>フェーズ</a:t>
              </a:r>
            </a:p>
          </p:txBody>
        </p:sp>
        <p:sp>
          <p:nvSpPr>
            <p:cNvPr id="59" name="正方形/長方形 58">
              <a:extLst>
                <a:ext uri="{FF2B5EF4-FFF2-40B4-BE49-F238E27FC236}">
                  <a16:creationId xmlns:a16="http://schemas.microsoft.com/office/drawing/2014/main" id="{5B1520F2-2117-80CA-5A1F-0EDE1B07CB4F}"/>
                </a:ext>
              </a:extLst>
            </p:cNvPr>
            <p:cNvSpPr/>
            <p:nvPr/>
          </p:nvSpPr>
          <p:spPr>
            <a:xfrm>
              <a:off x="1524576" y="2825725"/>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新規サービス立ち上げ</a:t>
              </a:r>
            </a:p>
          </p:txBody>
        </p:sp>
        <p:sp>
          <p:nvSpPr>
            <p:cNvPr id="60" name="正方形/長方形 59">
              <a:extLst>
                <a:ext uri="{FF2B5EF4-FFF2-40B4-BE49-F238E27FC236}">
                  <a16:creationId xmlns:a16="http://schemas.microsoft.com/office/drawing/2014/main" id="{D82AB00D-3458-0165-49DA-F1308CEDD916}"/>
                </a:ext>
              </a:extLst>
            </p:cNvPr>
            <p:cNvSpPr/>
            <p:nvPr/>
          </p:nvSpPr>
          <p:spPr>
            <a:xfrm>
              <a:off x="1524576" y="3351977"/>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・新規サービス（優先度高）</a:t>
              </a:r>
              <a:endParaRPr lang="en-US" altLang="ja-JP" sz="1100" dirty="0">
                <a:solidFill>
                  <a:schemeClr val="tx1"/>
                </a:solidFill>
                <a:latin typeface="游明朝" panose="02020400000000000000" pitchFamily="18" charset="-128"/>
                <a:ea typeface="游明朝" panose="02020400000000000000" pitchFamily="18" charset="-128"/>
              </a:endParaRPr>
            </a:p>
            <a:p>
              <a:endParaRPr lang="ja-JP" altLang="en-US" sz="1100" dirty="0">
                <a:solidFill>
                  <a:schemeClr val="tx1"/>
                </a:solidFill>
                <a:latin typeface="游明朝" panose="02020400000000000000" pitchFamily="18" charset="-128"/>
                <a:ea typeface="游明朝" panose="02020400000000000000" pitchFamily="18" charset="-128"/>
              </a:endParaRPr>
            </a:p>
          </p:txBody>
        </p:sp>
        <p:sp>
          <p:nvSpPr>
            <p:cNvPr id="61" name="正方形/長方形 60">
              <a:extLst>
                <a:ext uri="{FF2B5EF4-FFF2-40B4-BE49-F238E27FC236}">
                  <a16:creationId xmlns:a16="http://schemas.microsoft.com/office/drawing/2014/main" id="{CBD6101E-1DA6-8610-1AFB-7F5316BFDBA2}"/>
                </a:ext>
              </a:extLst>
            </p:cNvPr>
            <p:cNvSpPr/>
            <p:nvPr/>
          </p:nvSpPr>
          <p:spPr>
            <a:xfrm>
              <a:off x="1524576" y="3878227"/>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en-US" altLang="ja-JP" sz="1100" dirty="0">
                  <a:solidFill>
                    <a:schemeClr val="tx1"/>
                  </a:solidFill>
                  <a:latin typeface="游明朝" panose="02020400000000000000" pitchFamily="18" charset="-128"/>
                  <a:ea typeface="游明朝" panose="02020400000000000000" pitchFamily="18" charset="-128"/>
                </a:rPr>
                <a:t>1</a:t>
              </a:r>
              <a:r>
                <a:rPr lang="ja-JP" altLang="en-US" sz="1100" dirty="0">
                  <a:solidFill>
                    <a:schemeClr val="tx1"/>
                  </a:solidFill>
                  <a:latin typeface="游明朝" panose="02020400000000000000" pitchFamily="18" charset="-128"/>
                  <a:ea typeface="游明朝" panose="02020400000000000000" pitchFamily="18" charset="-128"/>
                </a:rPr>
                <a:t>名</a:t>
              </a:r>
            </a:p>
          </p:txBody>
        </p:sp>
        <p:sp>
          <p:nvSpPr>
            <p:cNvPr id="62" name="正方形/長方形 61">
              <a:extLst>
                <a:ext uri="{FF2B5EF4-FFF2-40B4-BE49-F238E27FC236}">
                  <a16:creationId xmlns:a16="http://schemas.microsoft.com/office/drawing/2014/main" id="{0B66EFAC-A1BF-7C2F-7E10-5A3C718D6E8E}"/>
                </a:ext>
              </a:extLst>
            </p:cNvPr>
            <p:cNvSpPr/>
            <p:nvPr/>
          </p:nvSpPr>
          <p:spPr>
            <a:xfrm>
              <a:off x="1524576" y="4404478"/>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自社によるサービス提供</a:t>
              </a:r>
            </a:p>
          </p:txBody>
        </p:sp>
        <p:sp>
          <p:nvSpPr>
            <p:cNvPr id="63" name="正方形/長方形 62">
              <a:extLst>
                <a:ext uri="{FF2B5EF4-FFF2-40B4-BE49-F238E27FC236}">
                  <a16:creationId xmlns:a16="http://schemas.microsoft.com/office/drawing/2014/main" id="{0E01760A-3236-67F0-36DF-C98B9AF79137}"/>
                </a:ext>
              </a:extLst>
            </p:cNvPr>
            <p:cNvSpPr/>
            <p:nvPr/>
          </p:nvSpPr>
          <p:spPr>
            <a:xfrm>
              <a:off x="1524576" y="5456980"/>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en-US" altLang="ja-JP" sz="1100" dirty="0">
                  <a:solidFill>
                    <a:schemeClr val="tx1"/>
                  </a:solidFill>
                  <a:latin typeface="游明朝" panose="02020400000000000000" pitchFamily="18" charset="-128"/>
                  <a:ea typeface="游明朝" panose="02020400000000000000" pitchFamily="18" charset="-128"/>
                </a:rPr>
                <a:t>80</a:t>
              </a:r>
              <a:r>
                <a:rPr lang="ja-JP" altLang="en-US" sz="1100" dirty="0">
                  <a:solidFill>
                    <a:schemeClr val="tx1"/>
                  </a:solidFill>
                  <a:latin typeface="游明朝" panose="02020400000000000000" pitchFamily="18" charset="-128"/>
                  <a:ea typeface="游明朝" panose="02020400000000000000" pitchFamily="18" charset="-128"/>
                </a:rPr>
                <a:t>万円</a:t>
              </a:r>
              <a:r>
                <a:rPr lang="en-US" altLang="ja-JP" sz="1100" dirty="0">
                  <a:solidFill>
                    <a:schemeClr val="tx1"/>
                  </a:solidFill>
                  <a:latin typeface="游明朝" panose="02020400000000000000" pitchFamily="18" charset="-128"/>
                  <a:ea typeface="游明朝" panose="02020400000000000000" pitchFamily="18" charset="-128"/>
                </a:rPr>
                <a:t>/</a:t>
              </a:r>
              <a:r>
                <a:rPr lang="ja-JP" altLang="en-US" sz="1100" dirty="0">
                  <a:solidFill>
                    <a:schemeClr val="tx1"/>
                  </a:solidFill>
                  <a:latin typeface="游明朝" panose="02020400000000000000" pitchFamily="18" charset="-128"/>
                  <a:ea typeface="游明朝" panose="02020400000000000000" pitchFamily="18" charset="-128"/>
                </a:rPr>
                <a:t>月（利益率</a:t>
              </a:r>
              <a:r>
                <a:rPr lang="en-US" altLang="ja-JP" sz="1100" dirty="0">
                  <a:solidFill>
                    <a:schemeClr val="tx1"/>
                  </a:solidFill>
                  <a:latin typeface="游明朝" panose="02020400000000000000" pitchFamily="18" charset="-128"/>
                  <a:ea typeface="游明朝" panose="02020400000000000000" pitchFamily="18" charset="-128"/>
                </a:rPr>
                <a:t>80</a:t>
              </a:r>
              <a:r>
                <a:rPr lang="ja-JP" altLang="en-US" sz="1100" dirty="0">
                  <a:solidFill>
                    <a:schemeClr val="tx1"/>
                  </a:solidFill>
                  <a:latin typeface="游明朝" panose="02020400000000000000" pitchFamily="18" charset="-128"/>
                  <a:ea typeface="游明朝" panose="02020400000000000000" pitchFamily="18" charset="-128"/>
                </a:rPr>
                <a:t>％）</a:t>
              </a:r>
              <a:endParaRPr lang="en-US" altLang="ja-JP" sz="1100" dirty="0">
                <a:solidFill>
                  <a:schemeClr val="tx1"/>
                </a:solidFill>
                <a:latin typeface="游明朝" panose="02020400000000000000" pitchFamily="18" charset="-128"/>
                <a:ea typeface="游明朝" panose="02020400000000000000" pitchFamily="18" charset="-128"/>
              </a:endParaRPr>
            </a:p>
            <a:p>
              <a:r>
                <a:rPr lang="en-US" altLang="ja-JP" sz="1100" dirty="0">
                  <a:solidFill>
                    <a:schemeClr val="tx1"/>
                  </a:solidFill>
                  <a:latin typeface="游明朝" panose="02020400000000000000" pitchFamily="18" charset="-128"/>
                  <a:ea typeface="游明朝" panose="02020400000000000000" pitchFamily="18" charset="-128"/>
                </a:rPr>
                <a:t>※</a:t>
              </a:r>
              <a:r>
                <a:rPr lang="ja-JP" altLang="en-US" sz="1100" dirty="0">
                  <a:solidFill>
                    <a:schemeClr val="tx1"/>
                  </a:solidFill>
                  <a:latin typeface="游明朝" panose="02020400000000000000" pitchFamily="18" charset="-128"/>
                  <a:ea typeface="游明朝" panose="02020400000000000000" pitchFamily="18" charset="-128"/>
                </a:rPr>
                <a:t>個人のため利益率高</a:t>
              </a:r>
            </a:p>
          </p:txBody>
        </p:sp>
        <p:sp>
          <p:nvSpPr>
            <p:cNvPr id="64" name="正方形/長方形 63">
              <a:extLst>
                <a:ext uri="{FF2B5EF4-FFF2-40B4-BE49-F238E27FC236}">
                  <a16:creationId xmlns:a16="http://schemas.microsoft.com/office/drawing/2014/main" id="{7C357E6B-A99C-3061-295E-36C0C103B61C}"/>
                </a:ext>
              </a:extLst>
            </p:cNvPr>
            <p:cNvSpPr/>
            <p:nvPr/>
          </p:nvSpPr>
          <p:spPr>
            <a:xfrm>
              <a:off x="1524576" y="4930729"/>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en-US" altLang="ja-JP" sz="1100" dirty="0">
                  <a:solidFill>
                    <a:schemeClr val="tx1"/>
                  </a:solidFill>
                  <a:latin typeface="游明朝" panose="02020400000000000000" pitchFamily="18" charset="-128"/>
                  <a:ea typeface="游明朝" panose="02020400000000000000" pitchFamily="18" charset="-128"/>
                </a:rPr>
                <a:t>100</a:t>
              </a:r>
              <a:r>
                <a:rPr lang="ja-JP" altLang="en-US" sz="1100" dirty="0">
                  <a:solidFill>
                    <a:schemeClr val="tx1"/>
                  </a:solidFill>
                  <a:latin typeface="游明朝" panose="02020400000000000000" pitchFamily="18" charset="-128"/>
                  <a:ea typeface="游明朝" panose="02020400000000000000" pitchFamily="18" charset="-128"/>
                </a:rPr>
                <a:t>万円</a:t>
              </a:r>
              <a:r>
                <a:rPr lang="en-US" altLang="ja-JP" sz="1100" dirty="0">
                  <a:solidFill>
                    <a:schemeClr val="tx1"/>
                  </a:solidFill>
                  <a:latin typeface="游明朝" panose="02020400000000000000" pitchFamily="18" charset="-128"/>
                  <a:ea typeface="游明朝" panose="02020400000000000000" pitchFamily="18" charset="-128"/>
                </a:rPr>
                <a:t>/</a:t>
              </a:r>
              <a:r>
                <a:rPr lang="ja-JP" altLang="en-US" sz="1100" dirty="0">
                  <a:solidFill>
                    <a:schemeClr val="tx1"/>
                  </a:solidFill>
                  <a:latin typeface="游明朝" panose="02020400000000000000" pitchFamily="18" charset="-128"/>
                  <a:ea typeface="游明朝" panose="02020400000000000000" pitchFamily="18" charset="-128"/>
                </a:rPr>
                <a:t>月</a:t>
              </a:r>
              <a:endParaRPr lang="en-US" altLang="ja-JP" sz="1100" dirty="0">
                <a:solidFill>
                  <a:schemeClr val="tx1"/>
                </a:solidFill>
                <a:latin typeface="游明朝" panose="02020400000000000000" pitchFamily="18" charset="-128"/>
                <a:ea typeface="游明朝" panose="02020400000000000000" pitchFamily="18" charset="-128"/>
              </a:endParaRPr>
            </a:p>
            <a:p>
              <a:r>
                <a:rPr lang="ja-JP" altLang="en-US" sz="1100" dirty="0">
                  <a:solidFill>
                    <a:schemeClr val="tx1"/>
                  </a:solidFill>
                  <a:latin typeface="游明朝" panose="02020400000000000000" pitchFamily="18" charset="-128"/>
                  <a:ea typeface="游明朝" panose="02020400000000000000" pitchFamily="18" charset="-128"/>
                </a:rPr>
                <a:t>（うち、外注</a:t>
              </a:r>
              <a:r>
                <a:rPr lang="en-US" altLang="ja-JP" sz="1100" dirty="0">
                  <a:solidFill>
                    <a:schemeClr val="tx1"/>
                  </a:solidFill>
                  <a:latin typeface="游明朝" panose="02020400000000000000" pitchFamily="18" charset="-128"/>
                  <a:ea typeface="游明朝" panose="02020400000000000000" pitchFamily="18" charset="-128"/>
                </a:rPr>
                <a:t>0</a:t>
              </a:r>
              <a:r>
                <a:rPr lang="ja-JP" altLang="en-US" sz="1100" dirty="0">
                  <a:solidFill>
                    <a:schemeClr val="tx1"/>
                  </a:solidFill>
                  <a:latin typeface="游明朝" panose="02020400000000000000" pitchFamily="18" charset="-128"/>
                  <a:ea typeface="游明朝" panose="02020400000000000000" pitchFamily="18" charset="-128"/>
                </a:rPr>
                <a:t>万円）</a:t>
              </a:r>
            </a:p>
          </p:txBody>
        </p:sp>
        <p:sp>
          <p:nvSpPr>
            <p:cNvPr id="65" name="正方形/長方形 64">
              <a:extLst>
                <a:ext uri="{FF2B5EF4-FFF2-40B4-BE49-F238E27FC236}">
                  <a16:creationId xmlns:a16="http://schemas.microsoft.com/office/drawing/2014/main" id="{3831CD30-EF95-53A9-A9D9-55D96EA8A529}"/>
                </a:ext>
              </a:extLst>
            </p:cNvPr>
            <p:cNvSpPr/>
            <p:nvPr/>
          </p:nvSpPr>
          <p:spPr>
            <a:xfrm>
              <a:off x="1524576" y="1976432"/>
              <a:ext cx="1958111" cy="246339"/>
            </a:xfrm>
            <a:prstGeom prst="rect">
              <a:avLst/>
            </a:prstGeom>
            <a:solidFill>
              <a:srgbClr val="DCF8E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a:t>
              </a:r>
              <a:r>
                <a:rPr lang="en-US" altLang="ja-JP" sz="1100" dirty="0">
                  <a:solidFill>
                    <a:schemeClr val="tx1"/>
                  </a:solidFill>
                  <a:latin typeface="游明朝" panose="02020400000000000000" pitchFamily="18" charset="-128"/>
                  <a:ea typeface="游明朝" panose="02020400000000000000" pitchFamily="18" charset="-128"/>
                </a:rPr>
                <a:t>XX</a:t>
              </a:r>
              <a:r>
                <a:rPr lang="ja-JP" altLang="en-US" sz="1100" dirty="0">
                  <a:solidFill>
                    <a:schemeClr val="tx1"/>
                  </a:solidFill>
                  <a:latin typeface="游明朝" panose="02020400000000000000" pitchFamily="18" charset="-128"/>
                  <a:ea typeface="游明朝" panose="02020400000000000000" pitchFamily="18" charset="-128"/>
                </a:rPr>
                <a:t>年</a:t>
              </a:r>
              <a:r>
                <a:rPr lang="en-US" altLang="ja-JP" sz="1100" dirty="0">
                  <a:solidFill>
                    <a:schemeClr val="tx1"/>
                  </a:solidFill>
                  <a:latin typeface="游明朝" panose="02020400000000000000" pitchFamily="18" charset="-128"/>
                  <a:ea typeface="游明朝" panose="02020400000000000000" pitchFamily="18" charset="-128"/>
                </a:rPr>
                <a:t>XX</a:t>
              </a:r>
              <a:r>
                <a:rPr lang="ja-JP" altLang="en-US" sz="1100" dirty="0">
                  <a:solidFill>
                    <a:schemeClr val="tx1"/>
                  </a:solidFill>
                  <a:latin typeface="游明朝" panose="02020400000000000000" pitchFamily="18" charset="-128"/>
                  <a:ea typeface="游明朝" panose="02020400000000000000" pitchFamily="18" charset="-128"/>
                </a:rPr>
                <a:t>月末（</a:t>
              </a:r>
              <a:r>
                <a:rPr lang="en-US" altLang="ja-JP" sz="1100" dirty="0">
                  <a:solidFill>
                    <a:schemeClr val="tx1"/>
                  </a:solidFill>
                  <a:latin typeface="游明朝" panose="02020400000000000000" pitchFamily="18" charset="-128"/>
                  <a:ea typeface="游明朝" panose="02020400000000000000" pitchFamily="18" charset="-128"/>
                </a:rPr>
                <a:t>XX</a:t>
              </a:r>
              <a:r>
                <a:rPr lang="ja-JP" altLang="en-US" sz="1100" dirty="0">
                  <a:solidFill>
                    <a:schemeClr val="tx1"/>
                  </a:solidFill>
                  <a:latin typeface="游明朝" panose="02020400000000000000" pitchFamily="18" charset="-128"/>
                  <a:ea typeface="游明朝" panose="02020400000000000000" pitchFamily="18" charset="-128"/>
                </a:rPr>
                <a:t>ヵ月間）</a:t>
              </a:r>
            </a:p>
          </p:txBody>
        </p:sp>
        <p:sp>
          <p:nvSpPr>
            <p:cNvPr id="67" name="正方形/長方形 66">
              <a:extLst>
                <a:ext uri="{FF2B5EF4-FFF2-40B4-BE49-F238E27FC236}">
                  <a16:creationId xmlns:a16="http://schemas.microsoft.com/office/drawing/2014/main" id="{2FF72732-FA8C-250E-96FA-4986719ABABE}"/>
                </a:ext>
              </a:extLst>
            </p:cNvPr>
            <p:cNvSpPr/>
            <p:nvPr/>
          </p:nvSpPr>
          <p:spPr>
            <a:xfrm>
              <a:off x="3599136" y="2299475"/>
              <a:ext cx="1958111" cy="39673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サービス基盤の拡充</a:t>
              </a:r>
              <a:endParaRPr kumimoji="1" lang="ja-JP" altLang="en-US" sz="1100" dirty="0">
                <a:solidFill>
                  <a:schemeClr val="tx1"/>
                </a:solidFill>
                <a:latin typeface="游明朝" panose="02020400000000000000" pitchFamily="18" charset="-128"/>
                <a:ea typeface="游明朝" panose="02020400000000000000" pitchFamily="18" charset="-128"/>
              </a:endParaRPr>
            </a:p>
          </p:txBody>
        </p:sp>
        <p:sp>
          <p:nvSpPr>
            <p:cNvPr id="68" name="矢印: 五方向 67">
              <a:extLst>
                <a:ext uri="{FF2B5EF4-FFF2-40B4-BE49-F238E27FC236}">
                  <a16:creationId xmlns:a16="http://schemas.microsoft.com/office/drawing/2014/main" id="{AEE5C6F7-AE6C-DA36-FB87-2556E203EE4B}"/>
                </a:ext>
              </a:extLst>
            </p:cNvPr>
            <p:cNvSpPr/>
            <p:nvPr/>
          </p:nvSpPr>
          <p:spPr>
            <a:xfrm>
              <a:off x="3599136" y="1628942"/>
              <a:ext cx="1958111" cy="266416"/>
            </a:xfrm>
            <a:prstGeom prst="homePlate">
              <a:avLst/>
            </a:prstGeom>
            <a:solidFill>
              <a:srgbClr val="145D3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kumimoji="1" lang="ja-JP" altLang="en-US" sz="1100" dirty="0">
                  <a:solidFill>
                    <a:schemeClr val="bg1"/>
                  </a:solidFill>
                  <a:latin typeface="游明朝" panose="02020400000000000000" pitchFamily="18" charset="-128"/>
                  <a:ea typeface="游明朝" panose="02020400000000000000" pitchFamily="18" charset="-128"/>
                </a:rPr>
                <a:t>第</a:t>
              </a:r>
              <a:r>
                <a:rPr kumimoji="1" lang="en-US" altLang="ja-JP" sz="1100" dirty="0">
                  <a:solidFill>
                    <a:schemeClr val="bg1"/>
                  </a:solidFill>
                  <a:latin typeface="游明朝" panose="02020400000000000000" pitchFamily="18" charset="-128"/>
                  <a:ea typeface="游明朝" panose="02020400000000000000" pitchFamily="18" charset="-128"/>
                </a:rPr>
                <a:t>2</a:t>
              </a:r>
              <a:r>
                <a:rPr kumimoji="1" lang="ja-JP" altLang="en-US" sz="1100" dirty="0">
                  <a:solidFill>
                    <a:schemeClr val="bg1"/>
                  </a:solidFill>
                  <a:latin typeface="游明朝" panose="02020400000000000000" pitchFamily="18" charset="-128"/>
                  <a:ea typeface="游明朝" panose="02020400000000000000" pitchFamily="18" charset="-128"/>
                </a:rPr>
                <a:t>フェーズ</a:t>
              </a:r>
            </a:p>
          </p:txBody>
        </p:sp>
        <p:sp>
          <p:nvSpPr>
            <p:cNvPr id="69" name="正方形/長方形 68">
              <a:extLst>
                <a:ext uri="{FF2B5EF4-FFF2-40B4-BE49-F238E27FC236}">
                  <a16:creationId xmlns:a16="http://schemas.microsoft.com/office/drawing/2014/main" id="{BBBEC845-C854-4433-AC34-BFACC7A004F0}"/>
                </a:ext>
              </a:extLst>
            </p:cNvPr>
            <p:cNvSpPr/>
            <p:nvPr/>
          </p:nvSpPr>
          <p:spPr>
            <a:xfrm>
              <a:off x="3599136" y="2825725"/>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既存サービスの外注</a:t>
              </a:r>
              <a:endParaRPr lang="en-US" altLang="ja-JP" sz="1100" dirty="0">
                <a:solidFill>
                  <a:schemeClr val="tx1"/>
                </a:solidFill>
                <a:latin typeface="游明朝" panose="02020400000000000000" pitchFamily="18" charset="-128"/>
                <a:ea typeface="游明朝" panose="02020400000000000000" pitchFamily="18" charset="-128"/>
              </a:endParaRPr>
            </a:p>
          </p:txBody>
        </p:sp>
        <p:sp>
          <p:nvSpPr>
            <p:cNvPr id="70" name="正方形/長方形 69">
              <a:extLst>
                <a:ext uri="{FF2B5EF4-FFF2-40B4-BE49-F238E27FC236}">
                  <a16:creationId xmlns:a16="http://schemas.microsoft.com/office/drawing/2014/main" id="{4AAF3289-649D-2FCB-9298-877ED7320814}"/>
                </a:ext>
              </a:extLst>
            </p:cNvPr>
            <p:cNvSpPr/>
            <p:nvPr/>
          </p:nvSpPr>
          <p:spPr>
            <a:xfrm>
              <a:off x="3599136" y="3351977"/>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・新規サービス（優先度中）</a:t>
              </a:r>
              <a:endParaRPr lang="en-US" altLang="ja-JP" sz="1100" dirty="0">
                <a:solidFill>
                  <a:schemeClr val="tx1"/>
                </a:solidFill>
                <a:latin typeface="游明朝" panose="02020400000000000000" pitchFamily="18" charset="-128"/>
                <a:ea typeface="游明朝" panose="02020400000000000000" pitchFamily="18" charset="-128"/>
              </a:endParaRPr>
            </a:p>
            <a:p>
              <a:r>
                <a:rPr lang="ja-JP" altLang="en-US" sz="1100" dirty="0">
                  <a:solidFill>
                    <a:schemeClr val="tx1"/>
                  </a:solidFill>
                  <a:latin typeface="游明朝" panose="02020400000000000000" pitchFamily="18" charset="-128"/>
                  <a:ea typeface="游明朝" panose="02020400000000000000" pitchFamily="18" charset="-128"/>
                </a:rPr>
                <a:t>・既存サービス</a:t>
              </a:r>
              <a:endParaRPr lang="en-US" altLang="ja-JP" sz="1100" dirty="0">
                <a:solidFill>
                  <a:schemeClr val="tx1"/>
                </a:solidFill>
                <a:latin typeface="游明朝" panose="02020400000000000000" pitchFamily="18" charset="-128"/>
                <a:ea typeface="游明朝" panose="02020400000000000000" pitchFamily="18" charset="-128"/>
              </a:endParaRPr>
            </a:p>
          </p:txBody>
        </p:sp>
        <p:sp>
          <p:nvSpPr>
            <p:cNvPr id="71" name="正方形/長方形 70">
              <a:extLst>
                <a:ext uri="{FF2B5EF4-FFF2-40B4-BE49-F238E27FC236}">
                  <a16:creationId xmlns:a16="http://schemas.microsoft.com/office/drawing/2014/main" id="{CEC67803-43AA-B547-342A-7C841E43B80A}"/>
                </a:ext>
              </a:extLst>
            </p:cNvPr>
            <p:cNvSpPr/>
            <p:nvPr/>
          </p:nvSpPr>
          <p:spPr>
            <a:xfrm>
              <a:off x="3599136" y="3878227"/>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en-US" altLang="ja-JP" sz="1100" dirty="0">
                  <a:solidFill>
                    <a:schemeClr val="tx1"/>
                  </a:solidFill>
                  <a:latin typeface="游明朝" panose="02020400000000000000" pitchFamily="18" charset="-128"/>
                  <a:ea typeface="游明朝" panose="02020400000000000000" pitchFamily="18" charset="-128"/>
                </a:rPr>
                <a:t>1</a:t>
              </a:r>
              <a:r>
                <a:rPr lang="ja-JP" altLang="en-US" sz="1100" dirty="0">
                  <a:solidFill>
                    <a:schemeClr val="tx1"/>
                  </a:solidFill>
                  <a:latin typeface="游明朝" panose="02020400000000000000" pitchFamily="18" charset="-128"/>
                  <a:ea typeface="游明朝" panose="02020400000000000000" pitchFamily="18" charset="-128"/>
                </a:rPr>
                <a:t>名</a:t>
              </a:r>
            </a:p>
          </p:txBody>
        </p:sp>
        <p:sp>
          <p:nvSpPr>
            <p:cNvPr id="72" name="正方形/長方形 71">
              <a:extLst>
                <a:ext uri="{FF2B5EF4-FFF2-40B4-BE49-F238E27FC236}">
                  <a16:creationId xmlns:a16="http://schemas.microsoft.com/office/drawing/2014/main" id="{A6E8FB0C-7162-479B-6A97-078C1992FA74}"/>
                </a:ext>
              </a:extLst>
            </p:cNvPr>
            <p:cNvSpPr/>
            <p:nvPr/>
          </p:nvSpPr>
          <p:spPr>
            <a:xfrm>
              <a:off x="3599136" y="4404478"/>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自社によるサービス提供</a:t>
              </a:r>
            </a:p>
          </p:txBody>
        </p:sp>
        <p:sp>
          <p:nvSpPr>
            <p:cNvPr id="73" name="正方形/長方形 72">
              <a:extLst>
                <a:ext uri="{FF2B5EF4-FFF2-40B4-BE49-F238E27FC236}">
                  <a16:creationId xmlns:a16="http://schemas.microsoft.com/office/drawing/2014/main" id="{9DE2F409-9EF0-9562-B310-3424B6A0D187}"/>
                </a:ext>
              </a:extLst>
            </p:cNvPr>
            <p:cNvSpPr/>
            <p:nvPr/>
          </p:nvSpPr>
          <p:spPr>
            <a:xfrm>
              <a:off x="3599136" y="5456980"/>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en-US" altLang="ja-JP" sz="1100" dirty="0">
                  <a:solidFill>
                    <a:schemeClr val="tx1"/>
                  </a:solidFill>
                  <a:latin typeface="游明朝" panose="02020400000000000000" pitchFamily="18" charset="-128"/>
                  <a:ea typeface="游明朝" panose="02020400000000000000" pitchFamily="18" charset="-128"/>
                </a:rPr>
                <a:t>100</a:t>
              </a:r>
              <a:r>
                <a:rPr lang="ja-JP" altLang="en-US" sz="1100" dirty="0">
                  <a:solidFill>
                    <a:schemeClr val="tx1"/>
                  </a:solidFill>
                  <a:latin typeface="游明朝" panose="02020400000000000000" pitchFamily="18" charset="-128"/>
                  <a:ea typeface="游明朝" panose="02020400000000000000" pitchFamily="18" charset="-128"/>
                </a:rPr>
                <a:t>万円</a:t>
              </a:r>
              <a:r>
                <a:rPr lang="en-US" altLang="ja-JP" sz="1100" dirty="0">
                  <a:solidFill>
                    <a:schemeClr val="tx1"/>
                  </a:solidFill>
                  <a:latin typeface="游明朝" panose="02020400000000000000" pitchFamily="18" charset="-128"/>
                  <a:ea typeface="游明朝" panose="02020400000000000000" pitchFamily="18" charset="-128"/>
                </a:rPr>
                <a:t>/</a:t>
              </a:r>
              <a:r>
                <a:rPr lang="ja-JP" altLang="en-US" sz="1100" dirty="0">
                  <a:solidFill>
                    <a:schemeClr val="tx1"/>
                  </a:solidFill>
                  <a:latin typeface="游明朝" panose="02020400000000000000" pitchFamily="18" charset="-128"/>
                  <a:ea typeface="游明朝" panose="02020400000000000000" pitchFamily="18" charset="-128"/>
                </a:rPr>
                <a:t>月（利益率</a:t>
              </a:r>
              <a:r>
                <a:rPr lang="en-US" altLang="ja-JP" sz="1100" dirty="0">
                  <a:solidFill>
                    <a:schemeClr val="tx1"/>
                  </a:solidFill>
                  <a:latin typeface="游明朝" panose="02020400000000000000" pitchFamily="18" charset="-128"/>
                  <a:ea typeface="游明朝" panose="02020400000000000000" pitchFamily="18" charset="-128"/>
                </a:rPr>
                <a:t>50</a:t>
              </a:r>
              <a:r>
                <a:rPr lang="ja-JP" altLang="en-US" sz="1100" dirty="0">
                  <a:solidFill>
                    <a:schemeClr val="tx1"/>
                  </a:solidFill>
                  <a:latin typeface="游明朝" panose="02020400000000000000" pitchFamily="18" charset="-128"/>
                  <a:ea typeface="游明朝" panose="02020400000000000000" pitchFamily="18" charset="-128"/>
                </a:rPr>
                <a:t>％）</a:t>
              </a:r>
              <a:endParaRPr lang="en-US" altLang="ja-JP" sz="1100" dirty="0">
                <a:solidFill>
                  <a:schemeClr val="tx1"/>
                </a:solidFill>
                <a:latin typeface="游明朝" panose="02020400000000000000" pitchFamily="18" charset="-128"/>
                <a:ea typeface="游明朝" panose="02020400000000000000" pitchFamily="18" charset="-128"/>
              </a:endParaRPr>
            </a:p>
            <a:p>
              <a:r>
                <a:rPr lang="en-US" altLang="ja-JP" sz="1100" dirty="0">
                  <a:solidFill>
                    <a:schemeClr val="tx1"/>
                  </a:solidFill>
                  <a:latin typeface="游明朝" panose="02020400000000000000" pitchFamily="18" charset="-128"/>
                  <a:ea typeface="游明朝" panose="02020400000000000000" pitchFamily="18" charset="-128"/>
                </a:rPr>
                <a:t>※</a:t>
              </a:r>
              <a:r>
                <a:rPr lang="ja-JP" altLang="en-US" sz="1100" dirty="0">
                  <a:solidFill>
                    <a:schemeClr val="tx1"/>
                  </a:solidFill>
                  <a:latin typeface="游明朝" panose="02020400000000000000" pitchFamily="18" charset="-128"/>
                  <a:ea typeface="游明朝" panose="02020400000000000000" pitchFamily="18" charset="-128"/>
                </a:rPr>
                <a:t>外注費などを計上</a:t>
              </a:r>
            </a:p>
          </p:txBody>
        </p:sp>
        <p:sp>
          <p:nvSpPr>
            <p:cNvPr id="74" name="正方形/長方形 73">
              <a:extLst>
                <a:ext uri="{FF2B5EF4-FFF2-40B4-BE49-F238E27FC236}">
                  <a16:creationId xmlns:a16="http://schemas.microsoft.com/office/drawing/2014/main" id="{56C9567E-D981-23F3-6AA1-99429D199BFA}"/>
                </a:ext>
              </a:extLst>
            </p:cNvPr>
            <p:cNvSpPr/>
            <p:nvPr/>
          </p:nvSpPr>
          <p:spPr>
            <a:xfrm>
              <a:off x="3599136" y="4930729"/>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en-US" altLang="ja-JP" sz="1100" dirty="0">
                  <a:solidFill>
                    <a:schemeClr val="tx1"/>
                  </a:solidFill>
                  <a:latin typeface="游明朝" panose="02020400000000000000" pitchFamily="18" charset="-128"/>
                  <a:ea typeface="游明朝" panose="02020400000000000000" pitchFamily="18" charset="-128"/>
                </a:rPr>
                <a:t>200</a:t>
              </a:r>
              <a:r>
                <a:rPr lang="ja-JP" altLang="en-US" sz="1100" dirty="0">
                  <a:solidFill>
                    <a:schemeClr val="tx1"/>
                  </a:solidFill>
                  <a:latin typeface="游明朝" panose="02020400000000000000" pitchFamily="18" charset="-128"/>
                  <a:ea typeface="游明朝" panose="02020400000000000000" pitchFamily="18" charset="-128"/>
                </a:rPr>
                <a:t>万円</a:t>
              </a:r>
              <a:r>
                <a:rPr lang="en-US" altLang="ja-JP" sz="1100" dirty="0">
                  <a:solidFill>
                    <a:schemeClr val="tx1"/>
                  </a:solidFill>
                  <a:latin typeface="游明朝" panose="02020400000000000000" pitchFamily="18" charset="-128"/>
                  <a:ea typeface="游明朝" panose="02020400000000000000" pitchFamily="18" charset="-128"/>
                </a:rPr>
                <a:t>/</a:t>
              </a:r>
              <a:r>
                <a:rPr lang="ja-JP" altLang="en-US" sz="1100" dirty="0">
                  <a:solidFill>
                    <a:schemeClr val="tx1"/>
                  </a:solidFill>
                  <a:latin typeface="游明朝" panose="02020400000000000000" pitchFamily="18" charset="-128"/>
                  <a:ea typeface="游明朝" panose="02020400000000000000" pitchFamily="18" charset="-128"/>
                </a:rPr>
                <a:t>月</a:t>
              </a:r>
              <a:endParaRPr lang="en-US" altLang="ja-JP" sz="1100" dirty="0">
                <a:solidFill>
                  <a:schemeClr val="tx1"/>
                </a:solidFill>
                <a:latin typeface="游明朝" panose="02020400000000000000" pitchFamily="18" charset="-128"/>
                <a:ea typeface="游明朝" panose="02020400000000000000" pitchFamily="18" charset="-128"/>
              </a:endParaRPr>
            </a:p>
            <a:p>
              <a:r>
                <a:rPr lang="ja-JP" altLang="en-US" sz="1100" dirty="0">
                  <a:solidFill>
                    <a:schemeClr val="tx1"/>
                  </a:solidFill>
                  <a:latin typeface="游明朝" panose="02020400000000000000" pitchFamily="18" charset="-128"/>
                  <a:ea typeface="游明朝" panose="02020400000000000000" pitchFamily="18" charset="-128"/>
                </a:rPr>
                <a:t>（うち、外注</a:t>
              </a:r>
              <a:r>
                <a:rPr lang="en-US" altLang="ja-JP" sz="1100" dirty="0">
                  <a:solidFill>
                    <a:schemeClr val="tx1"/>
                  </a:solidFill>
                  <a:latin typeface="游明朝" panose="02020400000000000000" pitchFamily="18" charset="-128"/>
                  <a:ea typeface="游明朝" panose="02020400000000000000" pitchFamily="18" charset="-128"/>
                </a:rPr>
                <a:t>100</a:t>
              </a:r>
              <a:r>
                <a:rPr lang="ja-JP" altLang="en-US" sz="1100" dirty="0">
                  <a:solidFill>
                    <a:schemeClr val="tx1"/>
                  </a:solidFill>
                  <a:latin typeface="游明朝" panose="02020400000000000000" pitchFamily="18" charset="-128"/>
                  <a:ea typeface="游明朝" panose="02020400000000000000" pitchFamily="18" charset="-128"/>
                </a:rPr>
                <a:t>万円）</a:t>
              </a:r>
            </a:p>
          </p:txBody>
        </p:sp>
        <p:sp>
          <p:nvSpPr>
            <p:cNvPr id="75" name="正方形/長方形 74">
              <a:extLst>
                <a:ext uri="{FF2B5EF4-FFF2-40B4-BE49-F238E27FC236}">
                  <a16:creationId xmlns:a16="http://schemas.microsoft.com/office/drawing/2014/main" id="{F1B351CE-5373-FA1C-0011-E3EA9CBCDD49}"/>
                </a:ext>
              </a:extLst>
            </p:cNvPr>
            <p:cNvSpPr/>
            <p:nvPr/>
          </p:nvSpPr>
          <p:spPr>
            <a:xfrm>
              <a:off x="3599136" y="1976432"/>
              <a:ext cx="1958111" cy="246339"/>
            </a:xfrm>
            <a:prstGeom prst="rect">
              <a:avLst/>
            </a:prstGeom>
            <a:solidFill>
              <a:srgbClr val="DCF8E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a:t>
              </a:r>
              <a:r>
                <a:rPr lang="en-US" altLang="ja-JP" sz="1100" dirty="0">
                  <a:solidFill>
                    <a:schemeClr val="tx1"/>
                  </a:solidFill>
                  <a:latin typeface="游明朝" panose="02020400000000000000" pitchFamily="18" charset="-128"/>
                  <a:ea typeface="游明朝" panose="02020400000000000000" pitchFamily="18" charset="-128"/>
                </a:rPr>
                <a:t>XX</a:t>
              </a:r>
              <a:r>
                <a:rPr lang="ja-JP" altLang="en-US" sz="1100" dirty="0">
                  <a:solidFill>
                    <a:schemeClr val="tx1"/>
                  </a:solidFill>
                  <a:latin typeface="游明朝" panose="02020400000000000000" pitchFamily="18" charset="-128"/>
                  <a:ea typeface="游明朝" panose="02020400000000000000" pitchFamily="18" charset="-128"/>
                </a:rPr>
                <a:t>年</a:t>
              </a:r>
              <a:r>
                <a:rPr lang="en-US" altLang="ja-JP" sz="1100" dirty="0">
                  <a:solidFill>
                    <a:schemeClr val="tx1"/>
                  </a:solidFill>
                  <a:latin typeface="游明朝" panose="02020400000000000000" pitchFamily="18" charset="-128"/>
                  <a:ea typeface="游明朝" panose="02020400000000000000" pitchFamily="18" charset="-128"/>
                </a:rPr>
                <a:t>XX</a:t>
              </a:r>
              <a:r>
                <a:rPr lang="ja-JP" altLang="en-US" sz="1100" dirty="0">
                  <a:solidFill>
                    <a:schemeClr val="tx1"/>
                  </a:solidFill>
                  <a:latin typeface="游明朝" panose="02020400000000000000" pitchFamily="18" charset="-128"/>
                  <a:ea typeface="游明朝" panose="02020400000000000000" pitchFamily="18" charset="-128"/>
                </a:rPr>
                <a:t>月末（</a:t>
              </a:r>
              <a:r>
                <a:rPr lang="en-US" altLang="ja-JP" sz="1100" dirty="0">
                  <a:solidFill>
                    <a:schemeClr val="tx1"/>
                  </a:solidFill>
                  <a:latin typeface="游明朝" panose="02020400000000000000" pitchFamily="18" charset="-128"/>
                  <a:ea typeface="游明朝" panose="02020400000000000000" pitchFamily="18" charset="-128"/>
                </a:rPr>
                <a:t>XX</a:t>
              </a:r>
              <a:r>
                <a:rPr lang="ja-JP" altLang="en-US" sz="1100" dirty="0">
                  <a:solidFill>
                    <a:schemeClr val="tx1"/>
                  </a:solidFill>
                  <a:latin typeface="游明朝" panose="02020400000000000000" pitchFamily="18" charset="-128"/>
                  <a:ea typeface="游明朝" panose="02020400000000000000" pitchFamily="18" charset="-128"/>
                </a:rPr>
                <a:t>ヵ月間）</a:t>
              </a:r>
            </a:p>
          </p:txBody>
        </p:sp>
        <p:sp>
          <p:nvSpPr>
            <p:cNvPr id="77" name="正方形/長方形 76">
              <a:extLst>
                <a:ext uri="{FF2B5EF4-FFF2-40B4-BE49-F238E27FC236}">
                  <a16:creationId xmlns:a16="http://schemas.microsoft.com/office/drawing/2014/main" id="{06C85DDE-6471-B892-CF77-138635CFF8BF}"/>
                </a:ext>
              </a:extLst>
            </p:cNvPr>
            <p:cNvSpPr/>
            <p:nvPr/>
          </p:nvSpPr>
          <p:spPr>
            <a:xfrm>
              <a:off x="5673695" y="2299475"/>
              <a:ext cx="1958111" cy="39673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組織としてのサービス提供</a:t>
              </a:r>
              <a:endParaRPr kumimoji="1" lang="ja-JP" altLang="en-US" sz="1100" dirty="0">
                <a:solidFill>
                  <a:schemeClr val="tx1"/>
                </a:solidFill>
                <a:latin typeface="游明朝" panose="02020400000000000000" pitchFamily="18" charset="-128"/>
                <a:ea typeface="游明朝" panose="02020400000000000000" pitchFamily="18" charset="-128"/>
              </a:endParaRPr>
            </a:p>
          </p:txBody>
        </p:sp>
        <p:sp>
          <p:nvSpPr>
            <p:cNvPr id="78" name="矢印: 五方向 77">
              <a:extLst>
                <a:ext uri="{FF2B5EF4-FFF2-40B4-BE49-F238E27FC236}">
                  <a16:creationId xmlns:a16="http://schemas.microsoft.com/office/drawing/2014/main" id="{26F97E00-45A2-2C53-298A-4C511D873696}"/>
                </a:ext>
              </a:extLst>
            </p:cNvPr>
            <p:cNvSpPr/>
            <p:nvPr/>
          </p:nvSpPr>
          <p:spPr>
            <a:xfrm>
              <a:off x="5673695" y="1628942"/>
              <a:ext cx="1958111" cy="266416"/>
            </a:xfrm>
            <a:prstGeom prst="homePlate">
              <a:avLst/>
            </a:prstGeom>
            <a:solidFill>
              <a:srgbClr val="145D3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kumimoji="1" lang="ja-JP" altLang="en-US" sz="1100" dirty="0">
                  <a:solidFill>
                    <a:schemeClr val="bg1"/>
                  </a:solidFill>
                  <a:latin typeface="游明朝" panose="02020400000000000000" pitchFamily="18" charset="-128"/>
                  <a:ea typeface="游明朝" panose="02020400000000000000" pitchFamily="18" charset="-128"/>
                </a:rPr>
                <a:t>第</a:t>
              </a:r>
              <a:r>
                <a:rPr kumimoji="1" lang="en-US" altLang="ja-JP" sz="1100" dirty="0">
                  <a:solidFill>
                    <a:schemeClr val="bg1"/>
                  </a:solidFill>
                  <a:latin typeface="游明朝" panose="02020400000000000000" pitchFamily="18" charset="-128"/>
                  <a:ea typeface="游明朝" panose="02020400000000000000" pitchFamily="18" charset="-128"/>
                </a:rPr>
                <a:t>3</a:t>
              </a:r>
              <a:r>
                <a:rPr kumimoji="1" lang="ja-JP" altLang="en-US" sz="1100" dirty="0">
                  <a:solidFill>
                    <a:schemeClr val="bg1"/>
                  </a:solidFill>
                  <a:latin typeface="游明朝" panose="02020400000000000000" pitchFamily="18" charset="-128"/>
                  <a:ea typeface="游明朝" panose="02020400000000000000" pitchFamily="18" charset="-128"/>
                </a:rPr>
                <a:t>フェーズ</a:t>
              </a:r>
            </a:p>
          </p:txBody>
        </p:sp>
        <p:sp>
          <p:nvSpPr>
            <p:cNvPr id="79" name="正方形/長方形 78">
              <a:extLst>
                <a:ext uri="{FF2B5EF4-FFF2-40B4-BE49-F238E27FC236}">
                  <a16:creationId xmlns:a16="http://schemas.microsoft.com/office/drawing/2014/main" id="{7EE24289-0F82-5B03-FCA0-DE6B285E648F}"/>
                </a:ext>
              </a:extLst>
            </p:cNvPr>
            <p:cNvSpPr/>
            <p:nvPr/>
          </p:nvSpPr>
          <p:spPr>
            <a:xfrm>
              <a:off x="5673695" y="2825725"/>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人材の獲得および育成</a:t>
              </a:r>
            </a:p>
          </p:txBody>
        </p:sp>
        <p:sp>
          <p:nvSpPr>
            <p:cNvPr id="80" name="正方形/長方形 79">
              <a:extLst>
                <a:ext uri="{FF2B5EF4-FFF2-40B4-BE49-F238E27FC236}">
                  <a16:creationId xmlns:a16="http://schemas.microsoft.com/office/drawing/2014/main" id="{8E8E3E3A-F506-C406-E04F-F517BC752F87}"/>
                </a:ext>
              </a:extLst>
            </p:cNvPr>
            <p:cNvSpPr/>
            <p:nvPr/>
          </p:nvSpPr>
          <p:spPr>
            <a:xfrm>
              <a:off x="5673695" y="3351977"/>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・新規サービス（優先度低）</a:t>
              </a:r>
              <a:endParaRPr lang="en-US" altLang="ja-JP" sz="1100" dirty="0">
                <a:solidFill>
                  <a:schemeClr val="tx1"/>
                </a:solidFill>
                <a:latin typeface="游明朝" panose="02020400000000000000" pitchFamily="18" charset="-128"/>
                <a:ea typeface="游明朝" panose="02020400000000000000" pitchFamily="18" charset="-128"/>
              </a:endParaRPr>
            </a:p>
            <a:p>
              <a:r>
                <a:rPr lang="ja-JP" altLang="en-US" sz="1100" dirty="0">
                  <a:solidFill>
                    <a:schemeClr val="tx1"/>
                  </a:solidFill>
                  <a:latin typeface="游明朝" panose="02020400000000000000" pitchFamily="18" charset="-128"/>
                  <a:ea typeface="游明朝" panose="02020400000000000000" pitchFamily="18" charset="-128"/>
                </a:rPr>
                <a:t>・既存サービス</a:t>
              </a:r>
              <a:endParaRPr lang="en-US" altLang="ja-JP" sz="1100" dirty="0">
                <a:solidFill>
                  <a:schemeClr val="tx1"/>
                </a:solidFill>
                <a:latin typeface="游明朝" panose="02020400000000000000" pitchFamily="18" charset="-128"/>
                <a:ea typeface="游明朝" panose="02020400000000000000" pitchFamily="18" charset="-128"/>
              </a:endParaRPr>
            </a:p>
          </p:txBody>
        </p:sp>
        <p:sp>
          <p:nvSpPr>
            <p:cNvPr id="81" name="正方形/長方形 80">
              <a:extLst>
                <a:ext uri="{FF2B5EF4-FFF2-40B4-BE49-F238E27FC236}">
                  <a16:creationId xmlns:a16="http://schemas.microsoft.com/office/drawing/2014/main" id="{E621CE0D-A679-C3B3-BE05-64B0B33807E6}"/>
                </a:ext>
              </a:extLst>
            </p:cNvPr>
            <p:cNvSpPr/>
            <p:nvPr/>
          </p:nvSpPr>
          <p:spPr>
            <a:xfrm>
              <a:off x="5673695" y="3878227"/>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en-US" altLang="ja-JP" sz="1100" dirty="0">
                  <a:solidFill>
                    <a:schemeClr val="tx1"/>
                  </a:solidFill>
                  <a:latin typeface="游明朝" panose="02020400000000000000" pitchFamily="18" charset="-128"/>
                  <a:ea typeface="游明朝" panose="02020400000000000000" pitchFamily="18" charset="-128"/>
                </a:rPr>
                <a:t>4</a:t>
              </a:r>
              <a:r>
                <a:rPr lang="ja-JP" altLang="en-US" sz="1100" dirty="0">
                  <a:solidFill>
                    <a:schemeClr val="tx1"/>
                  </a:solidFill>
                  <a:latin typeface="游明朝" panose="02020400000000000000" pitchFamily="18" charset="-128"/>
                  <a:ea typeface="游明朝" panose="02020400000000000000" pitchFamily="18" charset="-128"/>
                </a:rPr>
                <a:t>名</a:t>
              </a:r>
            </a:p>
          </p:txBody>
        </p:sp>
        <p:sp>
          <p:nvSpPr>
            <p:cNvPr id="82" name="正方形/長方形 81">
              <a:extLst>
                <a:ext uri="{FF2B5EF4-FFF2-40B4-BE49-F238E27FC236}">
                  <a16:creationId xmlns:a16="http://schemas.microsoft.com/office/drawing/2014/main" id="{483CDB27-B54B-9379-F6E5-F773436D106F}"/>
                </a:ext>
              </a:extLst>
            </p:cNvPr>
            <p:cNvSpPr/>
            <p:nvPr/>
          </p:nvSpPr>
          <p:spPr>
            <a:xfrm>
              <a:off x="5673695" y="4404478"/>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自社によるサービス提供</a:t>
              </a:r>
            </a:p>
          </p:txBody>
        </p:sp>
        <p:sp>
          <p:nvSpPr>
            <p:cNvPr id="83" name="正方形/長方形 82">
              <a:extLst>
                <a:ext uri="{FF2B5EF4-FFF2-40B4-BE49-F238E27FC236}">
                  <a16:creationId xmlns:a16="http://schemas.microsoft.com/office/drawing/2014/main" id="{14AC36B8-AE55-91BB-CF40-DDC13955A59E}"/>
                </a:ext>
              </a:extLst>
            </p:cNvPr>
            <p:cNvSpPr/>
            <p:nvPr/>
          </p:nvSpPr>
          <p:spPr>
            <a:xfrm>
              <a:off x="5673695" y="5456980"/>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en-US" altLang="ja-JP" sz="1100" dirty="0">
                  <a:solidFill>
                    <a:schemeClr val="tx1"/>
                  </a:solidFill>
                  <a:latin typeface="游明朝" panose="02020400000000000000" pitchFamily="18" charset="-128"/>
                  <a:ea typeface="游明朝" panose="02020400000000000000" pitchFamily="18" charset="-128"/>
                </a:rPr>
                <a:t>200</a:t>
              </a:r>
              <a:r>
                <a:rPr lang="ja-JP" altLang="en-US" sz="1100" dirty="0">
                  <a:solidFill>
                    <a:schemeClr val="tx1"/>
                  </a:solidFill>
                  <a:latin typeface="游明朝" panose="02020400000000000000" pitchFamily="18" charset="-128"/>
                  <a:ea typeface="游明朝" panose="02020400000000000000" pitchFamily="18" charset="-128"/>
                </a:rPr>
                <a:t>万円</a:t>
              </a:r>
              <a:r>
                <a:rPr lang="en-US" altLang="ja-JP" sz="1100" dirty="0">
                  <a:solidFill>
                    <a:schemeClr val="tx1"/>
                  </a:solidFill>
                  <a:latin typeface="游明朝" panose="02020400000000000000" pitchFamily="18" charset="-128"/>
                  <a:ea typeface="游明朝" panose="02020400000000000000" pitchFamily="18" charset="-128"/>
                </a:rPr>
                <a:t>/</a:t>
              </a:r>
              <a:r>
                <a:rPr lang="ja-JP" altLang="en-US" sz="1100" dirty="0">
                  <a:solidFill>
                    <a:schemeClr val="tx1"/>
                  </a:solidFill>
                  <a:latin typeface="游明朝" panose="02020400000000000000" pitchFamily="18" charset="-128"/>
                  <a:ea typeface="游明朝" panose="02020400000000000000" pitchFamily="18" charset="-128"/>
                </a:rPr>
                <a:t>月（利益率</a:t>
              </a:r>
              <a:r>
                <a:rPr lang="en-US" altLang="ja-JP" sz="1100" dirty="0">
                  <a:solidFill>
                    <a:schemeClr val="tx1"/>
                  </a:solidFill>
                  <a:latin typeface="游明朝" panose="02020400000000000000" pitchFamily="18" charset="-128"/>
                  <a:ea typeface="游明朝" panose="02020400000000000000" pitchFamily="18" charset="-128"/>
                </a:rPr>
                <a:t>25</a:t>
              </a:r>
              <a:r>
                <a:rPr lang="ja-JP" altLang="en-US" sz="1100" dirty="0">
                  <a:solidFill>
                    <a:schemeClr val="tx1"/>
                  </a:solidFill>
                  <a:latin typeface="游明朝" panose="02020400000000000000" pitchFamily="18" charset="-128"/>
                  <a:ea typeface="游明朝" panose="02020400000000000000" pitchFamily="18" charset="-128"/>
                </a:rPr>
                <a:t>％）</a:t>
              </a:r>
              <a:br>
                <a:rPr lang="en-US" altLang="ja-JP" sz="1100" dirty="0">
                  <a:solidFill>
                    <a:schemeClr val="tx1"/>
                  </a:solidFill>
                  <a:latin typeface="游明朝" panose="02020400000000000000" pitchFamily="18" charset="-128"/>
                  <a:ea typeface="游明朝" panose="02020400000000000000" pitchFamily="18" charset="-128"/>
                </a:rPr>
              </a:br>
              <a:r>
                <a:rPr lang="en-US" altLang="ja-JP" sz="1100" dirty="0">
                  <a:solidFill>
                    <a:schemeClr val="tx1"/>
                  </a:solidFill>
                  <a:latin typeface="游明朝" panose="02020400000000000000" pitchFamily="18" charset="-128"/>
                  <a:ea typeface="游明朝" panose="02020400000000000000" pitchFamily="18" charset="-128"/>
                </a:rPr>
                <a:t>※</a:t>
              </a:r>
              <a:r>
                <a:rPr lang="ja-JP" altLang="en-US" sz="1100" dirty="0">
                  <a:solidFill>
                    <a:schemeClr val="tx1"/>
                  </a:solidFill>
                  <a:latin typeface="游明朝" panose="02020400000000000000" pitchFamily="18" charset="-128"/>
                  <a:ea typeface="游明朝" panose="02020400000000000000" pitchFamily="18" charset="-128"/>
                </a:rPr>
                <a:t>人件費などを計上</a:t>
              </a:r>
            </a:p>
          </p:txBody>
        </p:sp>
        <p:sp>
          <p:nvSpPr>
            <p:cNvPr id="84" name="正方形/長方形 83">
              <a:extLst>
                <a:ext uri="{FF2B5EF4-FFF2-40B4-BE49-F238E27FC236}">
                  <a16:creationId xmlns:a16="http://schemas.microsoft.com/office/drawing/2014/main" id="{8DD55029-3D9A-8B96-9778-BCE1E0B5B3A0}"/>
                </a:ext>
              </a:extLst>
            </p:cNvPr>
            <p:cNvSpPr/>
            <p:nvPr/>
          </p:nvSpPr>
          <p:spPr>
            <a:xfrm>
              <a:off x="5673695" y="4930729"/>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en-US" altLang="ja-JP" sz="1100" dirty="0">
                  <a:solidFill>
                    <a:schemeClr val="tx1"/>
                  </a:solidFill>
                  <a:latin typeface="游明朝" panose="02020400000000000000" pitchFamily="18" charset="-128"/>
                  <a:ea typeface="游明朝" panose="02020400000000000000" pitchFamily="18" charset="-128"/>
                </a:rPr>
                <a:t>400</a:t>
              </a:r>
              <a:r>
                <a:rPr lang="ja-JP" altLang="en-US" sz="1100" dirty="0">
                  <a:solidFill>
                    <a:schemeClr val="tx1"/>
                  </a:solidFill>
                  <a:latin typeface="游明朝" panose="02020400000000000000" pitchFamily="18" charset="-128"/>
                  <a:ea typeface="游明朝" panose="02020400000000000000" pitchFamily="18" charset="-128"/>
                </a:rPr>
                <a:t>万円</a:t>
              </a:r>
              <a:r>
                <a:rPr lang="en-US" altLang="ja-JP" sz="1100" dirty="0">
                  <a:solidFill>
                    <a:schemeClr val="tx1"/>
                  </a:solidFill>
                  <a:latin typeface="游明朝" panose="02020400000000000000" pitchFamily="18" charset="-128"/>
                  <a:ea typeface="游明朝" panose="02020400000000000000" pitchFamily="18" charset="-128"/>
                </a:rPr>
                <a:t>/</a:t>
              </a:r>
              <a:r>
                <a:rPr lang="ja-JP" altLang="en-US" sz="1100" dirty="0">
                  <a:solidFill>
                    <a:schemeClr val="tx1"/>
                  </a:solidFill>
                  <a:latin typeface="游明朝" panose="02020400000000000000" pitchFamily="18" charset="-128"/>
                  <a:ea typeface="游明朝" panose="02020400000000000000" pitchFamily="18" charset="-128"/>
                </a:rPr>
                <a:t>月</a:t>
              </a:r>
              <a:endParaRPr lang="en-US" altLang="ja-JP" sz="1100" dirty="0">
                <a:solidFill>
                  <a:schemeClr val="tx1"/>
                </a:solidFill>
                <a:latin typeface="游明朝" panose="02020400000000000000" pitchFamily="18" charset="-128"/>
                <a:ea typeface="游明朝" panose="02020400000000000000" pitchFamily="18" charset="-128"/>
              </a:endParaRPr>
            </a:p>
            <a:p>
              <a:r>
                <a:rPr lang="ja-JP" altLang="en-US" sz="1100" dirty="0">
                  <a:solidFill>
                    <a:schemeClr val="tx1"/>
                  </a:solidFill>
                  <a:latin typeface="游明朝" panose="02020400000000000000" pitchFamily="18" charset="-128"/>
                  <a:ea typeface="游明朝" panose="02020400000000000000" pitchFamily="18" charset="-128"/>
                </a:rPr>
                <a:t>（うち、外注</a:t>
              </a:r>
              <a:r>
                <a:rPr lang="en-US" altLang="ja-JP" sz="1100" dirty="0">
                  <a:solidFill>
                    <a:schemeClr val="tx1"/>
                  </a:solidFill>
                  <a:latin typeface="游明朝" panose="02020400000000000000" pitchFamily="18" charset="-128"/>
                  <a:ea typeface="游明朝" panose="02020400000000000000" pitchFamily="18" charset="-128"/>
                </a:rPr>
                <a:t>200</a:t>
              </a:r>
              <a:r>
                <a:rPr lang="ja-JP" altLang="en-US" sz="1100" dirty="0">
                  <a:solidFill>
                    <a:schemeClr val="tx1"/>
                  </a:solidFill>
                  <a:latin typeface="游明朝" panose="02020400000000000000" pitchFamily="18" charset="-128"/>
                  <a:ea typeface="游明朝" panose="02020400000000000000" pitchFamily="18" charset="-128"/>
                </a:rPr>
                <a:t>万円）</a:t>
              </a:r>
            </a:p>
          </p:txBody>
        </p:sp>
        <p:sp>
          <p:nvSpPr>
            <p:cNvPr id="85" name="正方形/長方形 84">
              <a:extLst>
                <a:ext uri="{FF2B5EF4-FFF2-40B4-BE49-F238E27FC236}">
                  <a16:creationId xmlns:a16="http://schemas.microsoft.com/office/drawing/2014/main" id="{2699A047-5871-F6D3-A3CE-311D04E9C346}"/>
                </a:ext>
              </a:extLst>
            </p:cNvPr>
            <p:cNvSpPr/>
            <p:nvPr/>
          </p:nvSpPr>
          <p:spPr>
            <a:xfrm>
              <a:off x="5673695" y="1976432"/>
              <a:ext cx="1958111" cy="246339"/>
            </a:xfrm>
            <a:prstGeom prst="rect">
              <a:avLst/>
            </a:prstGeom>
            <a:solidFill>
              <a:srgbClr val="DCF8E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a:t>
              </a:r>
              <a:r>
                <a:rPr lang="en-US" altLang="ja-JP" sz="1100" dirty="0">
                  <a:solidFill>
                    <a:schemeClr val="tx1"/>
                  </a:solidFill>
                  <a:latin typeface="游明朝" panose="02020400000000000000" pitchFamily="18" charset="-128"/>
                  <a:ea typeface="游明朝" panose="02020400000000000000" pitchFamily="18" charset="-128"/>
                </a:rPr>
                <a:t>XX</a:t>
              </a:r>
              <a:r>
                <a:rPr lang="ja-JP" altLang="en-US" sz="1100" dirty="0">
                  <a:solidFill>
                    <a:schemeClr val="tx1"/>
                  </a:solidFill>
                  <a:latin typeface="游明朝" panose="02020400000000000000" pitchFamily="18" charset="-128"/>
                  <a:ea typeface="游明朝" panose="02020400000000000000" pitchFamily="18" charset="-128"/>
                </a:rPr>
                <a:t>年</a:t>
              </a:r>
              <a:r>
                <a:rPr lang="en-US" altLang="ja-JP" sz="1100" dirty="0">
                  <a:solidFill>
                    <a:schemeClr val="tx1"/>
                  </a:solidFill>
                  <a:latin typeface="游明朝" panose="02020400000000000000" pitchFamily="18" charset="-128"/>
                  <a:ea typeface="游明朝" panose="02020400000000000000" pitchFamily="18" charset="-128"/>
                </a:rPr>
                <a:t>XX</a:t>
              </a:r>
              <a:r>
                <a:rPr lang="ja-JP" altLang="en-US" sz="1100" dirty="0">
                  <a:solidFill>
                    <a:schemeClr val="tx1"/>
                  </a:solidFill>
                  <a:latin typeface="游明朝" panose="02020400000000000000" pitchFamily="18" charset="-128"/>
                  <a:ea typeface="游明朝" panose="02020400000000000000" pitchFamily="18" charset="-128"/>
                </a:rPr>
                <a:t>月末（</a:t>
              </a:r>
              <a:r>
                <a:rPr lang="en-US" altLang="ja-JP" sz="1100" dirty="0">
                  <a:solidFill>
                    <a:schemeClr val="tx1"/>
                  </a:solidFill>
                  <a:latin typeface="游明朝" panose="02020400000000000000" pitchFamily="18" charset="-128"/>
                  <a:ea typeface="游明朝" panose="02020400000000000000" pitchFamily="18" charset="-128"/>
                </a:rPr>
                <a:t>XX</a:t>
              </a:r>
              <a:r>
                <a:rPr lang="ja-JP" altLang="en-US" sz="1100" dirty="0">
                  <a:solidFill>
                    <a:schemeClr val="tx1"/>
                  </a:solidFill>
                  <a:latin typeface="游明朝" panose="02020400000000000000" pitchFamily="18" charset="-128"/>
                  <a:ea typeface="游明朝" panose="02020400000000000000" pitchFamily="18" charset="-128"/>
                </a:rPr>
                <a:t>ヵ月間）</a:t>
              </a:r>
            </a:p>
          </p:txBody>
        </p:sp>
        <p:sp>
          <p:nvSpPr>
            <p:cNvPr id="87" name="正方形/長方形 86">
              <a:extLst>
                <a:ext uri="{FF2B5EF4-FFF2-40B4-BE49-F238E27FC236}">
                  <a16:creationId xmlns:a16="http://schemas.microsoft.com/office/drawing/2014/main" id="{C50968A3-F37A-BA19-71A1-FA121002F7A8}"/>
                </a:ext>
              </a:extLst>
            </p:cNvPr>
            <p:cNvSpPr/>
            <p:nvPr/>
          </p:nvSpPr>
          <p:spPr>
            <a:xfrm>
              <a:off x="7748255" y="2299475"/>
              <a:ext cx="1958111" cy="39673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kumimoji="1" lang="ja-JP" altLang="en-US" sz="1100" dirty="0">
                  <a:solidFill>
                    <a:schemeClr val="tx1"/>
                  </a:solidFill>
                  <a:latin typeface="游明朝" panose="02020400000000000000" pitchFamily="18" charset="-128"/>
                  <a:ea typeface="游明朝" panose="02020400000000000000" pitchFamily="18" charset="-128"/>
                </a:rPr>
                <a:t>マッチング</a:t>
              </a:r>
              <a:endParaRPr kumimoji="1" lang="en-US" altLang="ja-JP" sz="1100" dirty="0">
                <a:solidFill>
                  <a:schemeClr val="tx1"/>
                </a:solidFill>
                <a:latin typeface="游明朝" panose="02020400000000000000" pitchFamily="18" charset="-128"/>
                <a:ea typeface="游明朝" panose="02020400000000000000" pitchFamily="18" charset="-128"/>
              </a:endParaRPr>
            </a:p>
            <a:p>
              <a:r>
                <a:rPr kumimoji="1" lang="ja-JP" altLang="en-US" sz="1100" dirty="0">
                  <a:solidFill>
                    <a:schemeClr val="tx1"/>
                  </a:solidFill>
                  <a:latin typeface="游明朝" panose="02020400000000000000" pitchFamily="18" charset="-128"/>
                  <a:ea typeface="游明朝" panose="02020400000000000000" pitchFamily="18" charset="-128"/>
                </a:rPr>
                <a:t>プラットフォームの構築</a:t>
              </a:r>
            </a:p>
          </p:txBody>
        </p:sp>
        <p:sp>
          <p:nvSpPr>
            <p:cNvPr id="88" name="矢印: 五方向 87">
              <a:extLst>
                <a:ext uri="{FF2B5EF4-FFF2-40B4-BE49-F238E27FC236}">
                  <a16:creationId xmlns:a16="http://schemas.microsoft.com/office/drawing/2014/main" id="{AF14DB6C-1F44-FAA8-277C-16FBF64932F4}"/>
                </a:ext>
              </a:extLst>
            </p:cNvPr>
            <p:cNvSpPr/>
            <p:nvPr/>
          </p:nvSpPr>
          <p:spPr>
            <a:xfrm>
              <a:off x="7748255" y="1628942"/>
              <a:ext cx="1958111" cy="266416"/>
            </a:xfrm>
            <a:prstGeom prst="homePlate">
              <a:avLst/>
            </a:prstGeom>
            <a:solidFill>
              <a:srgbClr val="145D3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kumimoji="1" lang="ja-JP" altLang="en-US" sz="1100" dirty="0">
                  <a:solidFill>
                    <a:schemeClr val="bg1"/>
                  </a:solidFill>
                  <a:latin typeface="游明朝" panose="02020400000000000000" pitchFamily="18" charset="-128"/>
                  <a:ea typeface="游明朝" panose="02020400000000000000" pitchFamily="18" charset="-128"/>
                </a:rPr>
                <a:t>第</a:t>
              </a:r>
              <a:r>
                <a:rPr kumimoji="1" lang="en-US" altLang="ja-JP" sz="1100" dirty="0">
                  <a:solidFill>
                    <a:schemeClr val="bg1"/>
                  </a:solidFill>
                  <a:latin typeface="游明朝" panose="02020400000000000000" pitchFamily="18" charset="-128"/>
                  <a:ea typeface="游明朝" panose="02020400000000000000" pitchFamily="18" charset="-128"/>
                </a:rPr>
                <a:t>4</a:t>
              </a:r>
              <a:r>
                <a:rPr kumimoji="1" lang="ja-JP" altLang="en-US" sz="1100" dirty="0">
                  <a:solidFill>
                    <a:schemeClr val="bg1"/>
                  </a:solidFill>
                  <a:latin typeface="游明朝" panose="02020400000000000000" pitchFamily="18" charset="-128"/>
                  <a:ea typeface="游明朝" panose="02020400000000000000" pitchFamily="18" charset="-128"/>
                </a:rPr>
                <a:t>フェーズ</a:t>
              </a:r>
            </a:p>
          </p:txBody>
        </p:sp>
        <p:sp>
          <p:nvSpPr>
            <p:cNvPr id="89" name="正方形/長方形 88">
              <a:extLst>
                <a:ext uri="{FF2B5EF4-FFF2-40B4-BE49-F238E27FC236}">
                  <a16:creationId xmlns:a16="http://schemas.microsoft.com/office/drawing/2014/main" id="{6B22DEA0-B062-982E-BF2B-5EC48C94E69C}"/>
                </a:ext>
              </a:extLst>
            </p:cNvPr>
            <p:cNvSpPr/>
            <p:nvPr/>
          </p:nvSpPr>
          <p:spPr>
            <a:xfrm>
              <a:off x="7748255" y="2825725"/>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プラットフォームの構築</a:t>
              </a:r>
              <a:endParaRPr lang="en-US" altLang="ja-JP" sz="1100" dirty="0">
                <a:solidFill>
                  <a:schemeClr val="tx1"/>
                </a:solidFill>
                <a:latin typeface="游明朝" panose="02020400000000000000" pitchFamily="18" charset="-128"/>
                <a:ea typeface="游明朝" panose="02020400000000000000" pitchFamily="18" charset="-128"/>
              </a:endParaRPr>
            </a:p>
          </p:txBody>
        </p:sp>
        <p:sp>
          <p:nvSpPr>
            <p:cNvPr id="90" name="正方形/長方形 89">
              <a:extLst>
                <a:ext uri="{FF2B5EF4-FFF2-40B4-BE49-F238E27FC236}">
                  <a16:creationId xmlns:a16="http://schemas.microsoft.com/office/drawing/2014/main" id="{230C4C29-D10B-7DCE-E36B-BCA7593F308E}"/>
                </a:ext>
              </a:extLst>
            </p:cNvPr>
            <p:cNvSpPr/>
            <p:nvPr/>
          </p:nvSpPr>
          <p:spPr>
            <a:xfrm>
              <a:off x="7748255" y="3351977"/>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・あらゆるサービス</a:t>
              </a:r>
              <a:endParaRPr lang="en-US" altLang="ja-JP" sz="1100" dirty="0">
                <a:solidFill>
                  <a:schemeClr val="tx1"/>
                </a:solidFill>
                <a:latin typeface="游明朝" panose="02020400000000000000" pitchFamily="18" charset="-128"/>
                <a:ea typeface="游明朝" panose="02020400000000000000" pitchFamily="18" charset="-128"/>
              </a:endParaRPr>
            </a:p>
          </p:txBody>
        </p:sp>
        <p:sp>
          <p:nvSpPr>
            <p:cNvPr id="91" name="正方形/長方形 90">
              <a:extLst>
                <a:ext uri="{FF2B5EF4-FFF2-40B4-BE49-F238E27FC236}">
                  <a16:creationId xmlns:a16="http://schemas.microsoft.com/office/drawing/2014/main" id="{EA90D361-EF95-329B-216B-EEF9CFBC1138}"/>
                </a:ext>
              </a:extLst>
            </p:cNvPr>
            <p:cNvSpPr/>
            <p:nvPr/>
          </p:nvSpPr>
          <p:spPr>
            <a:xfrm>
              <a:off x="7748255" y="3878227"/>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en-US" altLang="ja-JP" sz="1100" dirty="0">
                  <a:solidFill>
                    <a:schemeClr val="tx1"/>
                  </a:solidFill>
                  <a:latin typeface="游明朝" panose="02020400000000000000" pitchFamily="18" charset="-128"/>
                  <a:ea typeface="游明朝" panose="02020400000000000000" pitchFamily="18" charset="-128"/>
                </a:rPr>
                <a:t>10</a:t>
              </a:r>
              <a:r>
                <a:rPr lang="ja-JP" altLang="en-US" sz="1100" dirty="0">
                  <a:solidFill>
                    <a:schemeClr val="tx1"/>
                  </a:solidFill>
                  <a:latin typeface="游明朝" panose="02020400000000000000" pitchFamily="18" charset="-128"/>
                  <a:ea typeface="游明朝" panose="02020400000000000000" pitchFamily="18" charset="-128"/>
                </a:rPr>
                <a:t>名</a:t>
              </a:r>
            </a:p>
          </p:txBody>
        </p:sp>
        <p:sp>
          <p:nvSpPr>
            <p:cNvPr id="92" name="正方形/長方形 91">
              <a:extLst>
                <a:ext uri="{FF2B5EF4-FFF2-40B4-BE49-F238E27FC236}">
                  <a16:creationId xmlns:a16="http://schemas.microsoft.com/office/drawing/2014/main" id="{1BD03852-3E37-D5DB-FC09-EB452522FBA7}"/>
                </a:ext>
              </a:extLst>
            </p:cNvPr>
            <p:cNvSpPr/>
            <p:nvPr/>
          </p:nvSpPr>
          <p:spPr>
            <a:xfrm>
              <a:off x="7748255" y="4404478"/>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マッチングプラットフォーム</a:t>
              </a:r>
              <a:br>
                <a:rPr lang="en-US" altLang="ja-JP" sz="1100" dirty="0">
                  <a:solidFill>
                    <a:schemeClr val="tx1"/>
                  </a:solidFill>
                  <a:latin typeface="游明朝" panose="02020400000000000000" pitchFamily="18" charset="-128"/>
                  <a:ea typeface="游明朝" panose="02020400000000000000" pitchFamily="18" charset="-128"/>
                </a:rPr>
              </a:br>
              <a:r>
                <a:rPr lang="ja-JP" altLang="en-US" sz="1100" dirty="0">
                  <a:solidFill>
                    <a:schemeClr val="tx1"/>
                  </a:solidFill>
                  <a:latin typeface="游明朝" panose="02020400000000000000" pitchFamily="18" charset="-128"/>
                  <a:ea typeface="游明朝" panose="02020400000000000000" pitchFamily="18" charset="-128"/>
                </a:rPr>
                <a:t>（手数料</a:t>
              </a:r>
              <a:r>
                <a:rPr lang="en-US" altLang="ja-JP" sz="1100" dirty="0">
                  <a:solidFill>
                    <a:schemeClr val="tx1"/>
                  </a:solidFill>
                  <a:latin typeface="游明朝" panose="02020400000000000000" pitchFamily="18" charset="-128"/>
                  <a:ea typeface="游明朝" panose="02020400000000000000" pitchFamily="18" charset="-128"/>
                </a:rPr>
                <a:t>0</a:t>
              </a:r>
              <a:r>
                <a:rPr lang="ja-JP" altLang="en-US" sz="1100" dirty="0">
                  <a:solidFill>
                    <a:schemeClr val="tx1"/>
                  </a:solidFill>
                  <a:latin typeface="游明朝" panose="02020400000000000000" pitchFamily="18" charset="-128"/>
                  <a:ea typeface="游明朝" panose="02020400000000000000" pitchFamily="18" charset="-128"/>
                </a:rPr>
                <a:t>％）</a:t>
              </a:r>
            </a:p>
          </p:txBody>
        </p:sp>
        <p:sp>
          <p:nvSpPr>
            <p:cNvPr id="93" name="正方形/長方形 92">
              <a:extLst>
                <a:ext uri="{FF2B5EF4-FFF2-40B4-BE49-F238E27FC236}">
                  <a16:creationId xmlns:a16="http://schemas.microsoft.com/office/drawing/2014/main" id="{24020339-03C3-871E-41D2-9CB727AEB895}"/>
                </a:ext>
              </a:extLst>
            </p:cNvPr>
            <p:cNvSpPr/>
            <p:nvPr/>
          </p:nvSpPr>
          <p:spPr>
            <a:xfrm>
              <a:off x="7748255" y="5456980"/>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en-US" altLang="ja-JP" sz="1100" dirty="0">
                  <a:solidFill>
                    <a:schemeClr val="tx1"/>
                  </a:solidFill>
                  <a:latin typeface="游明朝" panose="02020400000000000000" pitchFamily="18" charset="-128"/>
                  <a:ea typeface="游明朝" panose="02020400000000000000" pitchFamily="18" charset="-128"/>
                </a:rPr>
                <a:t>0</a:t>
              </a:r>
              <a:r>
                <a:rPr lang="ja-JP" altLang="en-US" sz="1100" dirty="0">
                  <a:solidFill>
                    <a:schemeClr val="tx1"/>
                  </a:solidFill>
                  <a:latin typeface="游明朝" panose="02020400000000000000" pitchFamily="18" charset="-128"/>
                  <a:ea typeface="游明朝" panose="02020400000000000000" pitchFamily="18" charset="-128"/>
                </a:rPr>
                <a:t>万円</a:t>
              </a:r>
              <a:r>
                <a:rPr lang="en-US" altLang="ja-JP" sz="1100" dirty="0">
                  <a:solidFill>
                    <a:schemeClr val="tx1"/>
                  </a:solidFill>
                  <a:latin typeface="游明朝" panose="02020400000000000000" pitchFamily="18" charset="-128"/>
                  <a:ea typeface="游明朝" panose="02020400000000000000" pitchFamily="18" charset="-128"/>
                </a:rPr>
                <a:t>/</a:t>
              </a:r>
              <a:r>
                <a:rPr lang="ja-JP" altLang="en-US" sz="1100" dirty="0">
                  <a:solidFill>
                    <a:schemeClr val="tx1"/>
                  </a:solidFill>
                  <a:latin typeface="游明朝" panose="02020400000000000000" pitchFamily="18" charset="-128"/>
                  <a:ea typeface="游明朝" panose="02020400000000000000" pitchFamily="18" charset="-128"/>
                </a:rPr>
                <a:t>月（利益率</a:t>
              </a:r>
              <a:r>
                <a:rPr lang="en-US" altLang="ja-JP" sz="1100" dirty="0">
                  <a:solidFill>
                    <a:schemeClr val="tx1"/>
                  </a:solidFill>
                  <a:latin typeface="游明朝" panose="02020400000000000000" pitchFamily="18" charset="-128"/>
                  <a:ea typeface="游明朝" panose="02020400000000000000" pitchFamily="18" charset="-128"/>
                </a:rPr>
                <a:t>0</a:t>
              </a:r>
              <a:r>
                <a:rPr lang="ja-JP" altLang="en-US" sz="1100" dirty="0">
                  <a:solidFill>
                    <a:schemeClr val="tx1"/>
                  </a:solidFill>
                  <a:latin typeface="游明朝" panose="02020400000000000000" pitchFamily="18" charset="-128"/>
                  <a:ea typeface="游明朝" panose="02020400000000000000" pitchFamily="18" charset="-128"/>
                </a:rPr>
                <a:t>％）</a:t>
              </a:r>
              <a:endParaRPr lang="en-US" altLang="ja-JP" sz="1100" dirty="0">
                <a:solidFill>
                  <a:schemeClr val="tx1"/>
                </a:solidFill>
                <a:latin typeface="游明朝" panose="02020400000000000000" pitchFamily="18" charset="-128"/>
                <a:ea typeface="游明朝" panose="02020400000000000000" pitchFamily="18" charset="-128"/>
              </a:endParaRPr>
            </a:p>
            <a:p>
              <a:r>
                <a:rPr lang="en-US" altLang="ja-JP" sz="1100" dirty="0">
                  <a:solidFill>
                    <a:schemeClr val="tx1"/>
                  </a:solidFill>
                  <a:latin typeface="游明朝" panose="02020400000000000000" pitchFamily="18" charset="-128"/>
                  <a:ea typeface="游明朝" panose="02020400000000000000" pitchFamily="18" charset="-128"/>
                </a:rPr>
                <a:t>※</a:t>
              </a:r>
              <a:r>
                <a:rPr lang="ja-JP" altLang="en-US" sz="1100" dirty="0">
                  <a:solidFill>
                    <a:schemeClr val="tx1"/>
                  </a:solidFill>
                  <a:latin typeface="游明朝" panose="02020400000000000000" pitchFamily="18" charset="-128"/>
                  <a:ea typeface="游明朝" panose="02020400000000000000" pitchFamily="18" charset="-128"/>
                </a:rPr>
                <a:t>システム費などを計上</a:t>
              </a:r>
            </a:p>
          </p:txBody>
        </p:sp>
        <p:sp>
          <p:nvSpPr>
            <p:cNvPr id="94" name="正方形/長方形 93">
              <a:extLst>
                <a:ext uri="{FF2B5EF4-FFF2-40B4-BE49-F238E27FC236}">
                  <a16:creationId xmlns:a16="http://schemas.microsoft.com/office/drawing/2014/main" id="{EA2B88B9-4816-9429-B5F2-A9E2D7CFDFEC}"/>
                </a:ext>
              </a:extLst>
            </p:cNvPr>
            <p:cNvSpPr/>
            <p:nvPr/>
          </p:nvSpPr>
          <p:spPr>
            <a:xfrm>
              <a:off x="7748255" y="4930729"/>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en-US" altLang="ja-JP" sz="1100" dirty="0">
                  <a:solidFill>
                    <a:schemeClr val="tx1"/>
                  </a:solidFill>
                  <a:latin typeface="游明朝" panose="02020400000000000000" pitchFamily="18" charset="-128"/>
                  <a:ea typeface="游明朝" panose="02020400000000000000" pitchFamily="18" charset="-128"/>
                </a:rPr>
                <a:t>1,000</a:t>
              </a:r>
              <a:r>
                <a:rPr lang="ja-JP" altLang="en-US" sz="1100" dirty="0">
                  <a:solidFill>
                    <a:schemeClr val="tx1"/>
                  </a:solidFill>
                  <a:latin typeface="游明朝" panose="02020400000000000000" pitchFamily="18" charset="-128"/>
                  <a:ea typeface="游明朝" panose="02020400000000000000" pitchFamily="18" charset="-128"/>
                </a:rPr>
                <a:t>万円</a:t>
              </a:r>
              <a:r>
                <a:rPr lang="en-US" altLang="ja-JP" sz="1100" dirty="0">
                  <a:solidFill>
                    <a:schemeClr val="tx1"/>
                  </a:solidFill>
                  <a:latin typeface="游明朝" panose="02020400000000000000" pitchFamily="18" charset="-128"/>
                  <a:ea typeface="游明朝" panose="02020400000000000000" pitchFamily="18" charset="-128"/>
                </a:rPr>
                <a:t>/</a:t>
              </a:r>
              <a:r>
                <a:rPr lang="ja-JP" altLang="en-US" sz="1100" dirty="0">
                  <a:solidFill>
                    <a:schemeClr val="tx1"/>
                  </a:solidFill>
                  <a:latin typeface="游明朝" panose="02020400000000000000" pitchFamily="18" charset="-128"/>
                  <a:ea typeface="游明朝" panose="02020400000000000000" pitchFamily="18" charset="-128"/>
                </a:rPr>
                <a:t>月</a:t>
              </a:r>
              <a:endParaRPr lang="en-US" altLang="ja-JP" sz="1100" dirty="0">
                <a:solidFill>
                  <a:schemeClr val="tx1"/>
                </a:solidFill>
                <a:latin typeface="游明朝" panose="02020400000000000000" pitchFamily="18" charset="-128"/>
                <a:ea typeface="游明朝" panose="02020400000000000000" pitchFamily="18" charset="-128"/>
              </a:endParaRPr>
            </a:p>
            <a:p>
              <a:r>
                <a:rPr lang="ja-JP" altLang="en-US" sz="1100" dirty="0">
                  <a:solidFill>
                    <a:schemeClr val="tx1"/>
                  </a:solidFill>
                  <a:latin typeface="游明朝" panose="02020400000000000000" pitchFamily="18" charset="-128"/>
                  <a:ea typeface="游明朝" panose="02020400000000000000" pitchFamily="18" charset="-128"/>
                </a:rPr>
                <a:t>（うち、手数料</a:t>
              </a:r>
              <a:r>
                <a:rPr lang="en-US" altLang="ja-JP" sz="1100" dirty="0">
                  <a:solidFill>
                    <a:schemeClr val="tx1"/>
                  </a:solidFill>
                  <a:latin typeface="游明朝" panose="02020400000000000000" pitchFamily="18" charset="-128"/>
                  <a:ea typeface="游明朝" panose="02020400000000000000" pitchFamily="18" charset="-128"/>
                </a:rPr>
                <a:t>0</a:t>
              </a:r>
              <a:r>
                <a:rPr lang="ja-JP" altLang="en-US" sz="1100" dirty="0">
                  <a:solidFill>
                    <a:schemeClr val="tx1"/>
                  </a:solidFill>
                  <a:latin typeface="游明朝" panose="02020400000000000000" pitchFamily="18" charset="-128"/>
                  <a:ea typeface="游明朝" panose="02020400000000000000" pitchFamily="18" charset="-128"/>
                </a:rPr>
                <a:t>万円）</a:t>
              </a:r>
            </a:p>
          </p:txBody>
        </p:sp>
        <p:sp>
          <p:nvSpPr>
            <p:cNvPr id="95" name="正方形/長方形 94">
              <a:extLst>
                <a:ext uri="{FF2B5EF4-FFF2-40B4-BE49-F238E27FC236}">
                  <a16:creationId xmlns:a16="http://schemas.microsoft.com/office/drawing/2014/main" id="{D4922A63-C6DB-CDE7-8251-EC3105D8C066}"/>
                </a:ext>
              </a:extLst>
            </p:cNvPr>
            <p:cNvSpPr/>
            <p:nvPr/>
          </p:nvSpPr>
          <p:spPr>
            <a:xfrm>
              <a:off x="7748255" y="1976432"/>
              <a:ext cx="1958111" cy="246339"/>
            </a:xfrm>
            <a:prstGeom prst="rect">
              <a:avLst/>
            </a:prstGeom>
            <a:solidFill>
              <a:srgbClr val="DCF8E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a:t>
              </a:r>
              <a:r>
                <a:rPr lang="en-US" altLang="ja-JP" sz="1100" dirty="0">
                  <a:solidFill>
                    <a:schemeClr val="tx1"/>
                  </a:solidFill>
                  <a:latin typeface="游明朝" panose="02020400000000000000" pitchFamily="18" charset="-128"/>
                  <a:ea typeface="游明朝" panose="02020400000000000000" pitchFamily="18" charset="-128"/>
                </a:rPr>
                <a:t>XX</a:t>
              </a:r>
              <a:r>
                <a:rPr lang="ja-JP" altLang="en-US" sz="1100" dirty="0">
                  <a:solidFill>
                    <a:schemeClr val="tx1"/>
                  </a:solidFill>
                  <a:latin typeface="游明朝" panose="02020400000000000000" pitchFamily="18" charset="-128"/>
                  <a:ea typeface="游明朝" panose="02020400000000000000" pitchFamily="18" charset="-128"/>
                </a:rPr>
                <a:t>年</a:t>
              </a:r>
              <a:r>
                <a:rPr lang="en-US" altLang="ja-JP" sz="1100" dirty="0">
                  <a:solidFill>
                    <a:schemeClr val="tx1"/>
                  </a:solidFill>
                  <a:latin typeface="游明朝" panose="02020400000000000000" pitchFamily="18" charset="-128"/>
                  <a:ea typeface="游明朝" panose="02020400000000000000" pitchFamily="18" charset="-128"/>
                </a:rPr>
                <a:t>XX</a:t>
              </a:r>
              <a:r>
                <a:rPr lang="ja-JP" altLang="en-US" sz="1100" dirty="0">
                  <a:solidFill>
                    <a:schemeClr val="tx1"/>
                  </a:solidFill>
                  <a:latin typeface="游明朝" panose="02020400000000000000" pitchFamily="18" charset="-128"/>
                  <a:ea typeface="游明朝" panose="02020400000000000000" pitchFamily="18" charset="-128"/>
                </a:rPr>
                <a:t>月末（</a:t>
              </a:r>
              <a:r>
                <a:rPr lang="en-US" altLang="ja-JP" sz="1100" dirty="0">
                  <a:solidFill>
                    <a:schemeClr val="tx1"/>
                  </a:solidFill>
                  <a:latin typeface="游明朝" panose="02020400000000000000" pitchFamily="18" charset="-128"/>
                  <a:ea typeface="游明朝" panose="02020400000000000000" pitchFamily="18" charset="-128"/>
                </a:rPr>
                <a:t>XX</a:t>
              </a:r>
              <a:r>
                <a:rPr lang="ja-JP" altLang="en-US" sz="1100" dirty="0">
                  <a:solidFill>
                    <a:schemeClr val="tx1"/>
                  </a:solidFill>
                  <a:latin typeface="游明朝" panose="02020400000000000000" pitchFamily="18" charset="-128"/>
                  <a:ea typeface="游明朝" panose="02020400000000000000" pitchFamily="18" charset="-128"/>
                </a:rPr>
                <a:t>ヵ月間）</a:t>
              </a:r>
            </a:p>
          </p:txBody>
        </p:sp>
        <p:sp>
          <p:nvSpPr>
            <p:cNvPr id="97" name="正方形/長方形 96">
              <a:extLst>
                <a:ext uri="{FF2B5EF4-FFF2-40B4-BE49-F238E27FC236}">
                  <a16:creationId xmlns:a16="http://schemas.microsoft.com/office/drawing/2014/main" id="{D94632CF-60B3-CCE2-802D-C58EB01CBDF1}"/>
                </a:ext>
              </a:extLst>
            </p:cNvPr>
            <p:cNvSpPr/>
            <p:nvPr/>
          </p:nvSpPr>
          <p:spPr>
            <a:xfrm>
              <a:off x="9822816" y="2299475"/>
              <a:ext cx="1958111" cy="396731"/>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kumimoji="1" lang="ja-JP" altLang="en-US" sz="1100" dirty="0">
                  <a:solidFill>
                    <a:schemeClr val="tx1"/>
                  </a:solidFill>
                  <a:latin typeface="游明朝" panose="02020400000000000000" pitchFamily="18" charset="-128"/>
                  <a:ea typeface="游明朝" panose="02020400000000000000" pitchFamily="18" charset="-128"/>
                </a:rPr>
                <a:t>上場基盤の整備</a:t>
              </a:r>
            </a:p>
          </p:txBody>
        </p:sp>
        <p:sp>
          <p:nvSpPr>
            <p:cNvPr id="98" name="矢印: 五方向 97">
              <a:extLst>
                <a:ext uri="{FF2B5EF4-FFF2-40B4-BE49-F238E27FC236}">
                  <a16:creationId xmlns:a16="http://schemas.microsoft.com/office/drawing/2014/main" id="{C48E7380-6205-D12F-6A5A-59597DAE67D2}"/>
                </a:ext>
              </a:extLst>
            </p:cNvPr>
            <p:cNvSpPr/>
            <p:nvPr/>
          </p:nvSpPr>
          <p:spPr>
            <a:xfrm>
              <a:off x="9822816" y="1628942"/>
              <a:ext cx="1958111" cy="266416"/>
            </a:xfrm>
            <a:prstGeom prst="homePlate">
              <a:avLst/>
            </a:prstGeom>
            <a:solidFill>
              <a:srgbClr val="145D3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kumimoji="1" lang="ja-JP" altLang="en-US" sz="1100" dirty="0">
                  <a:solidFill>
                    <a:schemeClr val="bg1"/>
                  </a:solidFill>
                  <a:latin typeface="游明朝" panose="02020400000000000000" pitchFamily="18" charset="-128"/>
                  <a:ea typeface="游明朝" panose="02020400000000000000" pitchFamily="18" charset="-128"/>
                </a:rPr>
                <a:t>第</a:t>
              </a:r>
              <a:r>
                <a:rPr kumimoji="1" lang="en-US" altLang="ja-JP" sz="1100" dirty="0">
                  <a:solidFill>
                    <a:schemeClr val="bg1"/>
                  </a:solidFill>
                  <a:latin typeface="游明朝" panose="02020400000000000000" pitchFamily="18" charset="-128"/>
                  <a:ea typeface="游明朝" panose="02020400000000000000" pitchFamily="18" charset="-128"/>
                </a:rPr>
                <a:t>5</a:t>
              </a:r>
              <a:r>
                <a:rPr kumimoji="1" lang="ja-JP" altLang="en-US" sz="1100" dirty="0">
                  <a:solidFill>
                    <a:schemeClr val="bg1"/>
                  </a:solidFill>
                  <a:latin typeface="游明朝" panose="02020400000000000000" pitchFamily="18" charset="-128"/>
                  <a:ea typeface="游明朝" panose="02020400000000000000" pitchFamily="18" charset="-128"/>
                </a:rPr>
                <a:t>フェーズ</a:t>
              </a:r>
            </a:p>
          </p:txBody>
        </p:sp>
        <p:sp>
          <p:nvSpPr>
            <p:cNvPr id="99" name="正方形/長方形 98">
              <a:extLst>
                <a:ext uri="{FF2B5EF4-FFF2-40B4-BE49-F238E27FC236}">
                  <a16:creationId xmlns:a16="http://schemas.microsoft.com/office/drawing/2014/main" id="{A43A5F26-8702-4450-21DE-DF4E0B0ECB7E}"/>
                </a:ext>
              </a:extLst>
            </p:cNvPr>
            <p:cNvSpPr/>
            <p:nvPr/>
          </p:nvSpPr>
          <p:spPr>
            <a:xfrm>
              <a:off x="9822816" y="2825725"/>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プラットフォーム高度化と</a:t>
              </a:r>
              <a:endParaRPr lang="en-US" altLang="ja-JP" sz="1100" dirty="0">
                <a:solidFill>
                  <a:schemeClr val="tx1"/>
                </a:solidFill>
                <a:latin typeface="游明朝" panose="02020400000000000000" pitchFamily="18" charset="-128"/>
                <a:ea typeface="游明朝" panose="02020400000000000000" pitchFamily="18" charset="-128"/>
              </a:endParaRPr>
            </a:p>
            <a:p>
              <a:r>
                <a:rPr lang="ja-JP" altLang="en-US" sz="1100" dirty="0">
                  <a:solidFill>
                    <a:schemeClr val="tx1"/>
                  </a:solidFill>
                  <a:latin typeface="游明朝" panose="02020400000000000000" pitchFamily="18" charset="-128"/>
                  <a:ea typeface="游明朝" panose="02020400000000000000" pitchFamily="18" charset="-128"/>
                </a:rPr>
                <a:t>上場準備</a:t>
              </a:r>
              <a:endParaRPr lang="en-US" altLang="ja-JP" sz="1100" dirty="0">
                <a:solidFill>
                  <a:schemeClr val="tx1"/>
                </a:solidFill>
                <a:latin typeface="游明朝" panose="02020400000000000000" pitchFamily="18" charset="-128"/>
                <a:ea typeface="游明朝" panose="02020400000000000000" pitchFamily="18" charset="-128"/>
              </a:endParaRPr>
            </a:p>
          </p:txBody>
        </p:sp>
        <p:sp>
          <p:nvSpPr>
            <p:cNvPr id="100" name="正方形/長方形 99">
              <a:extLst>
                <a:ext uri="{FF2B5EF4-FFF2-40B4-BE49-F238E27FC236}">
                  <a16:creationId xmlns:a16="http://schemas.microsoft.com/office/drawing/2014/main" id="{ADC84322-0803-8FED-6CA3-1D24EB59ED37}"/>
                </a:ext>
              </a:extLst>
            </p:cNvPr>
            <p:cNvSpPr/>
            <p:nvPr/>
          </p:nvSpPr>
          <p:spPr>
            <a:xfrm>
              <a:off x="9822816" y="3351977"/>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・あらゆるサービス</a:t>
              </a:r>
              <a:endParaRPr lang="en-US" altLang="ja-JP" sz="1100" dirty="0">
                <a:solidFill>
                  <a:schemeClr val="tx1"/>
                </a:solidFill>
                <a:latin typeface="游明朝" panose="02020400000000000000" pitchFamily="18" charset="-128"/>
                <a:ea typeface="游明朝" panose="02020400000000000000" pitchFamily="18" charset="-128"/>
              </a:endParaRPr>
            </a:p>
          </p:txBody>
        </p:sp>
        <p:sp>
          <p:nvSpPr>
            <p:cNvPr id="101" name="正方形/長方形 100">
              <a:extLst>
                <a:ext uri="{FF2B5EF4-FFF2-40B4-BE49-F238E27FC236}">
                  <a16:creationId xmlns:a16="http://schemas.microsoft.com/office/drawing/2014/main" id="{35E9D28C-BBAC-7F4E-56D7-17B7699BBA45}"/>
                </a:ext>
              </a:extLst>
            </p:cNvPr>
            <p:cNvSpPr/>
            <p:nvPr/>
          </p:nvSpPr>
          <p:spPr>
            <a:xfrm>
              <a:off x="9822816" y="3878227"/>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en-US" altLang="ja-JP" sz="1100" dirty="0">
                  <a:solidFill>
                    <a:schemeClr val="tx1"/>
                  </a:solidFill>
                  <a:latin typeface="游明朝" panose="02020400000000000000" pitchFamily="18" charset="-128"/>
                  <a:ea typeface="游明朝" panose="02020400000000000000" pitchFamily="18" charset="-128"/>
                </a:rPr>
                <a:t>20</a:t>
              </a:r>
              <a:r>
                <a:rPr lang="ja-JP" altLang="en-US" sz="1100" dirty="0">
                  <a:solidFill>
                    <a:schemeClr val="tx1"/>
                  </a:solidFill>
                  <a:latin typeface="游明朝" panose="02020400000000000000" pitchFamily="18" charset="-128"/>
                  <a:ea typeface="游明朝" panose="02020400000000000000" pitchFamily="18" charset="-128"/>
                </a:rPr>
                <a:t>名</a:t>
              </a:r>
            </a:p>
          </p:txBody>
        </p:sp>
        <p:sp>
          <p:nvSpPr>
            <p:cNvPr id="102" name="正方形/長方形 101">
              <a:extLst>
                <a:ext uri="{FF2B5EF4-FFF2-40B4-BE49-F238E27FC236}">
                  <a16:creationId xmlns:a16="http://schemas.microsoft.com/office/drawing/2014/main" id="{DD94C632-5DEC-EDA3-7BEE-88A94462A50C}"/>
                </a:ext>
              </a:extLst>
            </p:cNvPr>
            <p:cNvSpPr/>
            <p:nvPr/>
          </p:nvSpPr>
          <p:spPr>
            <a:xfrm>
              <a:off x="9822816" y="4404478"/>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マッチングプラットフォーム</a:t>
              </a:r>
              <a:br>
                <a:rPr lang="en-US" altLang="ja-JP" sz="1100" dirty="0">
                  <a:solidFill>
                    <a:schemeClr val="tx1"/>
                  </a:solidFill>
                  <a:latin typeface="游明朝" panose="02020400000000000000" pitchFamily="18" charset="-128"/>
                  <a:ea typeface="游明朝" panose="02020400000000000000" pitchFamily="18" charset="-128"/>
                </a:rPr>
              </a:br>
              <a:r>
                <a:rPr lang="ja-JP" altLang="en-US" sz="1100" dirty="0">
                  <a:solidFill>
                    <a:schemeClr val="tx1"/>
                  </a:solidFill>
                  <a:latin typeface="游明朝" panose="02020400000000000000" pitchFamily="18" charset="-128"/>
                  <a:ea typeface="游明朝" panose="02020400000000000000" pitchFamily="18" charset="-128"/>
                </a:rPr>
                <a:t>（手数料</a:t>
              </a:r>
              <a:r>
                <a:rPr lang="en-US" altLang="ja-JP" sz="1100" dirty="0">
                  <a:solidFill>
                    <a:schemeClr val="tx1"/>
                  </a:solidFill>
                  <a:latin typeface="游明朝" panose="02020400000000000000" pitchFamily="18" charset="-128"/>
                  <a:ea typeface="游明朝" panose="02020400000000000000" pitchFamily="18" charset="-128"/>
                </a:rPr>
                <a:t>10</a:t>
              </a:r>
              <a:r>
                <a:rPr lang="ja-JP" altLang="en-US" sz="1100" dirty="0">
                  <a:solidFill>
                    <a:schemeClr val="tx1"/>
                  </a:solidFill>
                  <a:latin typeface="游明朝" panose="02020400000000000000" pitchFamily="18" charset="-128"/>
                  <a:ea typeface="游明朝" panose="02020400000000000000" pitchFamily="18" charset="-128"/>
                </a:rPr>
                <a:t>％）</a:t>
              </a:r>
            </a:p>
          </p:txBody>
        </p:sp>
        <p:sp>
          <p:nvSpPr>
            <p:cNvPr id="103" name="正方形/長方形 102">
              <a:extLst>
                <a:ext uri="{FF2B5EF4-FFF2-40B4-BE49-F238E27FC236}">
                  <a16:creationId xmlns:a16="http://schemas.microsoft.com/office/drawing/2014/main" id="{33325ABB-8764-DB95-148C-D08CBE9AB4E2}"/>
                </a:ext>
              </a:extLst>
            </p:cNvPr>
            <p:cNvSpPr/>
            <p:nvPr/>
          </p:nvSpPr>
          <p:spPr>
            <a:xfrm>
              <a:off x="9822816" y="5456980"/>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en-US" altLang="ja-JP" sz="1100" dirty="0">
                  <a:solidFill>
                    <a:schemeClr val="tx1"/>
                  </a:solidFill>
                  <a:latin typeface="游明朝" panose="02020400000000000000" pitchFamily="18" charset="-128"/>
                  <a:ea typeface="游明朝" panose="02020400000000000000" pitchFamily="18" charset="-128"/>
                </a:rPr>
                <a:t>2,000</a:t>
              </a:r>
              <a:r>
                <a:rPr lang="ja-JP" altLang="en-US" sz="1100" dirty="0">
                  <a:solidFill>
                    <a:schemeClr val="tx1"/>
                  </a:solidFill>
                  <a:latin typeface="游明朝" panose="02020400000000000000" pitchFamily="18" charset="-128"/>
                  <a:ea typeface="游明朝" panose="02020400000000000000" pitchFamily="18" charset="-128"/>
                </a:rPr>
                <a:t>万円</a:t>
              </a:r>
              <a:r>
                <a:rPr lang="en-US" altLang="ja-JP" sz="1100" dirty="0">
                  <a:solidFill>
                    <a:schemeClr val="tx1"/>
                  </a:solidFill>
                  <a:latin typeface="游明朝" panose="02020400000000000000" pitchFamily="18" charset="-128"/>
                  <a:ea typeface="游明朝" panose="02020400000000000000" pitchFamily="18" charset="-128"/>
                </a:rPr>
                <a:t>/</a:t>
              </a:r>
              <a:r>
                <a:rPr lang="ja-JP" altLang="en-US" sz="1100" dirty="0">
                  <a:solidFill>
                    <a:schemeClr val="tx1"/>
                  </a:solidFill>
                  <a:latin typeface="游明朝" panose="02020400000000000000" pitchFamily="18" charset="-128"/>
                  <a:ea typeface="游明朝" panose="02020400000000000000" pitchFamily="18" charset="-128"/>
                </a:rPr>
                <a:t>月（利益率</a:t>
              </a:r>
              <a:r>
                <a:rPr lang="en-US" altLang="ja-JP" sz="1100" dirty="0">
                  <a:solidFill>
                    <a:schemeClr val="tx1"/>
                  </a:solidFill>
                  <a:latin typeface="游明朝" panose="02020400000000000000" pitchFamily="18" charset="-128"/>
                  <a:ea typeface="游明朝" panose="02020400000000000000" pitchFamily="18" charset="-128"/>
                </a:rPr>
                <a:t>20</a:t>
              </a:r>
              <a:r>
                <a:rPr lang="ja-JP" altLang="en-US" sz="1100" dirty="0">
                  <a:solidFill>
                    <a:schemeClr val="tx1"/>
                  </a:solidFill>
                  <a:latin typeface="游明朝" panose="02020400000000000000" pitchFamily="18" charset="-128"/>
                  <a:ea typeface="游明朝" panose="02020400000000000000" pitchFamily="18" charset="-128"/>
                </a:rPr>
                <a:t>％）</a:t>
              </a:r>
              <a:endParaRPr lang="en-US" altLang="ja-JP" sz="1100" dirty="0">
                <a:solidFill>
                  <a:schemeClr val="tx1"/>
                </a:solidFill>
                <a:latin typeface="游明朝" panose="02020400000000000000" pitchFamily="18" charset="-128"/>
                <a:ea typeface="游明朝" panose="02020400000000000000" pitchFamily="18" charset="-128"/>
              </a:endParaRPr>
            </a:p>
            <a:p>
              <a:r>
                <a:rPr lang="en-US" altLang="ja-JP" sz="1100" dirty="0">
                  <a:solidFill>
                    <a:schemeClr val="tx1"/>
                  </a:solidFill>
                  <a:latin typeface="游明朝" panose="02020400000000000000" pitchFamily="18" charset="-128"/>
                  <a:ea typeface="游明朝" panose="02020400000000000000" pitchFamily="18" charset="-128"/>
                </a:rPr>
                <a:t>※</a:t>
              </a:r>
              <a:r>
                <a:rPr lang="ja-JP" altLang="en-US" sz="1100" dirty="0">
                  <a:solidFill>
                    <a:schemeClr val="tx1"/>
                  </a:solidFill>
                  <a:latin typeface="游明朝" panose="02020400000000000000" pitchFamily="18" charset="-128"/>
                  <a:ea typeface="游明朝" panose="02020400000000000000" pitchFamily="18" charset="-128"/>
                </a:rPr>
                <a:t>システム費などを計上</a:t>
              </a:r>
            </a:p>
          </p:txBody>
        </p:sp>
        <p:sp>
          <p:nvSpPr>
            <p:cNvPr id="104" name="正方形/長方形 103">
              <a:extLst>
                <a:ext uri="{FF2B5EF4-FFF2-40B4-BE49-F238E27FC236}">
                  <a16:creationId xmlns:a16="http://schemas.microsoft.com/office/drawing/2014/main" id="{932267BB-6838-D768-700B-5133595B6121}"/>
                </a:ext>
              </a:extLst>
            </p:cNvPr>
            <p:cNvSpPr/>
            <p:nvPr/>
          </p:nvSpPr>
          <p:spPr>
            <a:xfrm>
              <a:off x="9822816" y="4930729"/>
              <a:ext cx="1958111" cy="396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en-US" altLang="ja-JP" sz="1100" dirty="0">
                  <a:solidFill>
                    <a:schemeClr val="tx1"/>
                  </a:solidFill>
                  <a:latin typeface="游明朝" panose="02020400000000000000" pitchFamily="18" charset="-128"/>
                  <a:ea typeface="游明朝" panose="02020400000000000000" pitchFamily="18" charset="-128"/>
                </a:rPr>
                <a:t>4,000</a:t>
              </a:r>
              <a:r>
                <a:rPr lang="ja-JP" altLang="en-US" sz="1100" dirty="0">
                  <a:solidFill>
                    <a:schemeClr val="tx1"/>
                  </a:solidFill>
                  <a:latin typeface="游明朝" panose="02020400000000000000" pitchFamily="18" charset="-128"/>
                  <a:ea typeface="游明朝" panose="02020400000000000000" pitchFamily="18" charset="-128"/>
                </a:rPr>
                <a:t>万円</a:t>
              </a:r>
              <a:r>
                <a:rPr lang="en-US" altLang="ja-JP" sz="1100" dirty="0">
                  <a:solidFill>
                    <a:schemeClr val="tx1"/>
                  </a:solidFill>
                  <a:latin typeface="游明朝" panose="02020400000000000000" pitchFamily="18" charset="-128"/>
                  <a:ea typeface="游明朝" panose="02020400000000000000" pitchFamily="18" charset="-128"/>
                </a:rPr>
                <a:t>/</a:t>
              </a:r>
              <a:r>
                <a:rPr lang="ja-JP" altLang="en-US" sz="1100" dirty="0">
                  <a:solidFill>
                    <a:schemeClr val="tx1"/>
                  </a:solidFill>
                  <a:latin typeface="游明朝" panose="02020400000000000000" pitchFamily="18" charset="-128"/>
                  <a:ea typeface="游明朝" panose="02020400000000000000" pitchFamily="18" charset="-128"/>
                </a:rPr>
                <a:t>月</a:t>
              </a:r>
              <a:endParaRPr lang="en-US" altLang="ja-JP" sz="1100" dirty="0">
                <a:solidFill>
                  <a:schemeClr val="tx1"/>
                </a:solidFill>
                <a:latin typeface="游明朝" panose="02020400000000000000" pitchFamily="18" charset="-128"/>
                <a:ea typeface="游明朝" panose="02020400000000000000" pitchFamily="18" charset="-128"/>
              </a:endParaRPr>
            </a:p>
            <a:p>
              <a:r>
                <a:rPr lang="ja-JP" altLang="en-US" sz="1100" dirty="0">
                  <a:solidFill>
                    <a:schemeClr val="tx1"/>
                  </a:solidFill>
                  <a:latin typeface="游明朝" panose="02020400000000000000" pitchFamily="18" charset="-128"/>
                  <a:ea typeface="游明朝" panose="02020400000000000000" pitchFamily="18" charset="-128"/>
                </a:rPr>
                <a:t>（うち、手数料</a:t>
              </a:r>
              <a:r>
                <a:rPr lang="en-US" altLang="ja-JP" sz="1100" dirty="0">
                  <a:solidFill>
                    <a:schemeClr val="tx1"/>
                  </a:solidFill>
                  <a:latin typeface="游明朝" panose="02020400000000000000" pitchFamily="18" charset="-128"/>
                  <a:ea typeface="游明朝" panose="02020400000000000000" pitchFamily="18" charset="-128"/>
                </a:rPr>
                <a:t>3,000</a:t>
              </a:r>
              <a:r>
                <a:rPr lang="ja-JP" altLang="en-US" sz="1100" dirty="0">
                  <a:solidFill>
                    <a:schemeClr val="tx1"/>
                  </a:solidFill>
                  <a:latin typeface="游明朝" panose="02020400000000000000" pitchFamily="18" charset="-128"/>
                  <a:ea typeface="游明朝" panose="02020400000000000000" pitchFamily="18" charset="-128"/>
                </a:rPr>
                <a:t>万円）</a:t>
              </a:r>
            </a:p>
          </p:txBody>
        </p:sp>
        <p:sp>
          <p:nvSpPr>
            <p:cNvPr id="105" name="正方形/長方形 104">
              <a:extLst>
                <a:ext uri="{FF2B5EF4-FFF2-40B4-BE49-F238E27FC236}">
                  <a16:creationId xmlns:a16="http://schemas.microsoft.com/office/drawing/2014/main" id="{DDC4B302-D8D7-AD10-2E5A-F556549AB8EC}"/>
                </a:ext>
              </a:extLst>
            </p:cNvPr>
            <p:cNvSpPr/>
            <p:nvPr/>
          </p:nvSpPr>
          <p:spPr>
            <a:xfrm>
              <a:off x="9822816" y="1976432"/>
              <a:ext cx="1958111" cy="246339"/>
            </a:xfrm>
            <a:prstGeom prst="rect">
              <a:avLst/>
            </a:prstGeom>
            <a:solidFill>
              <a:srgbClr val="DCF8E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r>
                <a:rPr lang="ja-JP" altLang="en-US" sz="1100" dirty="0">
                  <a:solidFill>
                    <a:schemeClr val="tx1"/>
                  </a:solidFill>
                  <a:latin typeface="游明朝" panose="02020400000000000000" pitchFamily="18" charset="-128"/>
                  <a:ea typeface="游明朝" panose="02020400000000000000" pitchFamily="18" charset="-128"/>
                </a:rPr>
                <a:t>～</a:t>
              </a:r>
              <a:r>
                <a:rPr lang="en-US" altLang="ja-JP" sz="1100" dirty="0">
                  <a:solidFill>
                    <a:schemeClr val="tx1"/>
                  </a:solidFill>
                  <a:latin typeface="游明朝" panose="02020400000000000000" pitchFamily="18" charset="-128"/>
                  <a:ea typeface="游明朝" panose="02020400000000000000" pitchFamily="18" charset="-128"/>
                </a:rPr>
                <a:t>XX</a:t>
              </a:r>
              <a:r>
                <a:rPr lang="ja-JP" altLang="en-US" sz="1100" dirty="0">
                  <a:solidFill>
                    <a:schemeClr val="tx1"/>
                  </a:solidFill>
                  <a:latin typeface="游明朝" panose="02020400000000000000" pitchFamily="18" charset="-128"/>
                  <a:ea typeface="游明朝" panose="02020400000000000000" pitchFamily="18" charset="-128"/>
                </a:rPr>
                <a:t>年</a:t>
              </a:r>
              <a:r>
                <a:rPr lang="en-US" altLang="ja-JP" sz="1100" dirty="0">
                  <a:solidFill>
                    <a:schemeClr val="tx1"/>
                  </a:solidFill>
                  <a:latin typeface="游明朝" panose="02020400000000000000" pitchFamily="18" charset="-128"/>
                  <a:ea typeface="游明朝" panose="02020400000000000000" pitchFamily="18" charset="-128"/>
                </a:rPr>
                <a:t>XX</a:t>
              </a:r>
              <a:r>
                <a:rPr lang="ja-JP" altLang="en-US" sz="1100" dirty="0">
                  <a:solidFill>
                    <a:schemeClr val="tx1"/>
                  </a:solidFill>
                  <a:latin typeface="游明朝" panose="02020400000000000000" pitchFamily="18" charset="-128"/>
                  <a:ea typeface="游明朝" panose="02020400000000000000" pitchFamily="18" charset="-128"/>
                </a:rPr>
                <a:t>月末（</a:t>
              </a:r>
              <a:r>
                <a:rPr lang="en-US" altLang="ja-JP" sz="1100" dirty="0">
                  <a:solidFill>
                    <a:schemeClr val="tx1"/>
                  </a:solidFill>
                  <a:latin typeface="游明朝" panose="02020400000000000000" pitchFamily="18" charset="-128"/>
                  <a:ea typeface="游明朝" panose="02020400000000000000" pitchFamily="18" charset="-128"/>
                </a:rPr>
                <a:t>XX</a:t>
              </a:r>
              <a:r>
                <a:rPr lang="ja-JP" altLang="en-US" sz="1100" dirty="0">
                  <a:solidFill>
                    <a:schemeClr val="tx1"/>
                  </a:solidFill>
                  <a:latin typeface="游明朝" panose="02020400000000000000" pitchFamily="18" charset="-128"/>
                  <a:ea typeface="游明朝" panose="02020400000000000000" pitchFamily="18" charset="-128"/>
                </a:rPr>
                <a:t>ヵ月間）</a:t>
              </a:r>
            </a:p>
          </p:txBody>
        </p:sp>
        <p:cxnSp>
          <p:nvCxnSpPr>
            <p:cNvPr id="106" name="直線矢印コネクタ 105">
              <a:extLst>
                <a:ext uri="{FF2B5EF4-FFF2-40B4-BE49-F238E27FC236}">
                  <a16:creationId xmlns:a16="http://schemas.microsoft.com/office/drawing/2014/main" id="{235DE09F-0B0B-1611-3780-49BEB6C8D003}"/>
                </a:ext>
              </a:extLst>
            </p:cNvPr>
            <p:cNvCxnSpPr>
              <a:cxnSpLocks/>
            </p:cNvCxnSpPr>
            <p:nvPr/>
          </p:nvCxnSpPr>
          <p:spPr>
            <a:xfrm>
              <a:off x="427147" y="2760966"/>
              <a:ext cx="11338300"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9" name="直線矢印コネクタ 108">
              <a:extLst>
                <a:ext uri="{FF2B5EF4-FFF2-40B4-BE49-F238E27FC236}">
                  <a16:creationId xmlns:a16="http://schemas.microsoft.com/office/drawing/2014/main" id="{FDB15E11-19DE-DD93-9326-FA2660454992}"/>
                </a:ext>
              </a:extLst>
            </p:cNvPr>
            <p:cNvCxnSpPr>
              <a:cxnSpLocks/>
            </p:cNvCxnSpPr>
            <p:nvPr/>
          </p:nvCxnSpPr>
          <p:spPr>
            <a:xfrm>
              <a:off x="427147" y="3287217"/>
              <a:ext cx="11338300"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10" name="直線矢印コネクタ 109">
              <a:extLst>
                <a:ext uri="{FF2B5EF4-FFF2-40B4-BE49-F238E27FC236}">
                  <a16:creationId xmlns:a16="http://schemas.microsoft.com/office/drawing/2014/main" id="{704C9165-04AC-1D66-967B-73FD6A97F639}"/>
                </a:ext>
              </a:extLst>
            </p:cNvPr>
            <p:cNvCxnSpPr>
              <a:cxnSpLocks/>
            </p:cNvCxnSpPr>
            <p:nvPr/>
          </p:nvCxnSpPr>
          <p:spPr>
            <a:xfrm>
              <a:off x="427147" y="3813468"/>
              <a:ext cx="11338300"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11" name="直線矢印コネクタ 110">
              <a:extLst>
                <a:ext uri="{FF2B5EF4-FFF2-40B4-BE49-F238E27FC236}">
                  <a16:creationId xmlns:a16="http://schemas.microsoft.com/office/drawing/2014/main" id="{BC9D1FA0-655B-595B-2D7A-014DDC09E49B}"/>
                </a:ext>
              </a:extLst>
            </p:cNvPr>
            <p:cNvCxnSpPr>
              <a:cxnSpLocks/>
            </p:cNvCxnSpPr>
            <p:nvPr/>
          </p:nvCxnSpPr>
          <p:spPr>
            <a:xfrm>
              <a:off x="427147" y="4339719"/>
              <a:ext cx="11338300"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12" name="直線矢印コネクタ 111">
              <a:extLst>
                <a:ext uri="{FF2B5EF4-FFF2-40B4-BE49-F238E27FC236}">
                  <a16:creationId xmlns:a16="http://schemas.microsoft.com/office/drawing/2014/main" id="{5DDC92BE-8E2A-2222-07FB-A7E4A64B5C12}"/>
                </a:ext>
              </a:extLst>
            </p:cNvPr>
            <p:cNvCxnSpPr>
              <a:cxnSpLocks/>
            </p:cNvCxnSpPr>
            <p:nvPr/>
          </p:nvCxnSpPr>
          <p:spPr>
            <a:xfrm>
              <a:off x="427147" y="4865970"/>
              <a:ext cx="11338300"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13" name="直線矢印コネクタ 112">
              <a:extLst>
                <a:ext uri="{FF2B5EF4-FFF2-40B4-BE49-F238E27FC236}">
                  <a16:creationId xmlns:a16="http://schemas.microsoft.com/office/drawing/2014/main" id="{934226BA-F15C-F85C-AB54-BB5D30E7CEC7}"/>
                </a:ext>
              </a:extLst>
            </p:cNvPr>
            <p:cNvCxnSpPr>
              <a:cxnSpLocks/>
            </p:cNvCxnSpPr>
            <p:nvPr/>
          </p:nvCxnSpPr>
          <p:spPr>
            <a:xfrm>
              <a:off x="427147" y="5392221"/>
              <a:ext cx="11338300"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123" name="正方形/長方形 122">
            <a:extLst>
              <a:ext uri="{FF2B5EF4-FFF2-40B4-BE49-F238E27FC236}">
                <a16:creationId xmlns:a16="http://schemas.microsoft.com/office/drawing/2014/main" id="{39D89DCC-A43A-08A8-08E7-0FDC99B8D97A}"/>
              </a:ext>
            </a:extLst>
          </p:cNvPr>
          <p:cNvSpPr/>
          <p:nvPr/>
        </p:nvSpPr>
        <p:spPr>
          <a:xfrm>
            <a:off x="407988" y="6161760"/>
            <a:ext cx="11376025" cy="327877"/>
          </a:xfrm>
          <a:prstGeom prst="rect">
            <a:avLst/>
          </a:prstGeom>
          <a:solidFill>
            <a:srgbClr val="145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游明朝" panose="02020400000000000000" pitchFamily="18" charset="-128"/>
                <a:ea typeface="游明朝" panose="02020400000000000000" pitchFamily="18" charset="-128"/>
              </a:rPr>
              <a:t>フェーズ</a:t>
            </a:r>
            <a:r>
              <a:rPr lang="en-US" altLang="ja-JP" sz="1200" dirty="0">
                <a:solidFill>
                  <a:schemeClr val="bg1"/>
                </a:solidFill>
                <a:latin typeface="游明朝" panose="02020400000000000000" pitchFamily="18" charset="-128"/>
                <a:ea typeface="游明朝" panose="02020400000000000000" pitchFamily="18" charset="-128"/>
              </a:rPr>
              <a:t>5</a:t>
            </a:r>
            <a:r>
              <a:rPr lang="ja-JP" altLang="en-US" sz="1200" dirty="0">
                <a:solidFill>
                  <a:schemeClr val="bg1"/>
                </a:solidFill>
                <a:latin typeface="游明朝" panose="02020400000000000000" pitchFamily="18" charset="-128"/>
                <a:ea typeface="游明朝" panose="02020400000000000000" pitchFamily="18" charset="-128"/>
              </a:rPr>
              <a:t>から約</a:t>
            </a:r>
            <a:r>
              <a:rPr lang="en-US" altLang="ja-JP" sz="1200" dirty="0">
                <a:solidFill>
                  <a:schemeClr val="bg1"/>
                </a:solidFill>
                <a:latin typeface="游明朝" panose="02020400000000000000" pitchFamily="18" charset="-128"/>
                <a:ea typeface="游明朝" panose="02020400000000000000" pitchFamily="18" charset="-128"/>
              </a:rPr>
              <a:t>XX</a:t>
            </a:r>
            <a:r>
              <a:rPr lang="ja-JP" altLang="en-US" sz="1200" dirty="0">
                <a:solidFill>
                  <a:schemeClr val="bg1"/>
                </a:solidFill>
                <a:latin typeface="游明朝" panose="02020400000000000000" pitchFamily="18" charset="-128"/>
                <a:ea typeface="游明朝" panose="02020400000000000000" pitchFamily="18" charset="-128"/>
              </a:rPr>
              <a:t>年後の</a:t>
            </a:r>
            <a:r>
              <a:rPr lang="en-US" altLang="ja-JP" sz="1200" dirty="0">
                <a:solidFill>
                  <a:schemeClr val="bg1"/>
                </a:solidFill>
                <a:latin typeface="游明朝" panose="02020400000000000000" pitchFamily="18" charset="-128"/>
                <a:ea typeface="游明朝" panose="02020400000000000000" pitchFamily="18" charset="-128"/>
              </a:rPr>
              <a:t>XX</a:t>
            </a:r>
            <a:r>
              <a:rPr lang="ja-JP" altLang="en-US" sz="1200" dirty="0">
                <a:solidFill>
                  <a:schemeClr val="bg1"/>
                </a:solidFill>
                <a:latin typeface="游明朝" panose="02020400000000000000" pitchFamily="18" charset="-128"/>
                <a:ea typeface="游明朝" panose="02020400000000000000" pitchFamily="18" charset="-128"/>
              </a:rPr>
              <a:t>年に上場を目指す（グロース上場企業の過半数は年間売上が</a:t>
            </a:r>
            <a:r>
              <a:rPr lang="en-US" altLang="ja-JP" sz="1200" dirty="0">
                <a:solidFill>
                  <a:schemeClr val="bg1"/>
                </a:solidFill>
                <a:latin typeface="游明朝" panose="02020400000000000000" pitchFamily="18" charset="-128"/>
                <a:ea typeface="游明朝" panose="02020400000000000000" pitchFamily="18" charset="-128"/>
              </a:rPr>
              <a:t>20</a:t>
            </a:r>
            <a:r>
              <a:rPr lang="ja-JP" altLang="en-US" sz="1200" dirty="0">
                <a:solidFill>
                  <a:schemeClr val="bg1"/>
                </a:solidFill>
                <a:latin typeface="游明朝" panose="02020400000000000000" pitchFamily="18" charset="-128"/>
                <a:ea typeface="游明朝" panose="02020400000000000000" pitchFamily="18" charset="-128"/>
              </a:rPr>
              <a:t>億円以下であり、同年度には自社もその水準を満たしていると想定）</a:t>
            </a:r>
          </a:p>
        </p:txBody>
      </p:sp>
    </p:spTree>
    <p:extLst>
      <p:ext uri="{BB962C8B-B14F-4D97-AF65-F5344CB8AC3E}">
        <p14:creationId xmlns:p14="http://schemas.microsoft.com/office/powerpoint/2010/main" val="3698741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83E2-8666-05A9-01FE-2D64523597D8}"/>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BA5F7F20-B0E1-8F68-C2B9-3BD3F5F8AFA9}"/>
              </a:ext>
            </a:extLst>
          </p:cNvPr>
          <p:cNvSpPr/>
          <p:nvPr/>
        </p:nvSpPr>
        <p:spPr>
          <a:xfrm>
            <a:off x="410918" y="29644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zh-TW" altLang="en-US" b="1" dirty="0">
                <a:solidFill>
                  <a:srgbClr val="145D3A"/>
                </a:solidFill>
                <a:latin typeface="游明朝" panose="02020400000000000000" pitchFamily="18" charset="-128"/>
                <a:ea typeface="游明朝" panose="02020400000000000000" pitchFamily="18" charset="-128"/>
              </a:rPr>
              <a:t>財務計画</a:t>
            </a:r>
            <a:r>
              <a:rPr lang="ja-JP" altLang="en-US" b="1" dirty="0">
                <a:solidFill>
                  <a:srgbClr val="145D3A"/>
                </a:solidFill>
                <a:latin typeface="游明朝" panose="02020400000000000000" pitchFamily="18" charset="-128"/>
                <a:ea typeface="游明朝" panose="02020400000000000000" pitchFamily="18" charset="-128"/>
              </a:rPr>
              <a:t>（</a:t>
            </a:r>
            <a:r>
              <a:rPr lang="en-US" altLang="ja-JP" b="1" dirty="0">
                <a:solidFill>
                  <a:srgbClr val="145D3A"/>
                </a:solidFill>
                <a:latin typeface="游明朝" panose="02020400000000000000" pitchFamily="18" charset="-128"/>
                <a:ea typeface="游明朝" panose="02020400000000000000" pitchFamily="18" charset="-128"/>
              </a:rPr>
              <a:t>1/4</a:t>
            </a:r>
            <a:r>
              <a:rPr lang="ja-JP" altLang="en-US" b="1" dirty="0">
                <a:solidFill>
                  <a:srgbClr val="145D3A"/>
                </a:solidFill>
                <a:latin typeface="游明朝" panose="02020400000000000000" pitchFamily="18" charset="-128"/>
                <a:ea typeface="游明朝" panose="02020400000000000000" pitchFamily="18" charset="-128"/>
              </a:rPr>
              <a:t>）：数値推移</a:t>
            </a:r>
          </a:p>
        </p:txBody>
      </p:sp>
      <p:sp>
        <p:nvSpPr>
          <p:cNvPr id="4" name="スライド番号プレースホルダー 5">
            <a:extLst>
              <a:ext uri="{FF2B5EF4-FFF2-40B4-BE49-F238E27FC236}">
                <a16:creationId xmlns:a16="http://schemas.microsoft.com/office/drawing/2014/main" id="{6846C6D1-6AB2-48AE-7FC7-1F224B5BB23A}"/>
              </a:ext>
            </a:extLst>
          </p:cNvPr>
          <p:cNvSpPr>
            <a:spLocks noGrp="1"/>
          </p:cNvSpPr>
          <p:nvPr>
            <p:ph type="sldNum" sz="quarter" idx="12"/>
          </p:nvPr>
        </p:nvSpPr>
        <p:spPr>
          <a:xfrm>
            <a:off x="11792326" y="6587975"/>
            <a:ext cx="278505" cy="219600"/>
          </a:xfrm>
        </p:spPr>
        <p:txBody>
          <a:bodyPr wrap="none"/>
          <a:lstStyle/>
          <a:p>
            <a:pPr algn="ctr"/>
            <a:fld id="{3FFBA4C0-9B7D-4866-9F37-F8186F53D425}" type="slidenum">
              <a:rPr kumimoji="1" lang="ja-JP" altLang="en-US" smtClean="0">
                <a:solidFill>
                  <a:schemeClr val="tx1"/>
                </a:solidFill>
                <a:latin typeface="游明朝" panose="02020400000000000000" pitchFamily="18" charset="-128"/>
                <a:ea typeface="游明朝" panose="02020400000000000000" pitchFamily="18" charset="-128"/>
              </a:rPr>
              <a:pPr algn="ctr"/>
              <a:t>14</a:t>
            </a:fld>
            <a:endParaRPr kumimoji="1" lang="ja-JP" altLang="en-US" dirty="0">
              <a:solidFill>
                <a:schemeClr val="tx1"/>
              </a:solidFill>
              <a:latin typeface="游明朝" panose="02020400000000000000" pitchFamily="18" charset="-128"/>
              <a:ea typeface="游明朝" panose="02020400000000000000" pitchFamily="18" charset="-128"/>
            </a:endParaRPr>
          </a:p>
        </p:txBody>
      </p:sp>
      <p:grpSp>
        <p:nvGrpSpPr>
          <p:cNvPr id="5" name="グループ化 4">
            <a:extLst>
              <a:ext uri="{FF2B5EF4-FFF2-40B4-BE49-F238E27FC236}">
                <a16:creationId xmlns:a16="http://schemas.microsoft.com/office/drawing/2014/main" id="{8D31A091-8001-D266-DA79-292C7D99FB89}"/>
              </a:ext>
            </a:extLst>
          </p:cNvPr>
          <p:cNvGrpSpPr/>
          <p:nvPr/>
        </p:nvGrpSpPr>
        <p:grpSpPr>
          <a:xfrm>
            <a:off x="6321449" y="381089"/>
            <a:ext cx="5462564" cy="291159"/>
            <a:chOff x="5352149" y="381089"/>
            <a:chExt cx="5462564" cy="291159"/>
          </a:xfrm>
        </p:grpSpPr>
        <p:sp>
          <p:nvSpPr>
            <p:cNvPr id="6" name="正方形/長方形 5">
              <a:extLst>
                <a:ext uri="{FF2B5EF4-FFF2-40B4-BE49-F238E27FC236}">
                  <a16:creationId xmlns:a16="http://schemas.microsoft.com/office/drawing/2014/main" id="{81F07EE6-07EE-D61A-6B6E-E84EAB8FCCEC}"/>
                </a:ext>
              </a:extLst>
            </p:cNvPr>
            <p:cNvSpPr/>
            <p:nvPr/>
          </p:nvSpPr>
          <p:spPr>
            <a:xfrm>
              <a:off x="10097945" y="381089"/>
              <a:ext cx="716768" cy="291159"/>
            </a:xfrm>
            <a:prstGeom prst="rect">
              <a:avLst/>
            </a:prstGeom>
            <a:solidFill>
              <a:srgbClr val="145D3A"/>
            </a:solidFill>
            <a:ln w="952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財務計画</a:t>
              </a:r>
            </a:p>
          </p:txBody>
        </p:sp>
        <p:grpSp>
          <p:nvGrpSpPr>
            <p:cNvPr id="7" name="グループ化 6">
              <a:extLst>
                <a:ext uri="{FF2B5EF4-FFF2-40B4-BE49-F238E27FC236}">
                  <a16:creationId xmlns:a16="http://schemas.microsoft.com/office/drawing/2014/main" id="{4FBAF0AF-1066-FD61-8E38-5069F381A187}"/>
                </a:ext>
              </a:extLst>
            </p:cNvPr>
            <p:cNvGrpSpPr/>
            <p:nvPr/>
          </p:nvGrpSpPr>
          <p:grpSpPr>
            <a:xfrm>
              <a:off x="5352149" y="381089"/>
              <a:ext cx="870461" cy="291159"/>
              <a:chOff x="5021740" y="381089"/>
              <a:chExt cx="870461" cy="291159"/>
            </a:xfrm>
          </p:grpSpPr>
          <p:sp>
            <p:nvSpPr>
              <p:cNvPr id="20" name="正方形/長方形 19">
                <a:extLst>
                  <a:ext uri="{FF2B5EF4-FFF2-40B4-BE49-F238E27FC236}">
                    <a16:creationId xmlns:a16="http://schemas.microsoft.com/office/drawing/2014/main" id="{C6C9C7AC-C74A-891D-07A6-45CB092112FD}"/>
                  </a:ext>
                </a:extLst>
              </p:cNvPr>
              <p:cNvSpPr/>
              <p:nvPr/>
            </p:nvSpPr>
            <p:spPr>
              <a:xfrm>
                <a:off x="5021740"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目指す姿</a:t>
                </a:r>
              </a:p>
            </p:txBody>
          </p:sp>
          <p:sp>
            <p:nvSpPr>
              <p:cNvPr id="21" name="矢印: 右 20">
                <a:extLst>
                  <a:ext uri="{FF2B5EF4-FFF2-40B4-BE49-F238E27FC236}">
                    <a16:creationId xmlns:a16="http://schemas.microsoft.com/office/drawing/2014/main" id="{687BA534-4262-0550-88CB-556B5C41337E}"/>
                  </a:ext>
                </a:extLst>
              </p:cNvPr>
              <p:cNvSpPr/>
              <p:nvPr/>
            </p:nvSpPr>
            <p:spPr>
              <a:xfrm>
                <a:off x="5738508"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8" name="グループ化 7">
              <a:extLst>
                <a:ext uri="{FF2B5EF4-FFF2-40B4-BE49-F238E27FC236}">
                  <a16:creationId xmlns:a16="http://schemas.microsoft.com/office/drawing/2014/main" id="{12DADB02-9E4B-D340-38E0-2C1624E5C4A3}"/>
                </a:ext>
              </a:extLst>
            </p:cNvPr>
            <p:cNvGrpSpPr/>
            <p:nvPr/>
          </p:nvGrpSpPr>
          <p:grpSpPr>
            <a:xfrm>
              <a:off x="6301308" y="381089"/>
              <a:ext cx="870461" cy="291159"/>
              <a:chOff x="6036981" y="381089"/>
              <a:chExt cx="870461" cy="291159"/>
            </a:xfrm>
          </p:grpSpPr>
          <p:sp>
            <p:nvSpPr>
              <p:cNvPr id="18" name="正方形/長方形 17">
                <a:extLst>
                  <a:ext uri="{FF2B5EF4-FFF2-40B4-BE49-F238E27FC236}">
                    <a16:creationId xmlns:a16="http://schemas.microsoft.com/office/drawing/2014/main" id="{52BD46C5-7A19-1790-E4F3-83826C1CF7AA}"/>
                  </a:ext>
                </a:extLst>
              </p:cNvPr>
              <p:cNvSpPr/>
              <p:nvPr/>
            </p:nvSpPr>
            <p:spPr>
              <a:xfrm>
                <a:off x="6036981"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市場分析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9" name="矢印: 右 18">
                <a:extLst>
                  <a:ext uri="{FF2B5EF4-FFF2-40B4-BE49-F238E27FC236}">
                    <a16:creationId xmlns:a16="http://schemas.microsoft.com/office/drawing/2014/main" id="{B2186BBB-6555-BF32-C5AE-D439ADDD77BC}"/>
                  </a:ext>
                </a:extLst>
              </p:cNvPr>
              <p:cNvSpPr/>
              <p:nvPr/>
            </p:nvSpPr>
            <p:spPr>
              <a:xfrm>
                <a:off x="6753749"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9" name="グループ化 8">
              <a:extLst>
                <a:ext uri="{FF2B5EF4-FFF2-40B4-BE49-F238E27FC236}">
                  <a16:creationId xmlns:a16="http://schemas.microsoft.com/office/drawing/2014/main" id="{1F69EE97-BFD6-78B2-4A04-5EFD18FD0A2D}"/>
                </a:ext>
              </a:extLst>
            </p:cNvPr>
            <p:cNvGrpSpPr/>
            <p:nvPr/>
          </p:nvGrpSpPr>
          <p:grpSpPr>
            <a:xfrm>
              <a:off x="7250467" y="381089"/>
              <a:ext cx="870461" cy="291159"/>
              <a:chOff x="7052222" y="381089"/>
              <a:chExt cx="870461" cy="291159"/>
            </a:xfrm>
          </p:grpSpPr>
          <p:sp>
            <p:nvSpPr>
              <p:cNvPr id="16" name="正方形/長方形 15">
                <a:extLst>
                  <a:ext uri="{FF2B5EF4-FFF2-40B4-BE49-F238E27FC236}">
                    <a16:creationId xmlns:a16="http://schemas.microsoft.com/office/drawing/2014/main" id="{17B50D91-A076-9472-FF97-FC331B0D081A}"/>
                  </a:ext>
                </a:extLst>
              </p:cNvPr>
              <p:cNvSpPr/>
              <p:nvPr/>
            </p:nvSpPr>
            <p:spPr>
              <a:xfrm>
                <a:off x="7052222"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競合分析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7" name="矢印: 右 16">
                <a:extLst>
                  <a:ext uri="{FF2B5EF4-FFF2-40B4-BE49-F238E27FC236}">
                    <a16:creationId xmlns:a16="http://schemas.microsoft.com/office/drawing/2014/main" id="{A97ED4C9-6A5A-5961-AE1E-46CB06F1D5D5}"/>
                  </a:ext>
                </a:extLst>
              </p:cNvPr>
              <p:cNvSpPr/>
              <p:nvPr/>
            </p:nvSpPr>
            <p:spPr>
              <a:xfrm>
                <a:off x="7768990"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0" name="グループ化 9">
              <a:extLst>
                <a:ext uri="{FF2B5EF4-FFF2-40B4-BE49-F238E27FC236}">
                  <a16:creationId xmlns:a16="http://schemas.microsoft.com/office/drawing/2014/main" id="{788ECD30-6CD5-DEE8-A678-25BD32658A09}"/>
                </a:ext>
              </a:extLst>
            </p:cNvPr>
            <p:cNvGrpSpPr/>
            <p:nvPr/>
          </p:nvGrpSpPr>
          <p:grpSpPr>
            <a:xfrm>
              <a:off x="8199626" y="381089"/>
              <a:ext cx="870461" cy="291159"/>
              <a:chOff x="8067463" y="381089"/>
              <a:chExt cx="870461" cy="291159"/>
            </a:xfrm>
          </p:grpSpPr>
          <p:sp>
            <p:nvSpPr>
              <p:cNvPr id="14" name="正方形/長方形 13">
                <a:extLst>
                  <a:ext uri="{FF2B5EF4-FFF2-40B4-BE49-F238E27FC236}">
                    <a16:creationId xmlns:a16="http://schemas.microsoft.com/office/drawing/2014/main" id="{25E0ABDC-99FC-8788-2BCF-C089EB6A47AD}"/>
                  </a:ext>
                </a:extLst>
              </p:cNvPr>
              <p:cNvSpPr/>
              <p:nvPr/>
            </p:nvSpPr>
            <p:spPr>
              <a:xfrm>
                <a:off x="8067463"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自社戦略</a:t>
                </a:r>
              </a:p>
            </p:txBody>
          </p:sp>
          <p:sp>
            <p:nvSpPr>
              <p:cNvPr id="15" name="矢印: 右 14">
                <a:extLst>
                  <a:ext uri="{FF2B5EF4-FFF2-40B4-BE49-F238E27FC236}">
                    <a16:creationId xmlns:a16="http://schemas.microsoft.com/office/drawing/2014/main" id="{AB05A652-AC1D-F67B-139D-C31171EC8EA8}"/>
                  </a:ext>
                </a:extLst>
              </p:cNvPr>
              <p:cNvSpPr/>
              <p:nvPr/>
            </p:nvSpPr>
            <p:spPr>
              <a:xfrm>
                <a:off x="8784231"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1" name="グループ化 10">
              <a:extLst>
                <a:ext uri="{FF2B5EF4-FFF2-40B4-BE49-F238E27FC236}">
                  <a16:creationId xmlns:a16="http://schemas.microsoft.com/office/drawing/2014/main" id="{BBE29435-6C84-A007-8FAB-70A9E94E96BC}"/>
                </a:ext>
              </a:extLst>
            </p:cNvPr>
            <p:cNvGrpSpPr/>
            <p:nvPr/>
          </p:nvGrpSpPr>
          <p:grpSpPr>
            <a:xfrm>
              <a:off x="9148785" y="381089"/>
              <a:ext cx="870461" cy="291159"/>
              <a:chOff x="9082704" y="381089"/>
              <a:chExt cx="870461" cy="291159"/>
            </a:xfrm>
          </p:grpSpPr>
          <p:sp>
            <p:nvSpPr>
              <p:cNvPr id="12" name="正方形/長方形 11">
                <a:extLst>
                  <a:ext uri="{FF2B5EF4-FFF2-40B4-BE49-F238E27FC236}">
                    <a16:creationId xmlns:a16="http://schemas.microsoft.com/office/drawing/2014/main" id="{0CF31707-0FA9-1A5F-9C17-E5F01E5E10FD}"/>
                  </a:ext>
                </a:extLst>
              </p:cNvPr>
              <p:cNvSpPr/>
              <p:nvPr/>
            </p:nvSpPr>
            <p:spPr>
              <a:xfrm>
                <a:off x="9082704"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活動計画</a:t>
                </a:r>
              </a:p>
            </p:txBody>
          </p:sp>
          <p:sp>
            <p:nvSpPr>
              <p:cNvPr id="13" name="矢印: 右 12">
                <a:extLst>
                  <a:ext uri="{FF2B5EF4-FFF2-40B4-BE49-F238E27FC236}">
                    <a16:creationId xmlns:a16="http://schemas.microsoft.com/office/drawing/2014/main" id="{3961B775-2099-6E34-571A-448093A56ECC}"/>
                  </a:ext>
                </a:extLst>
              </p:cNvPr>
              <p:cNvSpPr/>
              <p:nvPr/>
            </p:nvSpPr>
            <p:spPr>
              <a:xfrm>
                <a:off x="9799472"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sp>
        <p:nvSpPr>
          <p:cNvPr id="23" name="正方形/長方形 22">
            <a:extLst>
              <a:ext uri="{FF2B5EF4-FFF2-40B4-BE49-F238E27FC236}">
                <a16:creationId xmlns:a16="http://schemas.microsoft.com/office/drawing/2014/main" id="{2B1E83E3-2038-332B-6948-B99D18B0EA43}"/>
              </a:ext>
            </a:extLst>
          </p:cNvPr>
          <p:cNvSpPr/>
          <p:nvPr/>
        </p:nvSpPr>
        <p:spPr>
          <a:xfrm>
            <a:off x="410918" y="85198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kumimoji="1" lang="en-US" altLang="ja-JP" dirty="0">
                <a:solidFill>
                  <a:schemeClr val="tx1"/>
                </a:solidFill>
                <a:latin typeface="游明朝" panose="02020400000000000000" pitchFamily="18" charset="-128"/>
                <a:ea typeface="游明朝" panose="02020400000000000000" pitchFamily="18" charset="-128"/>
              </a:rPr>
              <a:t>XX</a:t>
            </a:r>
            <a:r>
              <a:rPr kumimoji="1" lang="ja-JP" altLang="en-US" dirty="0">
                <a:solidFill>
                  <a:schemeClr val="tx1"/>
                </a:solidFill>
                <a:latin typeface="游明朝" panose="02020400000000000000" pitchFamily="18" charset="-128"/>
                <a:ea typeface="游明朝" panose="02020400000000000000" pitchFamily="18" charset="-128"/>
              </a:rPr>
              <a:t>年は売上</a:t>
            </a:r>
            <a:r>
              <a:rPr lang="en-US" altLang="ja-JP" dirty="0">
                <a:solidFill>
                  <a:schemeClr val="tx1"/>
                </a:solidFill>
                <a:latin typeface="游明朝" panose="02020400000000000000" pitchFamily="18" charset="-128"/>
                <a:ea typeface="游明朝" panose="02020400000000000000" pitchFamily="18" charset="-128"/>
              </a:rPr>
              <a:t>24</a:t>
            </a:r>
            <a:r>
              <a:rPr lang="ja-JP" altLang="en-US" dirty="0">
                <a:solidFill>
                  <a:schemeClr val="tx1"/>
                </a:solidFill>
                <a:latin typeface="游明朝" panose="02020400000000000000" pitchFamily="18" charset="-128"/>
                <a:ea typeface="游明朝" panose="02020400000000000000" pitchFamily="18" charset="-128"/>
              </a:rPr>
              <a:t>百</a:t>
            </a:r>
            <a:r>
              <a:rPr kumimoji="1" lang="ja-JP" altLang="en-US" dirty="0">
                <a:solidFill>
                  <a:schemeClr val="tx1"/>
                </a:solidFill>
                <a:latin typeface="游明朝" panose="02020400000000000000" pitchFamily="18" charset="-128"/>
                <a:ea typeface="游明朝" panose="02020400000000000000" pitchFamily="18" charset="-128"/>
              </a:rPr>
              <a:t>万円</a:t>
            </a:r>
            <a:r>
              <a:rPr lang="ja-JP" altLang="en-US" dirty="0">
                <a:solidFill>
                  <a:schemeClr val="tx1"/>
                </a:solidFill>
                <a:latin typeface="游明朝" panose="02020400000000000000" pitchFamily="18" charset="-128"/>
                <a:ea typeface="游明朝" panose="02020400000000000000" pitchFamily="18" charset="-128"/>
              </a:rPr>
              <a:t>・当期純利益</a:t>
            </a:r>
            <a:r>
              <a:rPr lang="en-US" altLang="ja-JP" dirty="0">
                <a:solidFill>
                  <a:schemeClr val="tx1"/>
                </a:solidFill>
                <a:latin typeface="游明朝" panose="02020400000000000000" pitchFamily="18" charset="-128"/>
                <a:ea typeface="游明朝" panose="02020400000000000000" pitchFamily="18" charset="-128"/>
              </a:rPr>
              <a:t>11</a:t>
            </a:r>
            <a:r>
              <a:rPr lang="ja-JP" altLang="en-US" dirty="0">
                <a:solidFill>
                  <a:schemeClr val="tx1"/>
                </a:solidFill>
                <a:latin typeface="游明朝" panose="02020400000000000000" pitchFamily="18" charset="-128"/>
                <a:ea typeface="游明朝" panose="02020400000000000000" pitchFamily="18" charset="-128"/>
              </a:rPr>
              <a:t>百万円、</a:t>
            </a:r>
            <a:r>
              <a:rPr lang="en-US" altLang="ja-JP" dirty="0">
                <a:solidFill>
                  <a:schemeClr val="tx1"/>
                </a:solidFill>
                <a:latin typeface="游明朝" panose="02020400000000000000" pitchFamily="18" charset="-128"/>
                <a:ea typeface="游明朝" panose="02020400000000000000" pitchFamily="18" charset="-128"/>
              </a:rPr>
              <a:t>XX</a:t>
            </a:r>
            <a:r>
              <a:rPr lang="ja-JP" altLang="en-US" dirty="0">
                <a:solidFill>
                  <a:schemeClr val="tx1"/>
                </a:solidFill>
                <a:latin typeface="游明朝" panose="02020400000000000000" pitchFamily="18" charset="-128"/>
                <a:ea typeface="游明朝" panose="02020400000000000000" pitchFamily="18" charset="-128"/>
              </a:rPr>
              <a:t>年は売上</a:t>
            </a:r>
            <a:r>
              <a:rPr lang="en-US" altLang="ja-JP" dirty="0">
                <a:solidFill>
                  <a:schemeClr val="tx1"/>
                </a:solidFill>
                <a:latin typeface="游明朝" panose="02020400000000000000" pitchFamily="18" charset="-128"/>
                <a:ea typeface="游明朝" panose="02020400000000000000" pitchFamily="18" charset="-128"/>
              </a:rPr>
              <a:t>2,514</a:t>
            </a:r>
            <a:r>
              <a:rPr lang="ja-JP" altLang="en-US" dirty="0">
                <a:solidFill>
                  <a:schemeClr val="tx1"/>
                </a:solidFill>
                <a:latin typeface="游明朝" panose="02020400000000000000" pitchFamily="18" charset="-128"/>
                <a:ea typeface="游明朝" panose="02020400000000000000" pitchFamily="18" charset="-128"/>
              </a:rPr>
              <a:t>百万円・当期純利益</a:t>
            </a:r>
            <a:r>
              <a:rPr lang="en-US" altLang="ja-JP" dirty="0">
                <a:solidFill>
                  <a:schemeClr val="tx1"/>
                </a:solidFill>
                <a:latin typeface="游明朝" panose="02020400000000000000" pitchFamily="18" charset="-128"/>
                <a:ea typeface="游明朝" panose="02020400000000000000" pitchFamily="18" charset="-128"/>
              </a:rPr>
              <a:t>1,266</a:t>
            </a:r>
            <a:r>
              <a:rPr lang="ja-JP" altLang="en-US" dirty="0">
                <a:solidFill>
                  <a:schemeClr val="tx1"/>
                </a:solidFill>
                <a:latin typeface="游明朝" panose="02020400000000000000" pitchFamily="18" charset="-128"/>
                <a:ea typeface="游明朝" panose="02020400000000000000" pitchFamily="18" charset="-128"/>
              </a:rPr>
              <a:t>百万円を目指す。</a:t>
            </a:r>
            <a:endParaRPr kumimoji="1" lang="en-US" altLang="ja-JP" dirty="0">
              <a:solidFill>
                <a:schemeClr val="tx1"/>
              </a:solidFill>
              <a:latin typeface="游明朝" panose="02020400000000000000" pitchFamily="18" charset="-128"/>
              <a:ea typeface="游明朝" panose="02020400000000000000" pitchFamily="18" charset="-128"/>
            </a:endParaRPr>
          </a:p>
        </p:txBody>
      </p:sp>
      <p:grpSp>
        <p:nvGrpSpPr>
          <p:cNvPr id="25" name="グループ化 24">
            <a:extLst>
              <a:ext uri="{FF2B5EF4-FFF2-40B4-BE49-F238E27FC236}">
                <a16:creationId xmlns:a16="http://schemas.microsoft.com/office/drawing/2014/main" id="{CB03F353-7A6A-C84F-F67D-47F9E7C9AE9F}"/>
              </a:ext>
            </a:extLst>
          </p:cNvPr>
          <p:cNvGrpSpPr/>
          <p:nvPr/>
        </p:nvGrpSpPr>
        <p:grpSpPr>
          <a:xfrm>
            <a:off x="414784" y="1644065"/>
            <a:ext cx="5427216" cy="300343"/>
            <a:chOff x="481263" y="1234645"/>
            <a:chExt cx="2138400" cy="257383"/>
          </a:xfrm>
        </p:grpSpPr>
        <p:sp>
          <p:nvSpPr>
            <p:cNvPr id="37" name="正方形/長方形 36">
              <a:extLst>
                <a:ext uri="{FF2B5EF4-FFF2-40B4-BE49-F238E27FC236}">
                  <a16:creationId xmlns:a16="http://schemas.microsoft.com/office/drawing/2014/main" id="{851B83C6-54F6-9F68-CF60-257A8C119CFA}"/>
                </a:ext>
              </a:extLst>
            </p:cNvPr>
            <p:cNvSpPr/>
            <p:nvPr/>
          </p:nvSpPr>
          <p:spPr>
            <a:xfrm>
              <a:off x="481263" y="1234645"/>
              <a:ext cx="2136809" cy="199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just"/>
              <a:r>
                <a:rPr kumimoji="1" lang="ja-JP" altLang="en-US" sz="1400" dirty="0">
                  <a:solidFill>
                    <a:schemeClr val="tx1"/>
                  </a:solidFill>
                  <a:latin typeface="游明朝" panose="02020400000000000000" pitchFamily="18" charset="-128"/>
                  <a:ea typeface="游明朝" panose="02020400000000000000" pitchFamily="18" charset="-128"/>
                </a:rPr>
                <a:t>売上（単位：</a:t>
              </a:r>
              <a:r>
                <a:rPr lang="ja-JP" altLang="en-US" sz="1400" dirty="0">
                  <a:solidFill>
                    <a:schemeClr val="tx1"/>
                  </a:solidFill>
                  <a:latin typeface="游明朝" panose="02020400000000000000" pitchFamily="18" charset="-128"/>
                  <a:ea typeface="游明朝" panose="02020400000000000000" pitchFamily="18" charset="-128"/>
                </a:rPr>
                <a:t>百</a:t>
              </a:r>
              <a:r>
                <a:rPr kumimoji="1" lang="ja-JP" altLang="en-US" sz="1400" dirty="0">
                  <a:solidFill>
                    <a:schemeClr val="tx1"/>
                  </a:solidFill>
                  <a:latin typeface="游明朝" panose="02020400000000000000" pitchFamily="18" charset="-128"/>
                  <a:ea typeface="游明朝" panose="02020400000000000000" pitchFamily="18" charset="-128"/>
                </a:rPr>
                <a:t>万円）</a:t>
              </a:r>
            </a:p>
          </p:txBody>
        </p:sp>
        <p:cxnSp>
          <p:nvCxnSpPr>
            <p:cNvPr id="39" name="直線矢印コネクタ 38">
              <a:extLst>
                <a:ext uri="{FF2B5EF4-FFF2-40B4-BE49-F238E27FC236}">
                  <a16:creationId xmlns:a16="http://schemas.microsoft.com/office/drawing/2014/main" id="{6B6F2DC2-69E5-22FA-590E-7695DA345C7C}"/>
                </a:ext>
              </a:extLst>
            </p:cNvPr>
            <p:cNvCxnSpPr>
              <a:cxnSpLocks/>
            </p:cNvCxnSpPr>
            <p:nvPr/>
          </p:nvCxnSpPr>
          <p:spPr>
            <a:xfrm>
              <a:off x="481263" y="1492028"/>
              <a:ext cx="2138400"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aphicFrame>
        <p:nvGraphicFramePr>
          <p:cNvPr id="81" name="グラフ 80">
            <a:extLst>
              <a:ext uri="{FF2B5EF4-FFF2-40B4-BE49-F238E27FC236}">
                <a16:creationId xmlns:a16="http://schemas.microsoft.com/office/drawing/2014/main" id="{B757B94D-D5AF-335F-3296-D72F2DA18429}"/>
              </a:ext>
            </a:extLst>
          </p:cNvPr>
          <p:cNvGraphicFramePr/>
          <p:nvPr>
            <p:extLst>
              <p:ext uri="{D42A27DB-BD31-4B8C-83A1-F6EECF244321}">
                <p14:modId xmlns:p14="http://schemas.microsoft.com/office/powerpoint/2010/main" val="1562527971"/>
              </p:ext>
            </p:extLst>
          </p:nvPr>
        </p:nvGraphicFramePr>
        <p:xfrm>
          <a:off x="414784" y="2131787"/>
          <a:ext cx="5423178" cy="4357914"/>
        </p:xfrm>
        <a:graphic>
          <a:graphicData uri="http://schemas.openxmlformats.org/drawingml/2006/chart">
            <c:chart xmlns:c="http://schemas.openxmlformats.org/drawingml/2006/chart" xmlns:r="http://schemas.openxmlformats.org/officeDocument/2006/relationships" r:id="rId2"/>
          </a:graphicData>
        </a:graphic>
      </p:graphicFrame>
      <p:grpSp>
        <p:nvGrpSpPr>
          <p:cNvPr id="82" name="グループ化 81">
            <a:extLst>
              <a:ext uri="{FF2B5EF4-FFF2-40B4-BE49-F238E27FC236}">
                <a16:creationId xmlns:a16="http://schemas.microsoft.com/office/drawing/2014/main" id="{175B4C8B-0134-71C0-6F17-76D5826887F6}"/>
              </a:ext>
            </a:extLst>
          </p:cNvPr>
          <p:cNvGrpSpPr/>
          <p:nvPr/>
        </p:nvGrpSpPr>
        <p:grpSpPr>
          <a:xfrm>
            <a:off x="6350000" y="1644065"/>
            <a:ext cx="5427216" cy="300343"/>
            <a:chOff x="481263" y="1234645"/>
            <a:chExt cx="2138400" cy="257383"/>
          </a:xfrm>
        </p:grpSpPr>
        <p:sp>
          <p:nvSpPr>
            <p:cNvPr id="83" name="正方形/長方形 82">
              <a:extLst>
                <a:ext uri="{FF2B5EF4-FFF2-40B4-BE49-F238E27FC236}">
                  <a16:creationId xmlns:a16="http://schemas.microsoft.com/office/drawing/2014/main" id="{2DAFE92E-7B6B-C21A-37F0-D3A8FC6DEA2A}"/>
                </a:ext>
              </a:extLst>
            </p:cNvPr>
            <p:cNvSpPr/>
            <p:nvPr/>
          </p:nvSpPr>
          <p:spPr>
            <a:xfrm>
              <a:off x="481263" y="1234645"/>
              <a:ext cx="2136809" cy="199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just"/>
              <a:r>
                <a:rPr lang="ja-JP" altLang="en-US" sz="1400" dirty="0">
                  <a:solidFill>
                    <a:schemeClr val="tx1"/>
                  </a:solidFill>
                  <a:latin typeface="游明朝" panose="02020400000000000000" pitchFamily="18" charset="-128"/>
                  <a:ea typeface="游明朝" panose="02020400000000000000" pitchFamily="18" charset="-128"/>
                </a:rPr>
                <a:t>当期純利益</a:t>
              </a:r>
              <a:r>
                <a:rPr kumimoji="1" lang="ja-JP" altLang="en-US" sz="1400" dirty="0">
                  <a:solidFill>
                    <a:schemeClr val="tx1"/>
                  </a:solidFill>
                  <a:latin typeface="游明朝" panose="02020400000000000000" pitchFamily="18" charset="-128"/>
                  <a:ea typeface="游明朝" panose="02020400000000000000" pitchFamily="18" charset="-128"/>
                </a:rPr>
                <a:t>（単位：</a:t>
              </a:r>
              <a:r>
                <a:rPr lang="ja-JP" altLang="en-US" sz="1400" dirty="0">
                  <a:solidFill>
                    <a:schemeClr val="tx1"/>
                  </a:solidFill>
                  <a:latin typeface="游明朝" panose="02020400000000000000" pitchFamily="18" charset="-128"/>
                  <a:ea typeface="游明朝" panose="02020400000000000000" pitchFamily="18" charset="-128"/>
                </a:rPr>
                <a:t>百</a:t>
              </a:r>
              <a:r>
                <a:rPr kumimoji="1" lang="ja-JP" altLang="en-US" sz="1400" dirty="0">
                  <a:solidFill>
                    <a:schemeClr val="tx1"/>
                  </a:solidFill>
                  <a:latin typeface="游明朝" panose="02020400000000000000" pitchFamily="18" charset="-128"/>
                  <a:ea typeface="游明朝" panose="02020400000000000000" pitchFamily="18" charset="-128"/>
                </a:rPr>
                <a:t>万円）</a:t>
              </a:r>
            </a:p>
          </p:txBody>
        </p:sp>
        <p:cxnSp>
          <p:nvCxnSpPr>
            <p:cNvPr id="84" name="直線矢印コネクタ 83">
              <a:extLst>
                <a:ext uri="{FF2B5EF4-FFF2-40B4-BE49-F238E27FC236}">
                  <a16:creationId xmlns:a16="http://schemas.microsoft.com/office/drawing/2014/main" id="{68C9484F-8DE8-303A-7139-731231479F01}"/>
                </a:ext>
              </a:extLst>
            </p:cNvPr>
            <p:cNvCxnSpPr>
              <a:cxnSpLocks/>
            </p:cNvCxnSpPr>
            <p:nvPr/>
          </p:nvCxnSpPr>
          <p:spPr>
            <a:xfrm>
              <a:off x="481263" y="1492028"/>
              <a:ext cx="2138400"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aphicFrame>
        <p:nvGraphicFramePr>
          <p:cNvPr id="85" name="グラフ 84">
            <a:extLst>
              <a:ext uri="{FF2B5EF4-FFF2-40B4-BE49-F238E27FC236}">
                <a16:creationId xmlns:a16="http://schemas.microsoft.com/office/drawing/2014/main" id="{7433BD67-5322-9508-367B-49128C8C37DB}"/>
              </a:ext>
            </a:extLst>
          </p:cNvPr>
          <p:cNvGraphicFramePr/>
          <p:nvPr>
            <p:extLst>
              <p:ext uri="{D42A27DB-BD31-4B8C-83A1-F6EECF244321}">
                <p14:modId xmlns:p14="http://schemas.microsoft.com/office/powerpoint/2010/main" val="2351694823"/>
              </p:ext>
            </p:extLst>
          </p:nvPr>
        </p:nvGraphicFramePr>
        <p:xfrm>
          <a:off x="6349999" y="2131787"/>
          <a:ext cx="5423178" cy="43579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773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1E3EE-F120-DCD3-6A4E-59D53F16F12B}"/>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D5FF2BE7-C8E2-4E1C-F752-A7C5E9DCDEAE}"/>
              </a:ext>
            </a:extLst>
          </p:cNvPr>
          <p:cNvSpPr/>
          <p:nvPr/>
        </p:nvSpPr>
        <p:spPr>
          <a:xfrm>
            <a:off x="410918" y="29644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zh-TW" altLang="en-US" b="1" dirty="0">
                <a:solidFill>
                  <a:srgbClr val="145D3A"/>
                </a:solidFill>
                <a:latin typeface="游明朝" panose="02020400000000000000" pitchFamily="18" charset="-128"/>
                <a:ea typeface="游明朝" panose="02020400000000000000" pitchFamily="18" charset="-128"/>
              </a:rPr>
              <a:t>財務計画</a:t>
            </a:r>
            <a:r>
              <a:rPr lang="ja-JP" altLang="en-US" b="1" dirty="0">
                <a:solidFill>
                  <a:srgbClr val="145D3A"/>
                </a:solidFill>
                <a:latin typeface="游明朝" panose="02020400000000000000" pitchFamily="18" charset="-128"/>
                <a:ea typeface="游明朝" panose="02020400000000000000" pitchFamily="18" charset="-128"/>
              </a:rPr>
              <a:t>（</a:t>
            </a:r>
            <a:r>
              <a:rPr lang="en-US" altLang="ja-JP" b="1" dirty="0">
                <a:solidFill>
                  <a:srgbClr val="145D3A"/>
                </a:solidFill>
                <a:latin typeface="游明朝" panose="02020400000000000000" pitchFamily="18" charset="-128"/>
                <a:ea typeface="游明朝" panose="02020400000000000000" pitchFamily="18" charset="-128"/>
              </a:rPr>
              <a:t>2/4</a:t>
            </a:r>
            <a:r>
              <a:rPr lang="ja-JP" altLang="en-US" b="1" dirty="0">
                <a:solidFill>
                  <a:srgbClr val="145D3A"/>
                </a:solidFill>
                <a:latin typeface="游明朝" panose="02020400000000000000" pitchFamily="18" charset="-128"/>
                <a:ea typeface="游明朝" panose="02020400000000000000" pitchFamily="18" charset="-128"/>
              </a:rPr>
              <a:t>）：数値根拠①</a:t>
            </a:r>
          </a:p>
        </p:txBody>
      </p:sp>
      <p:sp>
        <p:nvSpPr>
          <p:cNvPr id="4" name="スライド番号プレースホルダー 5">
            <a:extLst>
              <a:ext uri="{FF2B5EF4-FFF2-40B4-BE49-F238E27FC236}">
                <a16:creationId xmlns:a16="http://schemas.microsoft.com/office/drawing/2014/main" id="{63207FFF-F242-0799-CED6-D393DC474B30}"/>
              </a:ext>
            </a:extLst>
          </p:cNvPr>
          <p:cNvSpPr>
            <a:spLocks noGrp="1"/>
          </p:cNvSpPr>
          <p:nvPr>
            <p:ph type="sldNum" sz="quarter" idx="12"/>
          </p:nvPr>
        </p:nvSpPr>
        <p:spPr>
          <a:xfrm>
            <a:off x="11792326" y="6587975"/>
            <a:ext cx="278505" cy="219600"/>
          </a:xfrm>
        </p:spPr>
        <p:txBody>
          <a:bodyPr wrap="none"/>
          <a:lstStyle/>
          <a:p>
            <a:pPr algn="ctr"/>
            <a:fld id="{3FFBA4C0-9B7D-4866-9F37-F8186F53D425}" type="slidenum">
              <a:rPr kumimoji="1" lang="ja-JP" altLang="en-US" smtClean="0">
                <a:solidFill>
                  <a:schemeClr val="tx1"/>
                </a:solidFill>
                <a:latin typeface="游明朝" panose="02020400000000000000" pitchFamily="18" charset="-128"/>
                <a:ea typeface="游明朝" panose="02020400000000000000" pitchFamily="18" charset="-128"/>
              </a:rPr>
              <a:pPr algn="ctr"/>
              <a:t>15</a:t>
            </a:fld>
            <a:endParaRPr kumimoji="1" lang="ja-JP" altLang="en-US" dirty="0">
              <a:solidFill>
                <a:schemeClr val="tx1"/>
              </a:solidFill>
              <a:latin typeface="游明朝" panose="02020400000000000000" pitchFamily="18" charset="-128"/>
              <a:ea typeface="游明朝" panose="02020400000000000000" pitchFamily="18" charset="-128"/>
            </a:endParaRPr>
          </a:p>
        </p:txBody>
      </p:sp>
      <p:grpSp>
        <p:nvGrpSpPr>
          <p:cNvPr id="5" name="グループ化 4">
            <a:extLst>
              <a:ext uri="{FF2B5EF4-FFF2-40B4-BE49-F238E27FC236}">
                <a16:creationId xmlns:a16="http://schemas.microsoft.com/office/drawing/2014/main" id="{BACE8CB7-DBA8-3631-A045-99C3FC7B98B7}"/>
              </a:ext>
            </a:extLst>
          </p:cNvPr>
          <p:cNvGrpSpPr/>
          <p:nvPr/>
        </p:nvGrpSpPr>
        <p:grpSpPr>
          <a:xfrm>
            <a:off x="6321449" y="381089"/>
            <a:ext cx="5462564" cy="291159"/>
            <a:chOff x="5352149" y="381089"/>
            <a:chExt cx="5462564" cy="291159"/>
          </a:xfrm>
        </p:grpSpPr>
        <p:sp>
          <p:nvSpPr>
            <p:cNvPr id="6" name="正方形/長方形 5">
              <a:extLst>
                <a:ext uri="{FF2B5EF4-FFF2-40B4-BE49-F238E27FC236}">
                  <a16:creationId xmlns:a16="http://schemas.microsoft.com/office/drawing/2014/main" id="{3015279C-1742-83B9-417E-10CAFA7884BB}"/>
                </a:ext>
              </a:extLst>
            </p:cNvPr>
            <p:cNvSpPr/>
            <p:nvPr/>
          </p:nvSpPr>
          <p:spPr>
            <a:xfrm>
              <a:off x="10097945" y="381089"/>
              <a:ext cx="716768" cy="291159"/>
            </a:xfrm>
            <a:prstGeom prst="rect">
              <a:avLst/>
            </a:prstGeom>
            <a:solidFill>
              <a:srgbClr val="145D3A"/>
            </a:solidFill>
            <a:ln w="952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財務計画</a:t>
              </a:r>
            </a:p>
          </p:txBody>
        </p:sp>
        <p:grpSp>
          <p:nvGrpSpPr>
            <p:cNvPr id="7" name="グループ化 6">
              <a:extLst>
                <a:ext uri="{FF2B5EF4-FFF2-40B4-BE49-F238E27FC236}">
                  <a16:creationId xmlns:a16="http://schemas.microsoft.com/office/drawing/2014/main" id="{59684891-5409-F616-36BA-FCA262692EA8}"/>
                </a:ext>
              </a:extLst>
            </p:cNvPr>
            <p:cNvGrpSpPr/>
            <p:nvPr/>
          </p:nvGrpSpPr>
          <p:grpSpPr>
            <a:xfrm>
              <a:off x="5352149" y="381089"/>
              <a:ext cx="870461" cy="291159"/>
              <a:chOff x="5021740" y="381089"/>
              <a:chExt cx="870461" cy="291159"/>
            </a:xfrm>
          </p:grpSpPr>
          <p:sp>
            <p:nvSpPr>
              <p:cNvPr id="20" name="正方形/長方形 19">
                <a:extLst>
                  <a:ext uri="{FF2B5EF4-FFF2-40B4-BE49-F238E27FC236}">
                    <a16:creationId xmlns:a16="http://schemas.microsoft.com/office/drawing/2014/main" id="{0DCF2505-35C5-E398-059B-164BD5BD1FC3}"/>
                  </a:ext>
                </a:extLst>
              </p:cNvPr>
              <p:cNvSpPr/>
              <p:nvPr/>
            </p:nvSpPr>
            <p:spPr>
              <a:xfrm>
                <a:off x="5021740"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目指す姿</a:t>
                </a:r>
              </a:p>
            </p:txBody>
          </p:sp>
          <p:sp>
            <p:nvSpPr>
              <p:cNvPr id="21" name="矢印: 右 20">
                <a:extLst>
                  <a:ext uri="{FF2B5EF4-FFF2-40B4-BE49-F238E27FC236}">
                    <a16:creationId xmlns:a16="http://schemas.microsoft.com/office/drawing/2014/main" id="{C520D18B-2DAA-9D57-564B-23D00E04A058}"/>
                  </a:ext>
                </a:extLst>
              </p:cNvPr>
              <p:cNvSpPr/>
              <p:nvPr/>
            </p:nvSpPr>
            <p:spPr>
              <a:xfrm>
                <a:off x="5738508"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8" name="グループ化 7">
              <a:extLst>
                <a:ext uri="{FF2B5EF4-FFF2-40B4-BE49-F238E27FC236}">
                  <a16:creationId xmlns:a16="http://schemas.microsoft.com/office/drawing/2014/main" id="{DA7091D4-7B71-5E93-AFBF-93B6A609726C}"/>
                </a:ext>
              </a:extLst>
            </p:cNvPr>
            <p:cNvGrpSpPr/>
            <p:nvPr/>
          </p:nvGrpSpPr>
          <p:grpSpPr>
            <a:xfrm>
              <a:off x="6301308" y="381089"/>
              <a:ext cx="870461" cy="291159"/>
              <a:chOff x="6036981" y="381089"/>
              <a:chExt cx="870461" cy="291159"/>
            </a:xfrm>
          </p:grpSpPr>
          <p:sp>
            <p:nvSpPr>
              <p:cNvPr id="18" name="正方形/長方形 17">
                <a:extLst>
                  <a:ext uri="{FF2B5EF4-FFF2-40B4-BE49-F238E27FC236}">
                    <a16:creationId xmlns:a16="http://schemas.microsoft.com/office/drawing/2014/main" id="{AC7279E8-8E08-C253-DC80-E94ADF3FF765}"/>
                  </a:ext>
                </a:extLst>
              </p:cNvPr>
              <p:cNvSpPr/>
              <p:nvPr/>
            </p:nvSpPr>
            <p:spPr>
              <a:xfrm>
                <a:off x="6036981"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市場分析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9" name="矢印: 右 18">
                <a:extLst>
                  <a:ext uri="{FF2B5EF4-FFF2-40B4-BE49-F238E27FC236}">
                    <a16:creationId xmlns:a16="http://schemas.microsoft.com/office/drawing/2014/main" id="{948B020D-CAD6-B7B3-810A-0DEEA77EA7BB}"/>
                  </a:ext>
                </a:extLst>
              </p:cNvPr>
              <p:cNvSpPr/>
              <p:nvPr/>
            </p:nvSpPr>
            <p:spPr>
              <a:xfrm>
                <a:off x="6753749"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9" name="グループ化 8">
              <a:extLst>
                <a:ext uri="{FF2B5EF4-FFF2-40B4-BE49-F238E27FC236}">
                  <a16:creationId xmlns:a16="http://schemas.microsoft.com/office/drawing/2014/main" id="{466A5332-8FE0-D1F5-8A60-13DDA016638D}"/>
                </a:ext>
              </a:extLst>
            </p:cNvPr>
            <p:cNvGrpSpPr/>
            <p:nvPr/>
          </p:nvGrpSpPr>
          <p:grpSpPr>
            <a:xfrm>
              <a:off x="7250467" y="381089"/>
              <a:ext cx="870461" cy="291159"/>
              <a:chOff x="7052222" y="381089"/>
              <a:chExt cx="870461" cy="291159"/>
            </a:xfrm>
          </p:grpSpPr>
          <p:sp>
            <p:nvSpPr>
              <p:cNvPr id="16" name="正方形/長方形 15">
                <a:extLst>
                  <a:ext uri="{FF2B5EF4-FFF2-40B4-BE49-F238E27FC236}">
                    <a16:creationId xmlns:a16="http://schemas.microsoft.com/office/drawing/2014/main" id="{18D1365C-D2FB-A75B-3401-F015BD68C6AE}"/>
                  </a:ext>
                </a:extLst>
              </p:cNvPr>
              <p:cNvSpPr/>
              <p:nvPr/>
            </p:nvSpPr>
            <p:spPr>
              <a:xfrm>
                <a:off x="7052222"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競合分析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7" name="矢印: 右 16">
                <a:extLst>
                  <a:ext uri="{FF2B5EF4-FFF2-40B4-BE49-F238E27FC236}">
                    <a16:creationId xmlns:a16="http://schemas.microsoft.com/office/drawing/2014/main" id="{7C3BB734-FB5A-B4ED-E991-FD5CC5C15E53}"/>
                  </a:ext>
                </a:extLst>
              </p:cNvPr>
              <p:cNvSpPr/>
              <p:nvPr/>
            </p:nvSpPr>
            <p:spPr>
              <a:xfrm>
                <a:off x="7768990"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0" name="グループ化 9">
              <a:extLst>
                <a:ext uri="{FF2B5EF4-FFF2-40B4-BE49-F238E27FC236}">
                  <a16:creationId xmlns:a16="http://schemas.microsoft.com/office/drawing/2014/main" id="{63077FB2-E4AC-F6E6-E620-0594C4E04D5E}"/>
                </a:ext>
              </a:extLst>
            </p:cNvPr>
            <p:cNvGrpSpPr/>
            <p:nvPr/>
          </p:nvGrpSpPr>
          <p:grpSpPr>
            <a:xfrm>
              <a:off x="8199626" y="381089"/>
              <a:ext cx="870461" cy="291159"/>
              <a:chOff x="8067463" y="381089"/>
              <a:chExt cx="870461" cy="291159"/>
            </a:xfrm>
          </p:grpSpPr>
          <p:sp>
            <p:nvSpPr>
              <p:cNvPr id="14" name="正方形/長方形 13">
                <a:extLst>
                  <a:ext uri="{FF2B5EF4-FFF2-40B4-BE49-F238E27FC236}">
                    <a16:creationId xmlns:a16="http://schemas.microsoft.com/office/drawing/2014/main" id="{35D758A8-3005-E2FD-D348-7B6359FD6D53}"/>
                  </a:ext>
                </a:extLst>
              </p:cNvPr>
              <p:cNvSpPr/>
              <p:nvPr/>
            </p:nvSpPr>
            <p:spPr>
              <a:xfrm>
                <a:off x="8067463"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自社戦略</a:t>
                </a:r>
              </a:p>
            </p:txBody>
          </p:sp>
          <p:sp>
            <p:nvSpPr>
              <p:cNvPr id="15" name="矢印: 右 14">
                <a:extLst>
                  <a:ext uri="{FF2B5EF4-FFF2-40B4-BE49-F238E27FC236}">
                    <a16:creationId xmlns:a16="http://schemas.microsoft.com/office/drawing/2014/main" id="{DC121DED-5CB5-E0D6-43A3-9604E39C1124}"/>
                  </a:ext>
                </a:extLst>
              </p:cNvPr>
              <p:cNvSpPr/>
              <p:nvPr/>
            </p:nvSpPr>
            <p:spPr>
              <a:xfrm>
                <a:off x="8784231"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1" name="グループ化 10">
              <a:extLst>
                <a:ext uri="{FF2B5EF4-FFF2-40B4-BE49-F238E27FC236}">
                  <a16:creationId xmlns:a16="http://schemas.microsoft.com/office/drawing/2014/main" id="{116E175A-00EC-E501-6FB8-821F93E3D298}"/>
                </a:ext>
              </a:extLst>
            </p:cNvPr>
            <p:cNvGrpSpPr/>
            <p:nvPr/>
          </p:nvGrpSpPr>
          <p:grpSpPr>
            <a:xfrm>
              <a:off x="9148785" y="381089"/>
              <a:ext cx="870461" cy="291159"/>
              <a:chOff x="9082704" y="381089"/>
              <a:chExt cx="870461" cy="291159"/>
            </a:xfrm>
          </p:grpSpPr>
          <p:sp>
            <p:nvSpPr>
              <p:cNvPr id="12" name="正方形/長方形 11">
                <a:extLst>
                  <a:ext uri="{FF2B5EF4-FFF2-40B4-BE49-F238E27FC236}">
                    <a16:creationId xmlns:a16="http://schemas.microsoft.com/office/drawing/2014/main" id="{97625F80-6AD0-9AD3-E844-C5DD6FF4A043}"/>
                  </a:ext>
                </a:extLst>
              </p:cNvPr>
              <p:cNvSpPr/>
              <p:nvPr/>
            </p:nvSpPr>
            <p:spPr>
              <a:xfrm>
                <a:off x="9082704"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活動計画</a:t>
                </a:r>
              </a:p>
            </p:txBody>
          </p:sp>
          <p:sp>
            <p:nvSpPr>
              <p:cNvPr id="13" name="矢印: 右 12">
                <a:extLst>
                  <a:ext uri="{FF2B5EF4-FFF2-40B4-BE49-F238E27FC236}">
                    <a16:creationId xmlns:a16="http://schemas.microsoft.com/office/drawing/2014/main" id="{9938E5A3-2DB6-6E32-ACA1-E9CCF242E798}"/>
                  </a:ext>
                </a:extLst>
              </p:cNvPr>
              <p:cNvSpPr/>
              <p:nvPr/>
            </p:nvSpPr>
            <p:spPr>
              <a:xfrm>
                <a:off x="9799472"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graphicFrame>
        <p:nvGraphicFramePr>
          <p:cNvPr id="27" name="表 26">
            <a:extLst>
              <a:ext uri="{FF2B5EF4-FFF2-40B4-BE49-F238E27FC236}">
                <a16:creationId xmlns:a16="http://schemas.microsoft.com/office/drawing/2014/main" id="{79B8AC7D-5FFB-5F23-F78E-51019AF652FE}"/>
              </a:ext>
            </a:extLst>
          </p:cNvPr>
          <p:cNvGraphicFramePr>
            <a:graphicFrameLocks noGrp="1"/>
          </p:cNvGraphicFramePr>
          <p:nvPr>
            <p:extLst>
              <p:ext uri="{D42A27DB-BD31-4B8C-83A1-F6EECF244321}">
                <p14:modId xmlns:p14="http://schemas.microsoft.com/office/powerpoint/2010/main" val="3325142849"/>
              </p:ext>
            </p:extLst>
          </p:nvPr>
        </p:nvGraphicFramePr>
        <p:xfrm>
          <a:off x="410918" y="927669"/>
          <a:ext cx="11370162" cy="5404993"/>
        </p:xfrm>
        <a:graphic>
          <a:graphicData uri="http://schemas.openxmlformats.org/drawingml/2006/table">
            <a:tbl>
              <a:tblPr/>
              <a:tblGrid>
                <a:gridCol w="249844">
                  <a:extLst>
                    <a:ext uri="{9D8B030D-6E8A-4147-A177-3AD203B41FA5}">
                      <a16:colId xmlns:a16="http://schemas.microsoft.com/office/drawing/2014/main" val="599672521"/>
                    </a:ext>
                  </a:extLst>
                </a:gridCol>
                <a:gridCol w="475314">
                  <a:extLst>
                    <a:ext uri="{9D8B030D-6E8A-4147-A177-3AD203B41FA5}">
                      <a16:colId xmlns:a16="http://schemas.microsoft.com/office/drawing/2014/main" val="2045629611"/>
                    </a:ext>
                  </a:extLst>
                </a:gridCol>
                <a:gridCol w="700783">
                  <a:extLst>
                    <a:ext uri="{9D8B030D-6E8A-4147-A177-3AD203B41FA5}">
                      <a16:colId xmlns:a16="http://schemas.microsoft.com/office/drawing/2014/main" val="2419239736"/>
                    </a:ext>
                  </a:extLst>
                </a:gridCol>
                <a:gridCol w="700783">
                  <a:extLst>
                    <a:ext uri="{9D8B030D-6E8A-4147-A177-3AD203B41FA5}">
                      <a16:colId xmlns:a16="http://schemas.microsoft.com/office/drawing/2014/main" val="2428101092"/>
                    </a:ext>
                  </a:extLst>
                </a:gridCol>
                <a:gridCol w="700783">
                  <a:extLst>
                    <a:ext uri="{9D8B030D-6E8A-4147-A177-3AD203B41FA5}">
                      <a16:colId xmlns:a16="http://schemas.microsoft.com/office/drawing/2014/main" val="1369359925"/>
                    </a:ext>
                  </a:extLst>
                </a:gridCol>
                <a:gridCol w="700783">
                  <a:extLst>
                    <a:ext uri="{9D8B030D-6E8A-4147-A177-3AD203B41FA5}">
                      <a16:colId xmlns:a16="http://schemas.microsoft.com/office/drawing/2014/main" val="128819359"/>
                    </a:ext>
                  </a:extLst>
                </a:gridCol>
                <a:gridCol w="475314">
                  <a:extLst>
                    <a:ext uri="{9D8B030D-6E8A-4147-A177-3AD203B41FA5}">
                      <a16:colId xmlns:a16="http://schemas.microsoft.com/office/drawing/2014/main" val="2429895561"/>
                    </a:ext>
                  </a:extLst>
                </a:gridCol>
                <a:gridCol w="511877">
                  <a:extLst>
                    <a:ext uri="{9D8B030D-6E8A-4147-A177-3AD203B41FA5}">
                      <a16:colId xmlns:a16="http://schemas.microsoft.com/office/drawing/2014/main" val="227953810"/>
                    </a:ext>
                  </a:extLst>
                </a:gridCol>
                <a:gridCol w="511877">
                  <a:extLst>
                    <a:ext uri="{9D8B030D-6E8A-4147-A177-3AD203B41FA5}">
                      <a16:colId xmlns:a16="http://schemas.microsoft.com/office/drawing/2014/main" val="3946076060"/>
                    </a:ext>
                  </a:extLst>
                </a:gridCol>
                <a:gridCol w="511877">
                  <a:extLst>
                    <a:ext uri="{9D8B030D-6E8A-4147-A177-3AD203B41FA5}">
                      <a16:colId xmlns:a16="http://schemas.microsoft.com/office/drawing/2014/main" val="3068590319"/>
                    </a:ext>
                  </a:extLst>
                </a:gridCol>
                <a:gridCol w="511877">
                  <a:extLst>
                    <a:ext uri="{9D8B030D-6E8A-4147-A177-3AD203B41FA5}">
                      <a16:colId xmlns:a16="http://schemas.microsoft.com/office/drawing/2014/main" val="166101584"/>
                    </a:ext>
                  </a:extLst>
                </a:gridCol>
                <a:gridCol w="511877">
                  <a:extLst>
                    <a:ext uri="{9D8B030D-6E8A-4147-A177-3AD203B41FA5}">
                      <a16:colId xmlns:a16="http://schemas.microsoft.com/office/drawing/2014/main" val="4263879012"/>
                    </a:ext>
                  </a:extLst>
                </a:gridCol>
                <a:gridCol w="511877">
                  <a:extLst>
                    <a:ext uri="{9D8B030D-6E8A-4147-A177-3AD203B41FA5}">
                      <a16:colId xmlns:a16="http://schemas.microsoft.com/office/drawing/2014/main" val="4290183098"/>
                    </a:ext>
                  </a:extLst>
                </a:gridCol>
                <a:gridCol w="511877">
                  <a:extLst>
                    <a:ext uri="{9D8B030D-6E8A-4147-A177-3AD203B41FA5}">
                      <a16:colId xmlns:a16="http://schemas.microsoft.com/office/drawing/2014/main" val="3921898467"/>
                    </a:ext>
                  </a:extLst>
                </a:gridCol>
                <a:gridCol w="511877">
                  <a:extLst>
                    <a:ext uri="{9D8B030D-6E8A-4147-A177-3AD203B41FA5}">
                      <a16:colId xmlns:a16="http://schemas.microsoft.com/office/drawing/2014/main" val="657672921"/>
                    </a:ext>
                  </a:extLst>
                </a:gridCol>
                <a:gridCol w="511877">
                  <a:extLst>
                    <a:ext uri="{9D8B030D-6E8A-4147-A177-3AD203B41FA5}">
                      <a16:colId xmlns:a16="http://schemas.microsoft.com/office/drawing/2014/main" val="2545159860"/>
                    </a:ext>
                  </a:extLst>
                </a:gridCol>
                <a:gridCol w="511877">
                  <a:extLst>
                    <a:ext uri="{9D8B030D-6E8A-4147-A177-3AD203B41FA5}">
                      <a16:colId xmlns:a16="http://schemas.microsoft.com/office/drawing/2014/main" val="1429718433"/>
                    </a:ext>
                  </a:extLst>
                </a:gridCol>
                <a:gridCol w="2247788">
                  <a:extLst>
                    <a:ext uri="{9D8B030D-6E8A-4147-A177-3AD203B41FA5}">
                      <a16:colId xmlns:a16="http://schemas.microsoft.com/office/drawing/2014/main" val="2928904328"/>
                    </a:ext>
                  </a:extLst>
                </a:gridCol>
              </a:tblGrid>
              <a:tr h="49800">
                <a:tc gridSpan="3">
                  <a:txBody>
                    <a:bodyPr/>
                    <a:lstStyle/>
                    <a:p>
                      <a:pPr algn="l" fontAlgn="t">
                        <a:buNone/>
                      </a:pPr>
                      <a:r>
                        <a:rPr lang="ja-JP" altLang="en-US" sz="800" b="0" i="0" u="none" strike="noStrike" dirty="0">
                          <a:solidFill>
                            <a:srgbClr val="FFFFFF"/>
                          </a:solidFill>
                          <a:effectLst/>
                          <a:latin typeface="游明朝" panose="02020400000000000000" pitchFamily="18" charset="-128"/>
                          <a:ea typeface="游明朝" panose="02020400000000000000" pitchFamily="18" charset="-128"/>
                        </a:rPr>
                        <a:t>財務モデル</a:t>
                      </a:r>
                      <a:endParaRPr lang="zh-TW" altLang="en-US" sz="800" b="0" i="0" u="none" strike="noStrike" dirty="0">
                        <a:solidFill>
                          <a:srgbClr val="FFFFFF"/>
                        </a:solidFill>
                        <a:effectLst/>
                        <a:latin typeface="游明朝" panose="02020400000000000000" pitchFamily="18" charset="-128"/>
                        <a:ea typeface="游明朝" panose="02020400000000000000" pitchFamily="18" charset="-128"/>
                      </a:endParaRPr>
                    </a:p>
                  </a:txBody>
                  <a:tcPr marL="1397" marR="1397" marT="1397" marB="0">
                    <a:lnL>
                      <a:noFill/>
                    </a:lnL>
                    <a:lnR>
                      <a:noFill/>
                    </a:lnR>
                    <a:lnT>
                      <a:noFill/>
                    </a:lnT>
                    <a:lnB>
                      <a:noFill/>
                    </a:lnB>
                    <a:solidFill>
                      <a:srgbClr val="196B24"/>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dirty="0">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extLst>
                  <a:ext uri="{0D108BD9-81ED-4DB2-BD59-A6C34878D82A}">
                    <a16:rowId xmlns:a16="http://schemas.microsoft.com/office/drawing/2014/main" val="2931078052"/>
                  </a:ext>
                </a:extLst>
              </a:tr>
              <a:tr h="97784">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分類</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項目</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項目</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2</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項目</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3</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項目</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4</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単位</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2</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3</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4</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6</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7</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8</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9</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算出根拠</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extLst>
                  <a:ext uri="{0D108BD9-81ED-4DB2-BD59-A6C34878D82A}">
                    <a16:rowId xmlns:a16="http://schemas.microsoft.com/office/drawing/2014/main" val="163880579"/>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売上</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2,364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4,876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7,774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11,058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14,729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51,286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93,230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140,560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193,276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251,379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自社によるサービス提供＋プラットフォームを通じたサービス提供を合算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635949089"/>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自社によるサービス提供</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2,364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4,876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7,774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11,058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14,729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18,786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23,230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28,060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33,276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38,879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各種サービスの売上を合算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172101178"/>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資料作成</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1,980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2,880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3,900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5,040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6,300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7,680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9,180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10,800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12,540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平均客単価</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平均客数で算出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795858616"/>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平均客単価</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r>
                        <a:rPr lang="en-US" altLang="ja-JP" sz="800" b="0" i="0" u="none" strike="noStrike">
                          <a:solidFill>
                            <a:schemeClr val="tx1"/>
                          </a:solidFill>
                          <a:effectLst/>
                          <a:latin typeface="游明朝" panose="02020400000000000000" pitchFamily="18" charset="-128"/>
                          <a:ea typeface="游明朝" panose="02020400000000000000" pitchFamily="18" charset="-128"/>
                        </a:rPr>
                        <a:t>/</a:t>
                      </a: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年目の平均客単価</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万円から、毎年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万円ずつ増加すると仮定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920032584"/>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客数</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180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240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480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540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１ヵ月あたりの客数</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年換算で算出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862759621"/>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a:t>
                      </a:r>
                      <a:r>
                        <a:rPr lang="ja-JP" altLang="en-US" sz="800" b="0" i="0" u="none" strike="noStrike">
                          <a:solidFill>
                            <a:schemeClr val="tx1"/>
                          </a:solidFill>
                          <a:effectLst/>
                          <a:latin typeface="游明朝" panose="02020400000000000000" pitchFamily="18" charset="-128"/>
                          <a:ea typeface="游明朝" panose="02020400000000000000" pitchFamily="18" charset="-128"/>
                        </a:rPr>
                        <a:t>ヵ月あたりの客数</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r>
                        <a:rPr lang="en-US" altLang="ja-JP" sz="800" b="0" i="0" u="none" strike="noStrike">
                          <a:solidFill>
                            <a:schemeClr val="tx1"/>
                          </a:solidFill>
                          <a:effectLst/>
                          <a:latin typeface="游明朝" panose="02020400000000000000" pitchFamily="18" charset="-128"/>
                          <a:ea typeface="游明朝" panose="02020400000000000000" pitchFamily="18" charset="-128"/>
                        </a:rPr>
                        <a:t>/</a:t>
                      </a:r>
                      <a:r>
                        <a:rPr lang="ja-JP" altLang="en-US" sz="800" b="0" i="0" u="none" strike="noStrike">
                          <a:solidFill>
                            <a:schemeClr val="tx1"/>
                          </a:solidFill>
                          <a:effectLst/>
                          <a:latin typeface="游明朝" panose="02020400000000000000" pitchFamily="18" charset="-128"/>
                          <a:ea typeface="游明朝" panose="02020400000000000000" pitchFamily="18" charset="-128"/>
                        </a:rPr>
                        <a:t>月）</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年目の１ヵ月あたりの客数</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名から、毎年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名ずつ増加すると仮定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298795733"/>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年換算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（月）</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12</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ヵ月分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4284574114"/>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MVV</a:t>
                      </a:r>
                      <a:r>
                        <a:rPr lang="ja-JP" altLang="en-US" sz="800" b="0" i="0" u="none" strike="noStrike">
                          <a:solidFill>
                            <a:schemeClr val="tx1"/>
                          </a:solidFill>
                          <a:effectLst/>
                          <a:latin typeface="游明朝" panose="02020400000000000000" pitchFamily="18" charset="-128"/>
                          <a:ea typeface="游明朝" panose="02020400000000000000" pitchFamily="18" charset="-128"/>
                        </a:rPr>
                        <a:t>・パーパス策定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528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1,008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2,184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2,880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3,648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4,488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5,400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6,384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平均客単価</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平均客数で算出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404237173"/>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平均客単価</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r>
                        <a:rPr lang="en-US" altLang="ja-JP" sz="800" b="0" i="0" u="none" strike="noStrike">
                          <a:solidFill>
                            <a:schemeClr val="tx1"/>
                          </a:solidFill>
                          <a:effectLst/>
                          <a:latin typeface="游明朝" panose="02020400000000000000" pitchFamily="18" charset="-128"/>
                          <a:ea typeface="游明朝" panose="02020400000000000000" pitchFamily="18" charset="-128"/>
                        </a:rPr>
                        <a:t>/</a:t>
                      </a: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年目の平均客単価</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万円から、毎年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万円ずつ増加すると仮定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86968358"/>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客数</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84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228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264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336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１ヵ月あたりの客数</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年換算で算出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4188993211"/>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a:t>
                      </a:r>
                      <a:r>
                        <a:rPr lang="ja-JP" altLang="en-US" sz="800" b="0" i="0" u="none" strike="noStrike">
                          <a:solidFill>
                            <a:schemeClr val="tx1"/>
                          </a:solidFill>
                          <a:effectLst/>
                          <a:latin typeface="游明朝" panose="02020400000000000000" pitchFamily="18" charset="-128"/>
                          <a:ea typeface="游明朝" panose="02020400000000000000" pitchFamily="18" charset="-128"/>
                        </a:rPr>
                        <a:t>ヵ月あたりの客数</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r>
                        <a:rPr lang="en-US" altLang="ja-JP" sz="800" b="0" i="0" u="none" strike="noStrike">
                          <a:solidFill>
                            <a:schemeClr val="tx1"/>
                          </a:solidFill>
                          <a:effectLst/>
                          <a:latin typeface="游明朝" panose="02020400000000000000" pitchFamily="18" charset="-128"/>
                          <a:ea typeface="游明朝" panose="02020400000000000000" pitchFamily="18" charset="-128"/>
                        </a:rPr>
                        <a:t>/</a:t>
                      </a:r>
                      <a:r>
                        <a:rPr lang="ja-JP" altLang="en-US" sz="800" b="0" i="0" u="none" strike="noStrike">
                          <a:solidFill>
                            <a:schemeClr val="tx1"/>
                          </a:solidFill>
                          <a:effectLst/>
                          <a:latin typeface="游明朝" panose="02020400000000000000" pitchFamily="18" charset="-128"/>
                          <a:ea typeface="游明朝" panose="02020400000000000000" pitchFamily="18" charset="-128"/>
                        </a:rPr>
                        <a:t>月）</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年目の１ヵ月あたりの客数</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名から、毎年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3</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名ずつ増加すると仮定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13846609"/>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年換算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（月）</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12</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ヵ月分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939147342"/>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zh-TW" altLang="en-US" sz="800" b="0" i="0" u="none" strike="noStrike">
                          <a:solidFill>
                            <a:schemeClr val="tx1"/>
                          </a:solidFill>
                          <a:effectLst/>
                          <a:latin typeface="游明朝" panose="02020400000000000000" pitchFamily="18" charset="-128"/>
                          <a:ea typeface="游明朝" panose="02020400000000000000" pitchFamily="18" charset="-128"/>
                        </a:rPr>
                        <a:t>創業計画書作成</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252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396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552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1,092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1,296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1,740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平均客単価</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平均客数で算出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861395057"/>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平均客単価</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r>
                        <a:rPr lang="en-US" altLang="ja-JP" sz="800" b="0" i="0" u="none" strike="noStrike">
                          <a:solidFill>
                            <a:schemeClr val="tx1"/>
                          </a:solidFill>
                          <a:effectLst/>
                          <a:latin typeface="游明朝" panose="02020400000000000000" pitchFamily="18" charset="-128"/>
                          <a:ea typeface="游明朝" panose="02020400000000000000" pitchFamily="18" charset="-128"/>
                        </a:rPr>
                        <a:t>/</a:t>
                      </a: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年目の平均客単価</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2</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万円から、毎年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0.1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万円ずつ増加すると仮定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172980874"/>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客数</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r>
                        <a:rPr lang="en-US" altLang="ja-JP" sz="800" b="0" i="0" u="none" strike="noStrike">
                          <a:solidFill>
                            <a:schemeClr val="tx1"/>
                          </a:solidFill>
                          <a:effectLst/>
                          <a:latin typeface="游明朝" panose="02020400000000000000" pitchFamily="18" charset="-128"/>
                          <a:ea typeface="游明朝" panose="02020400000000000000" pitchFamily="18" charset="-128"/>
                        </a:rPr>
                        <a:t>/</a:t>
                      </a:r>
                      <a:r>
                        <a:rPr lang="ja-JP" altLang="en-US" sz="800" b="0" i="0" u="none" strike="noStrike">
                          <a:solidFill>
                            <a:schemeClr val="tx1"/>
                          </a:solidFill>
                          <a:effectLst/>
                          <a:latin typeface="游明朝" panose="02020400000000000000" pitchFamily="18" charset="-128"/>
                          <a:ea typeface="游明朝" panose="02020400000000000000" pitchFamily="18" charset="-128"/>
                        </a:rPr>
                        <a:t>月）</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180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240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480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540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１ヵ月あたりの客数</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年換算で算出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098900837"/>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a:t>
                      </a:r>
                      <a:r>
                        <a:rPr lang="ja-JP" altLang="en-US" sz="800" b="0" i="0" u="none" strike="noStrike">
                          <a:solidFill>
                            <a:schemeClr val="tx1"/>
                          </a:solidFill>
                          <a:effectLst/>
                          <a:latin typeface="游明朝" panose="02020400000000000000" pitchFamily="18" charset="-128"/>
                          <a:ea typeface="游明朝" panose="02020400000000000000" pitchFamily="18" charset="-128"/>
                        </a:rPr>
                        <a:t>ヵ月あたりの客数</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（月）</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年目の１ヵ月あたりの客数</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名から、毎年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名ずつ増加すると仮定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170959128"/>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年換算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12</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ヵ月分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954651295"/>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zh-TW" altLang="en-US" sz="800" b="0" i="0" u="none" strike="noStrike">
                          <a:solidFill>
                            <a:schemeClr val="tx1"/>
                          </a:solidFill>
                          <a:effectLst/>
                          <a:latin typeface="游明朝" panose="02020400000000000000" pitchFamily="18" charset="-128"/>
                          <a:ea typeface="游明朝" panose="02020400000000000000" pitchFamily="18" charset="-128"/>
                        </a:rPr>
                        <a:t>事業計画書作成</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1,980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2,760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3,600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5,460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6,480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7,560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8,700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平均客単価</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平均客数で算出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019173138"/>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平均客単価</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r>
                        <a:rPr lang="en-US" altLang="ja-JP" sz="800" b="0" i="0" u="none" strike="noStrike">
                          <a:solidFill>
                            <a:schemeClr val="tx1"/>
                          </a:solidFill>
                          <a:effectLst/>
                          <a:latin typeface="游明朝" panose="02020400000000000000" pitchFamily="18" charset="-128"/>
                          <a:ea typeface="游明朝" panose="02020400000000000000" pitchFamily="18" charset="-128"/>
                        </a:rPr>
                        <a:t>/</a:t>
                      </a: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14.0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14.5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年目の平均客単価</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万円から、毎年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0.5</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万円ずつ増加すると仮定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72279638"/>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客数</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r>
                        <a:rPr lang="en-US" altLang="ja-JP" sz="800" b="0" i="0" u="none" strike="noStrike">
                          <a:solidFill>
                            <a:schemeClr val="tx1"/>
                          </a:solidFill>
                          <a:effectLst/>
                          <a:latin typeface="游明朝" panose="02020400000000000000" pitchFamily="18" charset="-128"/>
                          <a:ea typeface="游明朝" panose="02020400000000000000" pitchFamily="18" charset="-128"/>
                        </a:rPr>
                        <a:t>/</a:t>
                      </a:r>
                      <a:r>
                        <a:rPr lang="ja-JP" altLang="en-US" sz="800" b="0" i="0" u="none" strike="noStrike">
                          <a:solidFill>
                            <a:schemeClr val="tx1"/>
                          </a:solidFill>
                          <a:effectLst/>
                          <a:latin typeface="游明朝" panose="02020400000000000000" pitchFamily="18" charset="-128"/>
                          <a:ea typeface="游明朝" panose="02020400000000000000" pitchFamily="18" charset="-128"/>
                        </a:rPr>
                        <a:t>月）</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180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240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480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540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１ヵ月あたりの客数</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年換算で算出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943707924"/>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a:t>
                      </a:r>
                      <a:r>
                        <a:rPr lang="ja-JP" altLang="en-US" sz="800" b="0" i="0" u="none" strike="noStrike">
                          <a:solidFill>
                            <a:schemeClr val="tx1"/>
                          </a:solidFill>
                          <a:effectLst/>
                          <a:latin typeface="游明朝" panose="02020400000000000000" pitchFamily="18" charset="-128"/>
                          <a:ea typeface="游明朝" panose="02020400000000000000" pitchFamily="18" charset="-128"/>
                        </a:rPr>
                        <a:t>ヵ月あたりの客数</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（月）</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年目の１ヵ月あたりの客数</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名から、毎年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名ずつ増加すると仮定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51732522"/>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年換算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12</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ヵ月分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970976376"/>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コンサルティング</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288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588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1,404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2,508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3,168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3,900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4,704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平均客単価</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平均客数で算出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105994402"/>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平均客単価</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r>
                        <a:rPr lang="en-US" altLang="ja-JP" sz="800" b="0" i="0" u="none" strike="noStrike">
                          <a:solidFill>
                            <a:schemeClr val="tx1"/>
                          </a:solidFill>
                          <a:effectLst/>
                          <a:latin typeface="游明朝" panose="02020400000000000000" pitchFamily="18" charset="-128"/>
                          <a:ea typeface="游明朝" panose="02020400000000000000" pitchFamily="18" charset="-128"/>
                        </a:rPr>
                        <a:t>/</a:t>
                      </a: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年目の平均客単価</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万円から、毎年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万円ずつ増加すると仮定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581660121"/>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客数</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r>
                        <a:rPr lang="en-US" altLang="ja-JP" sz="800" b="0" i="0" u="none" strike="noStrike">
                          <a:solidFill>
                            <a:schemeClr val="tx1"/>
                          </a:solidFill>
                          <a:effectLst/>
                          <a:latin typeface="游明朝" panose="02020400000000000000" pitchFamily="18" charset="-128"/>
                          <a:ea typeface="游明朝" panose="02020400000000000000" pitchFamily="18" charset="-128"/>
                        </a:rPr>
                        <a:t>/</a:t>
                      </a:r>
                      <a:r>
                        <a:rPr lang="ja-JP" altLang="en-US" sz="800" b="0" i="0" u="none" strike="noStrike">
                          <a:solidFill>
                            <a:schemeClr val="tx1"/>
                          </a:solidFill>
                          <a:effectLst/>
                          <a:latin typeface="游明朝" panose="02020400000000000000" pitchFamily="18" charset="-128"/>
                          <a:ea typeface="游明朝" panose="02020400000000000000" pitchFamily="18" charset="-128"/>
                        </a:rPr>
                        <a:t>月）</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84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228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264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336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１ヵ月あたりの客数</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年換算で算出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770745050"/>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a:t>
                      </a:r>
                      <a:r>
                        <a:rPr lang="ja-JP" altLang="en-US" sz="800" b="0" i="0" u="none" strike="noStrike">
                          <a:solidFill>
                            <a:schemeClr val="tx1"/>
                          </a:solidFill>
                          <a:effectLst/>
                          <a:latin typeface="游明朝" panose="02020400000000000000" pitchFamily="18" charset="-128"/>
                          <a:ea typeface="游明朝" panose="02020400000000000000" pitchFamily="18" charset="-128"/>
                        </a:rPr>
                        <a:t>ヵ月あたりの客数</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（月）</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年目の１ヵ月あたりの客数</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名から、毎年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3</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名ずつ増加すると仮定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467155867"/>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年換算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12</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ヵ月分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813809603"/>
                  </a:ext>
                </a:extLst>
              </a:tr>
            </a:tbl>
          </a:graphicData>
        </a:graphic>
      </p:graphicFrame>
    </p:spTree>
    <p:extLst>
      <p:ext uri="{BB962C8B-B14F-4D97-AF65-F5344CB8AC3E}">
        <p14:creationId xmlns:p14="http://schemas.microsoft.com/office/powerpoint/2010/main" val="11043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572C0-8837-9B04-1AFD-3ABA7B55D956}"/>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2802DF2F-FEAF-8C4F-5E5D-74183CD571BB}"/>
              </a:ext>
            </a:extLst>
          </p:cNvPr>
          <p:cNvSpPr/>
          <p:nvPr/>
        </p:nvSpPr>
        <p:spPr>
          <a:xfrm>
            <a:off x="410918" y="29644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zh-TW" altLang="en-US" b="1" dirty="0">
                <a:solidFill>
                  <a:srgbClr val="145D3A"/>
                </a:solidFill>
                <a:latin typeface="游明朝" panose="02020400000000000000" pitchFamily="18" charset="-128"/>
                <a:ea typeface="游明朝" panose="02020400000000000000" pitchFamily="18" charset="-128"/>
              </a:rPr>
              <a:t>財務計画</a:t>
            </a:r>
            <a:r>
              <a:rPr lang="ja-JP" altLang="en-US" b="1" dirty="0">
                <a:solidFill>
                  <a:srgbClr val="145D3A"/>
                </a:solidFill>
                <a:latin typeface="游明朝" panose="02020400000000000000" pitchFamily="18" charset="-128"/>
                <a:ea typeface="游明朝" panose="02020400000000000000" pitchFamily="18" charset="-128"/>
              </a:rPr>
              <a:t>（</a:t>
            </a:r>
            <a:r>
              <a:rPr lang="en-US" altLang="ja-JP" b="1" dirty="0">
                <a:solidFill>
                  <a:srgbClr val="145D3A"/>
                </a:solidFill>
                <a:latin typeface="游明朝" panose="02020400000000000000" pitchFamily="18" charset="-128"/>
                <a:ea typeface="游明朝" panose="02020400000000000000" pitchFamily="18" charset="-128"/>
              </a:rPr>
              <a:t>3/4</a:t>
            </a:r>
            <a:r>
              <a:rPr lang="ja-JP" altLang="en-US" b="1" dirty="0">
                <a:solidFill>
                  <a:srgbClr val="145D3A"/>
                </a:solidFill>
                <a:latin typeface="游明朝" panose="02020400000000000000" pitchFamily="18" charset="-128"/>
                <a:ea typeface="游明朝" panose="02020400000000000000" pitchFamily="18" charset="-128"/>
              </a:rPr>
              <a:t>）：数値根拠②</a:t>
            </a:r>
          </a:p>
        </p:txBody>
      </p:sp>
      <p:sp>
        <p:nvSpPr>
          <p:cNvPr id="4" name="スライド番号プレースホルダー 5">
            <a:extLst>
              <a:ext uri="{FF2B5EF4-FFF2-40B4-BE49-F238E27FC236}">
                <a16:creationId xmlns:a16="http://schemas.microsoft.com/office/drawing/2014/main" id="{3A1BA86E-C0E5-9A00-7643-271A44BEDF97}"/>
              </a:ext>
            </a:extLst>
          </p:cNvPr>
          <p:cNvSpPr>
            <a:spLocks noGrp="1"/>
          </p:cNvSpPr>
          <p:nvPr>
            <p:ph type="sldNum" sz="quarter" idx="12"/>
          </p:nvPr>
        </p:nvSpPr>
        <p:spPr>
          <a:xfrm>
            <a:off x="11792326" y="6587975"/>
            <a:ext cx="278505" cy="219600"/>
          </a:xfrm>
        </p:spPr>
        <p:txBody>
          <a:bodyPr wrap="none"/>
          <a:lstStyle/>
          <a:p>
            <a:pPr algn="ctr"/>
            <a:fld id="{3FFBA4C0-9B7D-4866-9F37-F8186F53D425}" type="slidenum">
              <a:rPr kumimoji="1" lang="ja-JP" altLang="en-US" smtClean="0">
                <a:solidFill>
                  <a:schemeClr val="tx1"/>
                </a:solidFill>
                <a:latin typeface="游明朝" panose="02020400000000000000" pitchFamily="18" charset="-128"/>
                <a:ea typeface="游明朝" panose="02020400000000000000" pitchFamily="18" charset="-128"/>
              </a:rPr>
              <a:pPr algn="ctr"/>
              <a:t>16</a:t>
            </a:fld>
            <a:endParaRPr kumimoji="1" lang="ja-JP" altLang="en-US" dirty="0">
              <a:solidFill>
                <a:schemeClr val="tx1"/>
              </a:solidFill>
              <a:latin typeface="游明朝" panose="02020400000000000000" pitchFamily="18" charset="-128"/>
              <a:ea typeface="游明朝" panose="02020400000000000000" pitchFamily="18" charset="-128"/>
            </a:endParaRPr>
          </a:p>
        </p:txBody>
      </p:sp>
      <p:grpSp>
        <p:nvGrpSpPr>
          <p:cNvPr id="5" name="グループ化 4">
            <a:extLst>
              <a:ext uri="{FF2B5EF4-FFF2-40B4-BE49-F238E27FC236}">
                <a16:creationId xmlns:a16="http://schemas.microsoft.com/office/drawing/2014/main" id="{51A211F4-9CDD-90F7-B5C4-96B57E44970B}"/>
              </a:ext>
            </a:extLst>
          </p:cNvPr>
          <p:cNvGrpSpPr/>
          <p:nvPr/>
        </p:nvGrpSpPr>
        <p:grpSpPr>
          <a:xfrm>
            <a:off x="6321449" y="381089"/>
            <a:ext cx="5462564" cy="291159"/>
            <a:chOff x="5352149" y="381089"/>
            <a:chExt cx="5462564" cy="291159"/>
          </a:xfrm>
        </p:grpSpPr>
        <p:sp>
          <p:nvSpPr>
            <p:cNvPr id="6" name="正方形/長方形 5">
              <a:extLst>
                <a:ext uri="{FF2B5EF4-FFF2-40B4-BE49-F238E27FC236}">
                  <a16:creationId xmlns:a16="http://schemas.microsoft.com/office/drawing/2014/main" id="{653BF12F-921D-6C17-55D2-173039E472C7}"/>
                </a:ext>
              </a:extLst>
            </p:cNvPr>
            <p:cNvSpPr/>
            <p:nvPr/>
          </p:nvSpPr>
          <p:spPr>
            <a:xfrm>
              <a:off x="10097945" y="381089"/>
              <a:ext cx="716768" cy="291159"/>
            </a:xfrm>
            <a:prstGeom prst="rect">
              <a:avLst/>
            </a:prstGeom>
            <a:solidFill>
              <a:srgbClr val="145D3A"/>
            </a:solidFill>
            <a:ln w="952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財務計画</a:t>
              </a:r>
            </a:p>
          </p:txBody>
        </p:sp>
        <p:grpSp>
          <p:nvGrpSpPr>
            <p:cNvPr id="7" name="グループ化 6">
              <a:extLst>
                <a:ext uri="{FF2B5EF4-FFF2-40B4-BE49-F238E27FC236}">
                  <a16:creationId xmlns:a16="http://schemas.microsoft.com/office/drawing/2014/main" id="{F19C297A-E049-5639-2395-1DEF0806A63E}"/>
                </a:ext>
              </a:extLst>
            </p:cNvPr>
            <p:cNvGrpSpPr/>
            <p:nvPr/>
          </p:nvGrpSpPr>
          <p:grpSpPr>
            <a:xfrm>
              <a:off x="5352149" y="381089"/>
              <a:ext cx="870461" cy="291159"/>
              <a:chOff x="5021740" y="381089"/>
              <a:chExt cx="870461" cy="291159"/>
            </a:xfrm>
          </p:grpSpPr>
          <p:sp>
            <p:nvSpPr>
              <p:cNvPr id="20" name="正方形/長方形 19">
                <a:extLst>
                  <a:ext uri="{FF2B5EF4-FFF2-40B4-BE49-F238E27FC236}">
                    <a16:creationId xmlns:a16="http://schemas.microsoft.com/office/drawing/2014/main" id="{4C5DE38F-20DD-347B-DED8-8D32328BB255}"/>
                  </a:ext>
                </a:extLst>
              </p:cNvPr>
              <p:cNvSpPr/>
              <p:nvPr/>
            </p:nvSpPr>
            <p:spPr>
              <a:xfrm>
                <a:off x="5021740"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目指す姿</a:t>
                </a:r>
              </a:p>
            </p:txBody>
          </p:sp>
          <p:sp>
            <p:nvSpPr>
              <p:cNvPr id="21" name="矢印: 右 20">
                <a:extLst>
                  <a:ext uri="{FF2B5EF4-FFF2-40B4-BE49-F238E27FC236}">
                    <a16:creationId xmlns:a16="http://schemas.microsoft.com/office/drawing/2014/main" id="{FB6A407C-643A-FF9D-A456-5B8D07A0D11B}"/>
                  </a:ext>
                </a:extLst>
              </p:cNvPr>
              <p:cNvSpPr/>
              <p:nvPr/>
            </p:nvSpPr>
            <p:spPr>
              <a:xfrm>
                <a:off x="5738508"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8" name="グループ化 7">
              <a:extLst>
                <a:ext uri="{FF2B5EF4-FFF2-40B4-BE49-F238E27FC236}">
                  <a16:creationId xmlns:a16="http://schemas.microsoft.com/office/drawing/2014/main" id="{B6A3AA42-1998-3EC5-7FC4-17BA74C7C82E}"/>
                </a:ext>
              </a:extLst>
            </p:cNvPr>
            <p:cNvGrpSpPr/>
            <p:nvPr/>
          </p:nvGrpSpPr>
          <p:grpSpPr>
            <a:xfrm>
              <a:off x="6301308" y="381089"/>
              <a:ext cx="870461" cy="291159"/>
              <a:chOff x="6036981" y="381089"/>
              <a:chExt cx="870461" cy="291159"/>
            </a:xfrm>
          </p:grpSpPr>
          <p:sp>
            <p:nvSpPr>
              <p:cNvPr id="18" name="正方形/長方形 17">
                <a:extLst>
                  <a:ext uri="{FF2B5EF4-FFF2-40B4-BE49-F238E27FC236}">
                    <a16:creationId xmlns:a16="http://schemas.microsoft.com/office/drawing/2014/main" id="{9E5DB239-96AF-2615-6D3D-B3AEF7B54B67}"/>
                  </a:ext>
                </a:extLst>
              </p:cNvPr>
              <p:cNvSpPr/>
              <p:nvPr/>
            </p:nvSpPr>
            <p:spPr>
              <a:xfrm>
                <a:off x="6036981"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市場分析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9" name="矢印: 右 18">
                <a:extLst>
                  <a:ext uri="{FF2B5EF4-FFF2-40B4-BE49-F238E27FC236}">
                    <a16:creationId xmlns:a16="http://schemas.microsoft.com/office/drawing/2014/main" id="{4B6AA0C5-65CB-30C4-627A-FBB0B14E1FA5}"/>
                  </a:ext>
                </a:extLst>
              </p:cNvPr>
              <p:cNvSpPr/>
              <p:nvPr/>
            </p:nvSpPr>
            <p:spPr>
              <a:xfrm>
                <a:off x="6753749"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9" name="グループ化 8">
              <a:extLst>
                <a:ext uri="{FF2B5EF4-FFF2-40B4-BE49-F238E27FC236}">
                  <a16:creationId xmlns:a16="http://schemas.microsoft.com/office/drawing/2014/main" id="{B1270340-4B46-3493-B4AE-69AEB689AD0A}"/>
                </a:ext>
              </a:extLst>
            </p:cNvPr>
            <p:cNvGrpSpPr/>
            <p:nvPr/>
          </p:nvGrpSpPr>
          <p:grpSpPr>
            <a:xfrm>
              <a:off x="7250467" y="381089"/>
              <a:ext cx="870461" cy="291159"/>
              <a:chOff x="7052222" y="381089"/>
              <a:chExt cx="870461" cy="291159"/>
            </a:xfrm>
          </p:grpSpPr>
          <p:sp>
            <p:nvSpPr>
              <p:cNvPr id="16" name="正方形/長方形 15">
                <a:extLst>
                  <a:ext uri="{FF2B5EF4-FFF2-40B4-BE49-F238E27FC236}">
                    <a16:creationId xmlns:a16="http://schemas.microsoft.com/office/drawing/2014/main" id="{A9FA5817-D5DA-A653-EA4E-D62ACE0A7308}"/>
                  </a:ext>
                </a:extLst>
              </p:cNvPr>
              <p:cNvSpPr/>
              <p:nvPr/>
            </p:nvSpPr>
            <p:spPr>
              <a:xfrm>
                <a:off x="7052222"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競合分析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7" name="矢印: 右 16">
                <a:extLst>
                  <a:ext uri="{FF2B5EF4-FFF2-40B4-BE49-F238E27FC236}">
                    <a16:creationId xmlns:a16="http://schemas.microsoft.com/office/drawing/2014/main" id="{EC869725-5F75-D93B-999B-8758B872410D}"/>
                  </a:ext>
                </a:extLst>
              </p:cNvPr>
              <p:cNvSpPr/>
              <p:nvPr/>
            </p:nvSpPr>
            <p:spPr>
              <a:xfrm>
                <a:off x="7768990"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0" name="グループ化 9">
              <a:extLst>
                <a:ext uri="{FF2B5EF4-FFF2-40B4-BE49-F238E27FC236}">
                  <a16:creationId xmlns:a16="http://schemas.microsoft.com/office/drawing/2014/main" id="{AF62BA81-26A2-2574-6BBE-A14DA516E3D1}"/>
                </a:ext>
              </a:extLst>
            </p:cNvPr>
            <p:cNvGrpSpPr/>
            <p:nvPr/>
          </p:nvGrpSpPr>
          <p:grpSpPr>
            <a:xfrm>
              <a:off x="8199626" y="381089"/>
              <a:ext cx="870461" cy="291159"/>
              <a:chOff x="8067463" y="381089"/>
              <a:chExt cx="870461" cy="291159"/>
            </a:xfrm>
          </p:grpSpPr>
          <p:sp>
            <p:nvSpPr>
              <p:cNvPr id="14" name="正方形/長方形 13">
                <a:extLst>
                  <a:ext uri="{FF2B5EF4-FFF2-40B4-BE49-F238E27FC236}">
                    <a16:creationId xmlns:a16="http://schemas.microsoft.com/office/drawing/2014/main" id="{16016F71-3DDD-1B59-5F40-982CFA72285D}"/>
                  </a:ext>
                </a:extLst>
              </p:cNvPr>
              <p:cNvSpPr/>
              <p:nvPr/>
            </p:nvSpPr>
            <p:spPr>
              <a:xfrm>
                <a:off x="8067463"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自社戦略</a:t>
                </a:r>
              </a:p>
            </p:txBody>
          </p:sp>
          <p:sp>
            <p:nvSpPr>
              <p:cNvPr id="15" name="矢印: 右 14">
                <a:extLst>
                  <a:ext uri="{FF2B5EF4-FFF2-40B4-BE49-F238E27FC236}">
                    <a16:creationId xmlns:a16="http://schemas.microsoft.com/office/drawing/2014/main" id="{11F51711-E7C7-14C2-2FB6-9656A5361CFA}"/>
                  </a:ext>
                </a:extLst>
              </p:cNvPr>
              <p:cNvSpPr/>
              <p:nvPr/>
            </p:nvSpPr>
            <p:spPr>
              <a:xfrm>
                <a:off x="8784231"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1" name="グループ化 10">
              <a:extLst>
                <a:ext uri="{FF2B5EF4-FFF2-40B4-BE49-F238E27FC236}">
                  <a16:creationId xmlns:a16="http://schemas.microsoft.com/office/drawing/2014/main" id="{33925689-B0EB-FD52-BDA4-63C2F0ABD243}"/>
                </a:ext>
              </a:extLst>
            </p:cNvPr>
            <p:cNvGrpSpPr/>
            <p:nvPr/>
          </p:nvGrpSpPr>
          <p:grpSpPr>
            <a:xfrm>
              <a:off x="9148785" y="381089"/>
              <a:ext cx="870461" cy="291159"/>
              <a:chOff x="9082704" y="381089"/>
              <a:chExt cx="870461" cy="291159"/>
            </a:xfrm>
          </p:grpSpPr>
          <p:sp>
            <p:nvSpPr>
              <p:cNvPr id="12" name="正方形/長方形 11">
                <a:extLst>
                  <a:ext uri="{FF2B5EF4-FFF2-40B4-BE49-F238E27FC236}">
                    <a16:creationId xmlns:a16="http://schemas.microsoft.com/office/drawing/2014/main" id="{3673A48E-F32C-8D6C-DA5E-E6525FBB00CD}"/>
                  </a:ext>
                </a:extLst>
              </p:cNvPr>
              <p:cNvSpPr/>
              <p:nvPr/>
            </p:nvSpPr>
            <p:spPr>
              <a:xfrm>
                <a:off x="9082704"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活動計画</a:t>
                </a:r>
              </a:p>
            </p:txBody>
          </p:sp>
          <p:sp>
            <p:nvSpPr>
              <p:cNvPr id="13" name="矢印: 右 12">
                <a:extLst>
                  <a:ext uri="{FF2B5EF4-FFF2-40B4-BE49-F238E27FC236}">
                    <a16:creationId xmlns:a16="http://schemas.microsoft.com/office/drawing/2014/main" id="{FEB68C64-1E8D-9B09-E236-BC233B95EBBB}"/>
                  </a:ext>
                </a:extLst>
              </p:cNvPr>
              <p:cNvSpPr/>
              <p:nvPr/>
            </p:nvSpPr>
            <p:spPr>
              <a:xfrm>
                <a:off x="9799472"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graphicFrame>
        <p:nvGraphicFramePr>
          <p:cNvPr id="27" name="表 26">
            <a:extLst>
              <a:ext uri="{FF2B5EF4-FFF2-40B4-BE49-F238E27FC236}">
                <a16:creationId xmlns:a16="http://schemas.microsoft.com/office/drawing/2014/main" id="{1CFB7B15-3AD5-A32A-0C46-B4C9C01665B6}"/>
              </a:ext>
            </a:extLst>
          </p:cNvPr>
          <p:cNvGraphicFramePr>
            <a:graphicFrameLocks noGrp="1"/>
          </p:cNvGraphicFramePr>
          <p:nvPr>
            <p:extLst>
              <p:ext uri="{D42A27DB-BD31-4B8C-83A1-F6EECF244321}">
                <p14:modId xmlns:p14="http://schemas.microsoft.com/office/powerpoint/2010/main" val="1102139264"/>
              </p:ext>
            </p:extLst>
          </p:nvPr>
        </p:nvGraphicFramePr>
        <p:xfrm>
          <a:off x="410918" y="927669"/>
          <a:ext cx="11370162" cy="5400802"/>
        </p:xfrm>
        <a:graphic>
          <a:graphicData uri="http://schemas.openxmlformats.org/drawingml/2006/table">
            <a:tbl>
              <a:tblPr/>
              <a:tblGrid>
                <a:gridCol w="249844">
                  <a:extLst>
                    <a:ext uri="{9D8B030D-6E8A-4147-A177-3AD203B41FA5}">
                      <a16:colId xmlns:a16="http://schemas.microsoft.com/office/drawing/2014/main" val="599672521"/>
                    </a:ext>
                  </a:extLst>
                </a:gridCol>
                <a:gridCol w="475314">
                  <a:extLst>
                    <a:ext uri="{9D8B030D-6E8A-4147-A177-3AD203B41FA5}">
                      <a16:colId xmlns:a16="http://schemas.microsoft.com/office/drawing/2014/main" val="2045629611"/>
                    </a:ext>
                  </a:extLst>
                </a:gridCol>
                <a:gridCol w="700783">
                  <a:extLst>
                    <a:ext uri="{9D8B030D-6E8A-4147-A177-3AD203B41FA5}">
                      <a16:colId xmlns:a16="http://schemas.microsoft.com/office/drawing/2014/main" val="2419239736"/>
                    </a:ext>
                  </a:extLst>
                </a:gridCol>
                <a:gridCol w="700783">
                  <a:extLst>
                    <a:ext uri="{9D8B030D-6E8A-4147-A177-3AD203B41FA5}">
                      <a16:colId xmlns:a16="http://schemas.microsoft.com/office/drawing/2014/main" val="2428101092"/>
                    </a:ext>
                  </a:extLst>
                </a:gridCol>
                <a:gridCol w="700783">
                  <a:extLst>
                    <a:ext uri="{9D8B030D-6E8A-4147-A177-3AD203B41FA5}">
                      <a16:colId xmlns:a16="http://schemas.microsoft.com/office/drawing/2014/main" val="1369359925"/>
                    </a:ext>
                  </a:extLst>
                </a:gridCol>
                <a:gridCol w="700783">
                  <a:extLst>
                    <a:ext uri="{9D8B030D-6E8A-4147-A177-3AD203B41FA5}">
                      <a16:colId xmlns:a16="http://schemas.microsoft.com/office/drawing/2014/main" val="128819359"/>
                    </a:ext>
                  </a:extLst>
                </a:gridCol>
                <a:gridCol w="475314">
                  <a:extLst>
                    <a:ext uri="{9D8B030D-6E8A-4147-A177-3AD203B41FA5}">
                      <a16:colId xmlns:a16="http://schemas.microsoft.com/office/drawing/2014/main" val="2429895561"/>
                    </a:ext>
                  </a:extLst>
                </a:gridCol>
                <a:gridCol w="511877">
                  <a:extLst>
                    <a:ext uri="{9D8B030D-6E8A-4147-A177-3AD203B41FA5}">
                      <a16:colId xmlns:a16="http://schemas.microsoft.com/office/drawing/2014/main" val="227953810"/>
                    </a:ext>
                  </a:extLst>
                </a:gridCol>
                <a:gridCol w="511877">
                  <a:extLst>
                    <a:ext uri="{9D8B030D-6E8A-4147-A177-3AD203B41FA5}">
                      <a16:colId xmlns:a16="http://schemas.microsoft.com/office/drawing/2014/main" val="3946076060"/>
                    </a:ext>
                  </a:extLst>
                </a:gridCol>
                <a:gridCol w="511877">
                  <a:extLst>
                    <a:ext uri="{9D8B030D-6E8A-4147-A177-3AD203B41FA5}">
                      <a16:colId xmlns:a16="http://schemas.microsoft.com/office/drawing/2014/main" val="3068590319"/>
                    </a:ext>
                  </a:extLst>
                </a:gridCol>
                <a:gridCol w="511877">
                  <a:extLst>
                    <a:ext uri="{9D8B030D-6E8A-4147-A177-3AD203B41FA5}">
                      <a16:colId xmlns:a16="http://schemas.microsoft.com/office/drawing/2014/main" val="166101584"/>
                    </a:ext>
                  </a:extLst>
                </a:gridCol>
                <a:gridCol w="511877">
                  <a:extLst>
                    <a:ext uri="{9D8B030D-6E8A-4147-A177-3AD203B41FA5}">
                      <a16:colId xmlns:a16="http://schemas.microsoft.com/office/drawing/2014/main" val="4263879012"/>
                    </a:ext>
                  </a:extLst>
                </a:gridCol>
                <a:gridCol w="511877">
                  <a:extLst>
                    <a:ext uri="{9D8B030D-6E8A-4147-A177-3AD203B41FA5}">
                      <a16:colId xmlns:a16="http://schemas.microsoft.com/office/drawing/2014/main" val="4290183098"/>
                    </a:ext>
                  </a:extLst>
                </a:gridCol>
                <a:gridCol w="511877">
                  <a:extLst>
                    <a:ext uri="{9D8B030D-6E8A-4147-A177-3AD203B41FA5}">
                      <a16:colId xmlns:a16="http://schemas.microsoft.com/office/drawing/2014/main" val="3921898467"/>
                    </a:ext>
                  </a:extLst>
                </a:gridCol>
                <a:gridCol w="511877">
                  <a:extLst>
                    <a:ext uri="{9D8B030D-6E8A-4147-A177-3AD203B41FA5}">
                      <a16:colId xmlns:a16="http://schemas.microsoft.com/office/drawing/2014/main" val="657672921"/>
                    </a:ext>
                  </a:extLst>
                </a:gridCol>
                <a:gridCol w="511877">
                  <a:extLst>
                    <a:ext uri="{9D8B030D-6E8A-4147-A177-3AD203B41FA5}">
                      <a16:colId xmlns:a16="http://schemas.microsoft.com/office/drawing/2014/main" val="2545159860"/>
                    </a:ext>
                  </a:extLst>
                </a:gridCol>
                <a:gridCol w="511877">
                  <a:extLst>
                    <a:ext uri="{9D8B030D-6E8A-4147-A177-3AD203B41FA5}">
                      <a16:colId xmlns:a16="http://schemas.microsoft.com/office/drawing/2014/main" val="1429718433"/>
                    </a:ext>
                  </a:extLst>
                </a:gridCol>
                <a:gridCol w="2247788">
                  <a:extLst>
                    <a:ext uri="{9D8B030D-6E8A-4147-A177-3AD203B41FA5}">
                      <a16:colId xmlns:a16="http://schemas.microsoft.com/office/drawing/2014/main" val="2928904328"/>
                    </a:ext>
                  </a:extLst>
                </a:gridCol>
              </a:tblGrid>
              <a:tr h="49800">
                <a:tc gridSpan="3">
                  <a:txBody>
                    <a:bodyPr/>
                    <a:lstStyle/>
                    <a:p>
                      <a:pPr algn="l" fontAlgn="t">
                        <a:buNone/>
                      </a:pPr>
                      <a:r>
                        <a:rPr lang="ja-JP" altLang="en-US" sz="800" b="0" i="0" u="none" strike="noStrike" dirty="0">
                          <a:solidFill>
                            <a:srgbClr val="FFFFFF"/>
                          </a:solidFill>
                          <a:effectLst/>
                          <a:latin typeface="游明朝" panose="02020400000000000000" pitchFamily="18" charset="-128"/>
                          <a:ea typeface="游明朝" panose="02020400000000000000" pitchFamily="18" charset="-128"/>
                        </a:rPr>
                        <a:t>財務モデル</a:t>
                      </a:r>
                      <a:endParaRPr lang="zh-TW" altLang="en-US" sz="800" b="0" i="0" u="none" strike="noStrike" dirty="0">
                        <a:solidFill>
                          <a:srgbClr val="FFFFFF"/>
                        </a:solidFill>
                        <a:effectLst/>
                        <a:latin typeface="游明朝" panose="02020400000000000000" pitchFamily="18" charset="-128"/>
                        <a:ea typeface="游明朝" panose="02020400000000000000" pitchFamily="18" charset="-128"/>
                      </a:endParaRPr>
                    </a:p>
                  </a:txBody>
                  <a:tcPr marL="1397" marR="1397" marT="1397" marB="0">
                    <a:lnL>
                      <a:noFill/>
                    </a:lnL>
                    <a:lnR>
                      <a:noFill/>
                    </a:lnR>
                    <a:lnT>
                      <a:noFill/>
                    </a:lnT>
                    <a:lnB>
                      <a:noFill/>
                    </a:lnB>
                    <a:solidFill>
                      <a:srgbClr val="196B24"/>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dirty="0">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extLst>
                  <a:ext uri="{0D108BD9-81ED-4DB2-BD59-A6C34878D82A}">
                    <a16:rowId xmlns:a16="http://schemas.microsoft.com/office/drawing/2014/main" val="2931078052"/>
                  </a:ext>
                </a:extLst>
              </a:tr>
              <a:tr h="97784">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分類</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項目</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項目</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2</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項目</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3</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項目</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4</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単位</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2</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3</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4</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6</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7</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8</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9</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算出根拠</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extLst>
                  <a:ext uri="{0D108BD9-81ED-4DB2-BD59-A6C34878D82A}">
                    <a16:rowId xmlns:a16="http://schemas.microsoft.com/office/drawing/2014/main" val="163880579"/>
                  </a:ext>
                </a:extLst>
              </a:tr>
              <a:tr h="97784">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28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その他サービス</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264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568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922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1,326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1,781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2,286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2,842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3,448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4,104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4,811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平均客単価</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平均客数で算出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33406424"/>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平均客単価</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r>
                        <a:rPr lang="en-US" altLang="ja-JP" sz="800" b="0" i="0" u="none" strike="noStrike">
                          <a:solidFill>
                            <a:schemeClr val="tx1"/>
                          </a:solidFill>
                          <a:effectLst/>
                          <a:latin typeface="游明朝" panose="02020400000000000000" pitchFamily="18" charset="-128"/>
                          <a:ea typeface="游明朝" panose="02020400000000000000" pitchFamily="18" charset="-128"/>
                        </a:rPr>
                        <a:t>/</a:t>
                      </a: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年目の平均客単価</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万円から、毎年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万円ずつ増加すると仮定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083383227"/>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客数</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r>
                        <a:rPr lang="en-US" altLang="ja-JP" sz="800" b="0" i="0" u="none" strike="noStrike">
                          <a:solidFill>
                            <a:schemeClr val="tx1"/>
                          </a:solidFill>
                          <a:effectLst/>
                          <a:latin typeface="游明朝" panose="02020400000000000000" pitchFamily="18" charset="-128"/>
                          <a:ea typeface="游明朝" panose="02020400000000000000" pitchFamily="18" charset="-128"/>
                        </a:rPr>
                        <a:t>/</a:t>
                      </a:r>
                      <a:r>
                        <a:rPr lang="ja-JP" altLang="en-US" sz="800" b="0" i="0" u="none" strike="noStrike">
                          <a:solidFill>
                            <a:schemeClr val="tx1"/>
                          </a:solidFill>
                          <a:effectLst/>
                          <a:latin typeface="游明朝" panose="02020400000000000000" pitchFamily="18" charset="-128"/>
                          <a:ea typeface="游明朝" panose="02020400000000000000" pitchFamily="18" charset="-128"/>
                        </a:rPr>
                        <a:t>月）</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178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228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253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１ヵ月あたりの客数</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年換算で算出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451279833"/>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a:t>
                      </a:r>
                      <a:r>
                        <a:rPr lang="ja-JP" altLang="en-US" sz="800" b="0" i="0" u="none" strike="noStrike">
                          <a:solidFill>
                            <a:schemeClr val="tx1"/>
                          </a:solidFill>
                          <a:effectLst/>
                          <a:latin typeface="游明朝" panose="02020400000000000000" pitchFamily="18" charset="-128"/>
                          <a:ea typeface="游明朝" panose="02020400000000000000" pitchFamily="18" charset="-128"/>
                        </a:rPr>
                        <a:t>ヵ月あたりの客数</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（月）</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他主要サービスの</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ヵ月あたりの客数の</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％がその他サービスを利用すると仮定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4190043537"/>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年換算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12</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ヵ月分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947168099"/>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3">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プラットフォームを通じたサービス提供</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32,500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70,000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112,500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160,000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212,500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年間取引件数</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取引</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件あたりの平均取引高</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マッチング手数料で算出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972922667"/>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年間取引件数</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（件）</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10,000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50,000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100,000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150,000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200,000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250,000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3</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年目から</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100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件、その後段階的に増加</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884391718"/>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取引１件あたりの平均取引高</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r>
                        <a:rPr lang="en-US" altLang="ja-JP" sz="800" b="0" i="0" u="none" strike="noStrike">
                          <a:solidFill>
                            <a:schemeClr val="tx1"/>
                          </a:solidFill>
                          <a:effectLst/>
                          <a:latin typeface="游明朝" panose="02020400000000000000" pitchFamily="18" charset="-128"/>
                          <a:ea typeface="游明朝" panose="02020400000000000000" pitchFamily="18" charset="-128"/>
                        </a:rPr>
                        <a:t>/</a:t>
                      </a:r>
                      <a:r>
                        <a:rPr lang="ja-JP" altLang="en-US" sz="800" b="0" i="0" u="none" strike="noStrike">
                          <a:solidFill>
                            <a:schemeClr val="tx1"/>
                          </a:solidFill>
                          <a:effectLst/>
                          <a:latin typeface="游明朝" panose="02020400000000000000" pitchFamily="18" charset="-128"/>
                          <a:ea typeface="游明朝" panose="02020400000000000000" pitchFamily="18" charset="-128"/>
                        </a:rPr>
                        <a:t>件）</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8.0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8.5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3</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年目から</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万円、その後毎年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0.5</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万円ずつ増加</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726845087"/>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マッチング手数料</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3</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年目は顧客確保のため</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％、その後</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％に引き上げ</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919551138"/>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売上原価</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2,400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4,900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8,000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11,700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16,000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20,900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26,400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32,500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39,200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売上原価の構成要素を合算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252654182"/>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zh-TW" altLang="en-US" sz="800" b="0" i="0" u="none" strike="noStrike">
                          <a:solidFill>
                            <a:schemeClr val="tx1"/>
                          </a:solidFill>
                          <a:effectLst/>
                          <a:latin typeface="游明朝" panose="02020400000000000000" pitchFamily="18" charset="-128"/>
                          <a:ea typeface="游明朝" panose="02020400000000000000" pitchFamily="18" charset="-128"/>
                        </a:rPr>
                        <a:t>給与手当（直接費）</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2,400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4,900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8,000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11,700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16,000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20,900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26,400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32,500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39,200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直接的に商品・サービスを提供する従業員数</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従業員</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名あたりの平均年間給与</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276561342"/>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3">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直接的に商品・サービスを提供する従業員数</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年目は</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名から開始し、その後毎年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3</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名ずつ増加すると仮定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713563030"/>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従業員</a:t>
                      </a:r>
                      <a:r>
                        <a:rPr lang="en-US" altLang="ja-JP" sz="800" b="0" i="0" u="none" strike="noStrike">
                          <a:solidFill>
                            <a:schemeClr val="tx1"/>
                          </a:solidFill>
                          <a:effectLst/>
                          <a:latin typeface="游明朝" panose="02020400000000000000" pitchFamily="18" charset="-128"/>
                          <a:ea typeface="游明朝" panose="02020400000000000000" pitchFamily="18" charset="-128"/>
                        </a:rPr>
                        <a:t>1</a:t>
                      </a:r>
                      <a:r>
                        <a:rPr lang="ja-JP" altLang="en-US" sz="800" b="0" i="0" u="none" strike="noStrike">
                          <a:solidFill>
                            <a:schemeClr val="tx1"/>
                          </a:solidFill>
                          <a:effectLst/>
                          <a:latin typeface="游明朝" panose="02020400000000000000" pitchFamily="18" charset="-128"/>
                          <a:ea typeface="游明朝" panose="02020400000000000000" pitchFamily="18" charset="-128"/>
                        </a:rPr>
                        <a:t>名あたりの平均年間給与</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r>
                        <a:rPr lang="en-US" altLang="ja-JP" sz="800" b="0" i="0" u="none" strike="noStrike">
                          <a:solidFill>
                            <a:schemeClr val="tx1"/>
                          </a:solidFill>
                          <a:effectLst/>
                          <a:latin typeface="游明朝" panose="02020400000000000000" pitchFamily="18" charset="-128"/>
                          <a:ea typeface="游明朝" panose="02020400000000000000" pitchFamily="18" charset="-128"/>
                        </a:rPr>
                        <a:t>/</a:t>
                      </a: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800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1,400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年目は</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500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万円から開始し、その後毎年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100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万円ずつ増加すると仮定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923394374"/>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売上総利益</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1,864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2,476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2,874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3,058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3,029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35,286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72,330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114,160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160,776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212,179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売上から、売上原価を差し引いて算出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322873060"/>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販売費及び一般管理費</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346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778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2,257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2,816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4,073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8,009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13,243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18,306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24,768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30,958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販管費の構成要素を合算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357311015"/>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zh-TW" altLang="en-US" sz="800" b="0" i="0" u="none" strike="noStrike">
                          <a:solidFill>
                            <a:schemeClr val="tx1"/>
                          </a:solidFill>
                          <a:effectLst/>
                          <a:latin typeface="游明朝" panose="02020400000000000000" pitchFamily="18" charset="-128"/>
                          <a:ea typeface="游明朝" panose="02020400000000000000" pitchFamily="18" charset="-128"/>
                        </a:rPr>
                        <a:t>給与手当（間接費）</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550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2,100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2,250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3,200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3,400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間接的に商品・サービスを提供する従業員数</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従業員</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名あたりの平均年間給与</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588275164"/>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3">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間接的に商品・サービスを提供する従業員数</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2</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年目は</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名から開始し、その後</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2</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年ごとに</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名ずつ増加すると仮定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551753354"/>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従業員</a:t>
                      </a:r>
                      <a:r>
                        <a:rPr lang="en-US" altLang="ja-JP" sz="800" b="0" i="0" u="none" strike="noStrike">
                          <a:solidFill>
                            <a:schemeClr val="tx1"/>
                          </a:solidFill>
                          <a:effectLst/>
                          <a:latin typeface="游明朝" panose="02020400000000000000" pitchFamily="18" charset="-128"/>
                          <a:ea typeface="游明朝" panose="02020400000000000000" pitchFamily="18" charset="-128"/>
                        </a:rPr>
                        <a:t>1</a:t>
                      </a:r>
                      <a:r>
                        <a:rPr lang="ja-JP" altLang="en-US" sz="800" b="0" i="0" u="none" strike="noStrike">
                          <a:solidFill>
                            <a:schemeClr val="tx1"/>
                          </a:solidFill>
                          <a:effectLst/>
                          <a:latin typeface="游明朝" panose="02020400000000000000" pitchFamily="18" charset="-128"/>
                          <a:ea typeface="游明朝" panose="02020400000000000000" pitchFamily="18" charset="-128"/>
                        </a:rPr>
                        <a:t>名あたりの平均年間給与</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r>
                        <a:rPr lang="en-US" altLang="ja-JP" sz="800" b="0" i="0" u="none" strike="noStrike">
                          <a:solidFill>
                            <a:schemeClr val="tx1"/>
                          </a:solidFill>
                          <a:effectLst/>
                          <a:latin typeface="游明朝" panose="02020400000000000000" pitchFamily="18" charset="-128"/>
                          <a:ea typeface="游明朝" panose="02020400000000000000" pitchFamily="18" charset="-128"/>
                        </a:rPr>
                        <a:t>/</a:t>
                      </a: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450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550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650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750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800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850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年目は</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400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万円から開始し、その後毎年</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万円ずつ増加すると仮定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903082382"/>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広告宣伝費</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244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389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553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736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2,564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4,661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7,028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9,664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12,569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売上</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売上に対する広告宣伝費の割合で算出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45886484"/>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売上</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2,364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4,876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7,774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11,058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14,729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51,286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93,230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140,560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193,276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251,379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自社によるサービス提供＋プラットフォームを通じたサービス提供を合算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968120785"/>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売上に対する広告宣伝費の割合</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％で横ばいと仮定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949780415"/>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賃料</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240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480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1,080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1,740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従業員数</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従業員</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名あたりの賃料で算出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986468364"/>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従業員数</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直接的・間接的に商品・サービスを提供する従業員数の合算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981256628"/>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従業員</a:t>
                      </a:r>
                      <a:r>
                        <a:rPr lang="en-US" altLang="ja-JP" sz="800" b="0" i="0" u="none" strike="noStrike">
                          <a:solidFill>
                            <a:schemeClr val="tx1"/>
                          </a:solidFill>
                          <a:effectLst/>
                          <a:latin typeface="游明朝" panose="02020400000000000000" pitchFamily="18" charset="-128"/>
                          <a:ea typeface="游明朝" panose="02020400000000000000" pitchFamily="18" charset="-128"/>
                        </a:rPr>
                        <a:t>1</a:t>
                      </a:r>
                      <a:r>
                        <a:rPr lang="ja-JP" altLang="en-US" sz="800" b="0" i="0" u="none" strike="noStrike">
                          <a:solidFill>
                            <a:schemeClr val="tx1"/>
                          </a:solidFill>
                          <a:effectLst/>
                          <a:latin typeface="游明朝" panose="02020400000000000000" pitchFamily="18" charset="-128"/>
                          <a:ea typeface="游明朝" panose="02020400000000000000" pitchFamily="18" charset="-128"/>
                        </a:rPr>
                        <a:t>名あたりの賃料</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r>
                        <a:rPr lang="en-US" altLang="ja-JP" sz="800" b="0" i="0" u="none" strike="noStrike">
                          <a:solidFill>
                            <a:schemeClr val="tx1"/>
                          </a:solidFill>
                          <a:effectLst/>
                          <a:latin typeface="游明朝" panose="02020400000000000000" pitchFamily="18" charset="-128"/>
                          <a:ea typeface="游明朝" panose="02020400000000000000" pitchFamily="18" charset="-128"/>
                        </a:rPr>
                        <a:t>/</a:t>
                      </a:r>
                      <a:r>
                        <a:rPr lang="ja-JP" altLang="en-US" sz="800" b="0" i="0" u="none" strike="noStrike">
                          <a:solidFill>
                            <a:schemeClr val="tx1"/>
                          </a:solidFill>
                          <a:effectLst/>
                          <a:latin typeface="游明朝" panose="02020400000000000000" pitchFamily="18" charset="-128"/>
                          <a:ea typeface="游明朝" panose="02020400000000000000" pitchFamily="18" charset="-128"/>
                        </a:rPr>
                        <a:t>名）</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従業員</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名あたりの賃料を年間</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60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×12</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483648173"/>
                  </a:ext>
                </a:extLst>
              </a:tr>
            </a:tbl>
          </a:graphicData>
        </a:graphic>
      </p:graphicFrame>
    </p:spTree>
    <p:extLst>
      <p:ext uri="{BB962C8B-B14F-4D97-AF65-F5344CB8AC3E}">
        <p14:creationId xmlns:p14="http://schemas.microsoft.com/office/powerpoint/2010/main" val="109404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00361-ADD7-0479-DDE6-C3F5B5E90E1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7625804E-5DF0-94F8-19CD-9AD5E67F5CB9}"/>
              </a:ext>
            </a:extLst>
          </p:cNvPr>
          <p:cNvSpPr/>
          <p:nvPr/>
        </p:nvSpPr>
        <p:spPr>
          <a:xfrm>
            <a:off x="410918" y="29644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zh-TW" altLang="en-US" b="1" dirty="0">
                <a:solidFill>
                  <a:srgbClr val="145D3A"/>
                </a:solidFill>
                <a:latin typeface="游明朝" panose="02020400000000000000" pitchFamily="18" charset="-128"/>
                <a:ea typeface="游明朝" panose="02020400000000000000" pitchFamily="18" charset="-128"/>
              </a:rPr>
              <a:t>財務計画</a:t>
            </a:r>
            <a:r>
              <a:rPr lang="ja-JP" altLang="en-US" b="1" dirty="0">
                <a:solidFill>
                  <a:srgbClr val="145D3A"/>
                </a:solidFill>
                <a:latin typeface="游明朝" panose="02020400000000000000" pitchFamily="18" charset="-128"/>
                <a:ea typeface="游明朝" panose="02020400000000000000" pitchFamily="18" charset="-128"/>
              </a:rPr>
              <a:t>（</a:t>
            </a:r>
            <a:r>
              <a:rPr lang="en-US" altLang="ja-JP" b="1" dirty="0">
                <a:solidFill>
                  <a:srgbClr val="145D3A"/>
                </a:solidFill>
                <a:latin typeface="游明朝" panose="02020400000000000000" pitchFamily="18" charset="-128"/>
                <a:ea typeface="游明朝" panose="02020400000000000000" pitchFamily="18" charset="-128"/>
              </a:rPr>
              <a:t>4/4</a:t>
            </a:r>
            <a:r>
              <a:rPr lang="ja-JP" altLang="en-US" b="1" dirty="0">
                <a:solidFill>
                  <a:srgbClr val="145D3A"/>
                </a:solidFill>
                <a:latin typeface="游明朝" panose="02020400000000000000" pitchFamily="18" charset="-128"/>
                <a:ea typeface="游明朝" panose="02020400000000000000" pitchFamily="18" charset="-128"/>
              </a:rPr>
              <a:t>）：数値根拠③</a:t>
            </a:r>
          </a:p>
        </p:txBody>
      </p:sp>
      <p:sp>
        <p:nvSpPr>
          <p:cNvPr id="4" name="スライド番号プレースホルダー 5">
            <a:extLst>
              <a:ext uri="{FF2B5EF4-FFF2-40B4-BE49-F238E27FC236}">
                <a16:creationId xmlns:a16="http://schemas.microsoft.com/office/drawing/2014/main" id="{40D82A34-F38C-9346-87B6-1E70B30DE7FD}"/>
              </a:ext>
            </a:extLst>
          </p:cNvPr>
          <p:cNvSpPr>
            <a:spLocks noGrp="1"/>
          </p:cNvSpPr>
          <p:nvPr>
            <p:ph type="sldNum" sz="quarter" idx="12"/>
          </p:nvPr>
        </p:nvSpPr>
        <p:spPr>
          <a:xfrm>
            <a:off x="11792326" y="6587975"/>
            <a:ext cx="278505" cy="219600"/>
          </a:xfrm>
        </p:spPr>
        <p:txBody>
          <a:bodyPr wrap="none"/>
          <a:lstStyle/>
          <a:p>
            <a:pPr algn="ctr"/>
            <a:fld id="{3FFBA4C0-9B7D-4866-9F37-F8186F53D425}" type="slidenum">
              <a:rPr kumimoji="1" lang="ja-JP" altLang="en-US" smtClean="0">
                <a:solidFill>
                  <a:schemeClr val="tx1"/>
                </a:solidFill>
                <a:latin typeface="游明朝" panose="02020400000000000000" pitchFamily="18" charset="-128"/>
                <a:ea typeface="游明朝" panose="02020400000000000000" pitchFamily="18" charset="-128"/>
              </a:rPr>
              <a:pPr algn="ctr"/>
              <a:t>17</a:t>
            </a:fld>
            <a:endParaRPr kumimoji="1" lang="ja-JP" altLang="en-US" dirty="0">
              <a:solidFill>
                <a:schemeClr val="tx1"/>
              </a:solidFill>
              <a:latin typeface="游明朝" panose="02020400000000000000" pitchFamily="18" charset="-128"/>
              <a:ea typeface="游明朝" panose="02020400000000000000" pitchFamily="18" charset="-128"/>
            </a:endParaRPr>
          </a:p>
        </p:txBody>
      </p:sp>
      <p:grpSp>
        <p:nvGrpSpPr>
          <p:cNvPr id="5" name="グループ化 4">
            <a:extLst>
              <a:ext uri="{FF2B5EF4-FFF2-40B4-BE49-F238E27FC236}">
                <a16:creationId xmlns:a16="http://schemas.microsoft.com/office/drawing/2014/main" id="{A739F77B-70DD-2FDC-D4A4-A23017D93ED9}"/>
              </a:ext>
            </a:extLst>
          </p:cNvPr>
          <p:cNvGrpSpPr/>
          <p:nvPr/>
        </p:nvGrpSpPr>
        <p:grpSpPr>
          <a:xfrm>
            <a:off x="6321449" y="381089"/>
            <a:ext cx="5462564" cy="291159"/>
            <a:chOff x="5352149" y="381089"/>
            <a:chExt cx="5462564" cy="291159"/>
          </a:xfrm>
        </p:grpSpPr>
        <p:sp>
          <p:nvSpPr>
            <p:cNvPr id="6" name="正方形/長方形 5">
              <a:extLst>
                <a:ext uri="{FF2B5EF4-FFF2-40B4-BE49-F238E27FC236}">
                  <a16:creationId xmlns:a16="http://schemas.microsoft.com/office/drawing/2014/main" id="{FF3B45E0-BB4A-1A07-9FF9-FA4A3B4A7813}"/>
                </a:ext>
              </a:extLst>
            </p:cNvPr>
            <p:cNvSpPr/>
            <p:nvPr/>
          </p:nvSpPr>
          <p:spPr>
            <a:xfrm>
              <a:off x="10097945" y="381089"/>
              <a:ext cx="716768" cy="291159"/>
            </a:xfrm>
            <a:prstGeom prst="rect">
              <a:avLst/>
            </a:prstGeom>
            <a:solidFill>
              <a:srgbClr val="145D3A"/>
            </a:solidFill>
            <a:ln w="952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財務計画</a:t>
              </a:r>
            </a:p>
          </p:txBody>
        </p:sp>
        <p:grpSp>
          <p:nvGrpSpPr>
            <p:cNvPr id="7" name="グループ化 6">
              <a:extLst>
                <a:ext uri="{FF2B5EF4-FFF2-40B4-BE49-F238E27FC236}">
                  <a16:creationId xmlns:a16="http://schemas.microsoft.com/office/drawing/2014/main" id="{14948392-D154-7FD6-B58D-F57C65232E14}"/>
                </a:ext>
              </a:extLst>
            </p:cNvPr>
            <p:cNvGrpSpPr/>
            <p:nvPr/>
          </p:nvGrpSpPr>
          <p:grpSpPr>
            <a:xfrm>
              <a:off x="5352149" y="381089"/>
              <a:ext cx="870461" cy="291159"/>
              <a:chOff x="5021740" y="381089"/>
              <a:chExt cx="870461" cy="291159"/>
            </a:xfrm>
          </p:grpSpPr>
          <p:sp>
            <p:nvSpPr>
              <p:cNvPr id="20" name="正方形/長方形 19">
                <a:extLst>
                  <a:ext uri="{FF2B5EF4-FFF2-40B4-BE49-F238E27FC236}">
                    <a16:creationId xmlns:a16="http://schemas.microsoft.com/office/drawing/2014/main" id="{9F0E18F0-2827-95E6-6E7B-D99B713D85C7}"/>
                  </a:ext>
                </a:extLst>
              </p:cNvPr>
              <p:cNvSpPr/>
              <p:nvPr/>
            </p:nvSpPr>
            <p:spPr>
              <a:xfrm>
                <a:off x="5021740"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目指す姿</a:t>
                </a:r>
              </a:p>
            </p:txBody>
          </p:sp>
          <p:sp>
            <p:nvSpPr>
              <p:cNvPr id="21" name="矢印: 右 20">
                <a:extLst>
                  <a:ext uri="{FF2B5EF4-FFF2-40B4-BE49-F238E27FC236}">
                    <a16:creationId xmlns:a16="http://schemas.microsoft.com/office/drawing/2014/main" id="{ABE368F5-D336-A8AE-5132-9B037841D75E}"/>
                  </a:ext>
                </a:extLst>
              </p:cNvPr>
              <p:cNvSpPr/>
              <p:nvPr/>
            </p:nvSpPr>
            <p:spPr>
              <a:xfrm>
                <a:off x="5738508"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8" name="グループ化 7">
              <a:extLst>
                <a:ext uri="{FF2B5EF4-FFF2-40B4-BE49-F238E27FC236}">
                  <a16:creationId xmlns:a16="http://schemas.microsoft.com/office/drawing/2014/main" id="{C13D1F80-C2C5-4FF1-F4D8-B284B0A7213C}"/>
                </a:ext>
              </a:extLst>
            </p:cNvPr>
            <p:cNvGrpSpPr/>
            <p:nvPr/>
          </p:nvGrpSpPr>
          <p:grpSpPr>
            <a:xfrm>
              <a:off x="6301308" y="381089"/>
              <a:ext cx="870461" cy="291159"/>
              <a:chOff x="6036981" y="381089"/>
              <a:chExt cx="870461" cy="291159"/>
            </a:xfrm>
          </p:grpSpPr>
          <p:sp>
            <p:nvSpPr>
              <p:cNvPr id="18" name="正方形/長方形 17">
                <a:extLst>
                  <a:ext uri="{FF2B5EF4-FFF2-40B4-BE49-F238E27FC236}">
                    <a16:creationId xmlns:a16="http://schemas.microsoft.com/office/drawing/2014/main" id="{228C5286-0F5F-2C62-B9B3-AD0584CB38F1}"/>
                  </a:ext>
                </a:extLst>
              </p:cNvPr>
              <p:cNvSpPr/>
              <p:nvPr/>
            </p:nvSpPr>
            <p:spPr>
              <a:xfrm>
                <a:off x="6036981"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市場分析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9" name="矢印: 右 18">
                <a:extLst>
                  <a:ext uri="{FF2B5EF4-FFF2-40B4-BE49-F238E27FC236}">
                    <a16:creationId xmlns:a16="http://schemas.microsoft.com/office/drawing/2014/main" id="{43441DE5-E036-1E92-685F-532C9749362B}"/>
                  </a:ext>
                </a:extLst>
              </p:cNvPr>
              <p:cNvSpPr/>
              <p:nvPr/>
            </p:nvSpPr>
            <p:spPr>
              <a:xfrm>
                <a:off x="6753749"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9" name="グループ化 8">
              <a:extLst>
                <a:ext uri="{FF2B5EF4-FFF2-40B4-BE49-F238E27FC236}">
                  <a16:creationId xmlns:a16="http://schemas.microsoft.com/office/drawing/2014/main" id="{3B0B1290-2CDF-E623-BBB8-448784F08F56}"/>
                </a:ext>
              </a:extLst>
            </p:cNvPr>
            <p:cNvGrpSpPr/>
            <p:nvPr/>
          </p:nvGrpSpPr>
          <p:grpSpPr>
            <a:xfrm>
              <a:off x="7250467" y="381089"/>
              <a:ext cx="870461" cy="291159"/>
              <a:chOff x="7052222" y="381089"/>
              <a:chExt cx="870461" cy="291159"/>
            </a:xfrm>
          </p:grpSpPr>
          <p:sp>
            <p:nvSpPr>
              <p:cNvPr id="16" name="正方形/長方形 15">
                <a:extLst>
                  <a:ext uri="{FF2B5EF4-FFF2-40B4-BE49-F238E27FC236}">
                    <a16:creationId xmlns:a16="http://schemas.microsoft.com/office/drawing/2014/main" id="{BF88B568-D468-E3E3-4E98-7A3DD0DF7AA6}"/>
                  </a:ext>
                </a:extLst>
              </p:cNvPr>
              <p:cNvSpPr/>
              <p:nvPr/>
            </p:nvSpPr>
            <p:spPr>
              <a:xfrm>
                <a:off x="7052222"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競合分析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7" name="矢印: 右 16">
                <a:extLst>
                  <a:ext uri="{FF2B5EF4-FFF2-40B4-BE49-F238E27FC236}">
                    <a16:creationId xmlns:a16="http://schemas.microsoft.com/office/drawing/2014/main" id="{A847788C-D482-ABC1-61E5-B73F0BFC3B09}"/>
                  </a:ext>
                </a:extLst>
              </p:cNvPr>
              <p:cNvSpPr/>
              <p:nvPr/>
            </p:nvSpPr>
            <p:spPr>
              <a:xfrm>
                <a:off x="7768990"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0" name="グループ化 9">
              <a:extLst>
                <a:ext uri="{FF2B5EF4-FFF2-40B4-BE49-F238E27FC236}">
                  <a16:creationId xmlns:a16="http://schemas.microsoft.com/office/drawing/2014/main" id="{BE515F30-8C5F-1537-EC39-646D854F69E4}"/>
                </a:ext>
              </a:extLst>
            </p:cNvPr>
            <p:cNvGrpSpPr/>
            <p:nvPr/>
          </p:nvGrpSpPr>
          <p:grpSpPr>
            <a:xfrm>
              <a:off x="8199626" y="381089"/>
              <a:ext cx="870461" cy="291159"/>
              <a:chOff x="8067463" y="381089"/>
              <a:chExt cx="870461" cy="291159"/>
            </a:xfrm>
          </p:grpSpPr>
          <p:sp>
            <p:nvSpPr>
              <p:cNvPr id="14" name="正方形/長方形 13">
                <a:extLst>
                  <a:ext uri="{FF2B5EF4-FFF2-40B4-BE49-F238E27FC236}">
                    <a16:creationId xmlns:a16="http://schemas.microsoft.com/office/drawing/2014/main" id="{A53252A6-7AE1-59CF-A04C-1F2F0B0EBBCF}"/>
                  </a:ext>
                </a:extLst>
              </p:cNvPr>
              <p:cNvSpPr/>
              <p:nvPr/>
            </p:nvSpPr>
            <p:spPr>
              <a:xfrm>
                <a:off x="8067463"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自社戦略</a:t>
                </a:r>
              </a:p>
            </p:txBody>
          </p:sp>
          <p:sp>
            <p:nvSpPr>
              <p:cNvPr id="15" name="矢印: 右 14">
                <a:extLst>
                  <a:ext uri="{FF2B5EF4-FFF2-40B4-BE49-F238E27FC236}">
                    <a16:creationId xmlns:a16="http://schemas.microsoft.com/office/drawing/2014/main" id="{7B1C2E9B-D128-CB11-32AC-992E2CC2EB86}"/>
                  </a:ext>
                </a:extLst>
              </p:cNvPr>
              <p:cNvSpPr/>
              <p:nvPr/>
            </p:nvSpPr>
            <p:spPr>
              <a:xfrm>
                <a:off x="8784231"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1" name="グループ化 10">
              <a:extLst>
                <a:ext uri="{FF2B5EF4-FFF2-40B4-BE49-F238E27FC236}">
                  <a16:creationId xmlns:a16="http://schemas.microsoft.com/office/drawing/2014/main" id="{8F781773-FAFF-9990-9676-051A60E4D6DF}"/>
                </a:ext>
              </a:extLst>
            </p:cNvPr>
            <p:cNvGrpSpPr/>
            <p:nvPr/>
          </p:nvGrpSpPr>
          <p:grpSpPr>
            <a:xfrm>
              <a:off x="9148785" y="381089"/>
              <a:ext cx="870461" cy="291159"/>
              <a:chOff x="9082704" y="381089"/>
              <a:chExt cx="870461" cy="291159"/>
            </a:xfrm>
          </p:grpSpPr>
          <p:sp>
            <p:nvSpPr>
              <p:cNvPr id="12" name="正方形/長方形 11">
                <a:extLst>
                  <a:ext uri="{FF2B5EF4-FFF2-40B4-BE49-F238E27FC236}">
                    <a16:creationId xmlns:a16="http://schemas.microsoft.com/office/drawing/2014/main" id="{AF668457-3666-72CB-DE92-8FE81E2707BE}"/>
                  </a:ext>
                </a:extLst>
              </p:cNvPr>
              <p:cNvSpPr/>
              <p:nvPr/>
            </p:nvSpPr>
            <p:spPr>
              <a:xfrm>
                <a:off x="9082704"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活動計画</a:t>
                </a:r>
              </a:p>
            </p:txBody>
          </p:sp>
          <p:sp>
            <p:nvSpPr>
              <p:cNvPr id="13" name="矢印: 右 12">
                <a:extLst>
                  <a:ext uri="{FF2B5EF4-FFF2-40B4-BE49-F238E27FC236}">
                    <a16:creationId xmlns:a16="http://schemas.microsoft.com/office/drawing/2014/main" id="{C54B8F2A-04CA-6A8C-1E3E-28AAEB1B1B90}"/>
                  </a:ext>
                </a:extLst>
              </p:cNvPr>
              <p:cNvSpPr/>
              <p:nvPr/>
            </p:nvSpPr>
            <p:spPr>
              <a:xfrm>
                <a:off x="9799472"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graphicFrame>
        <p:nvGraphicFramePr>
          <p:cNvPr id="27" name="表 26">
            <a:extLst>
              <a:ext uri="{FF2B5EF4-FFF2-40B4-BE49-F238E27FC236}">
                <a16:creationId xmlns:a16="http://schemas.microsoft.com/office/drawing/2014/main" id="{5A49A385-C42C-AAC9-821D-CF211AE97D99}"/>
              </a:ext>
            </a:extLst>
          </p:cNvPr>
          <p:cNvGraphicFramePr>
            <a:graphicFrameLocks noGrp="1"/>
          </p:cNvGraphicFramePr>
          <p:nvPr>
            <p:extLst>
              <p:ext uri="{D42A27DB-BD31-4B8C-83A1-F6EECF244321}">
                <p14:modId xmlns:p14="http://schemas.microsoft.com/office/powerpoint/2010/main" val="1296697325"/>
              </p:ext>
            </p:extLst>
          </p:nvPr>
        </p:nvGraphicFramePr>
        <p:xfrm>
          <a:off x="410918" y="927669"/>
          <a:ext cx="11370162" cy="5156962"/>
        </p:xfrm>
        <a:graphic>
          <a:graphicData uri="http://schemas.openxmlformats.org/drawingml/2006/table">
            <a:tbl>
              <a:tblPr/>
              <a:tblGrid>
                <a:gridCol w="249844">
                  <a:extLst>
                    <a:ext uri="{9D8B030D-6E8A-4147-A177-3AD203B41FA5}">
                      <a16:colId xmlns:a16="http://schemas.microsoft.com/office/drawing/2014/main" val="599672521"/>
                    </a:ext>
                  </a:extLst>
                </a:gridCol>
                <a:gridCol w="475314">
                  <a:extLst>
                    <a:ext uri="{9D8B030D-6E8A-4147-A177-3AD203B41FA5}">
                      <a16:colId xmlns:a16="http://schemas.microsoft.com/office/drawing/2014/main" val="2045629611"/>
                    </a:ext>
                  </a:extLst>
                </a:gridCol>
                <a:gridCol w="700783">
                  <a:extLst>
                    <a:ext uri="{9D8B030D-6E8A-4147-A177-3AD203B41FA5}">
                      <a16:colId xmlns:a16="http://schemas.microsoft.com/office/drawing/2014/main" val="2419239736"/>
                    </a:ext>
                  </a:extLst>
                </a:gridCol>
                <a:gridCol w="700783">
                  <a:extLst>
                    <a:ext uri="{9D8B030D-6E8A-4147-A177-3AD203B41FA5}">
                      <a16:colId xmlns:a16="http://schemas.microsoft.com/office/drawing/2014/main" val="2428101092"/>
                    </a:ext>
                  </a:extLst>
                </a:gridCol>
                <a:gridCol w="700783">
                  <a:extLst>
                    <a:ext uri="{9D8B030D-6E8A-4147-A177-3AD203B41FA5}">
                      <a16:colId xmlns:a16="http://schemas.microsoft.com/office/drawing/2014/main" val="1369359925"/>
                    </a:ext>
                  </a:extLst>
                </a:gridCol>
                <a:gridCol w="700783">
                  <a:extLst>
                    <a:ext uri="{9D8B030D-6E8A-4147-A177-3AD203B41FA5}">
                      <a16:colId xmlns:a16="http://schemas.microsoft.com/office/drawing/2014/main" val="128819359"/>
                    </a:ext>
                  </a:extLst>
                </a:gridCol>
                <a:gridCol w="475314">
                  <a:extLst>
                    <a:ext uri="{9D8B030D-6E8A-4147-A177-3AD203B41FA5}">
                      <a16:colId xmlns:a16="http://schemas.microsoft.com/office/drawing/2014/main" val="2429895561"/>
                    </a:ext>
                  </a:extLst>
                </a:gridCol>
                <a:gridCol w="511877">
                  <a:extLst>
                    <a:ext uri="{9D8B030D-6E8A-4147-A177-3AD203B41FA5}">
                      <a16:colId xmlns:a16="http://schemas.microsoft.com/office/drawing/2014/main" val="227953810"/>
                    </a:ext>
                  </a:extLst>
                </a:gridCol>
                <a:gridCol w="511877">
                  <a:extLst>
                    <a:ext uri="{9D8B030D-6E8A-4147-A177-3AD203B41FA5}">
                      <a16:colId xmlns:a16="http://schemas.microsoft.com/office/drawing/2014/main" val="3946076060"/>
                    </a:ext>
                  </a:extLst>
                </a:gridCol>
                <a:gridCol w="511877">
                  <a:extLst>
                    <a:ext uri="{9D8B030D-6E8A-4147-A177-3AD203B41FA5}">
                      <a16:colId xmlns:a16="http://schemas.microsoft.com/office/drawing/2014/main" val="3068590319"/>
                    </a:ext>
                  </a:extLst>
                </a:gridCol>
                <a:gridCol w="511877">
                  <a:extLst>
                    <a:ext uri="{9D8B030D-6E8A-4147-A177-3AD203B41FA5}">
                      <a16:colId xmlns:a16="http://schemas.microsoft.com/office/drawing/2014/main" val="166101584"/>
                    </a:ext>
                  </a:extLst>
                </a:gridCol>
                <a:gridCol w="511877">
                  <a:extLst>
                    <a:ext uri="{9D8B030D-6E8A-4147-A177-3AD203B41FA5}">
                      <a16:colId xmlns:a16="http://schemas.microsoft.com/office/drawing/2014/main" val="4263879012"/>
                    </a:ext>
                  </a:extLst>
                </a:gridCol>
                <a:gridCol w="511877">
                  <a:extLst>
                    <a:ext uri="{9D8B030D-6E8A-4147-A177-3AD203B41FA5}">
                      <a16:colId xmlns:a16="http://schemas.microsoft.com/office/drawing/2014/main" val="4290183098"/>
                    </a:ext>
                  </a:extLst>
                </a:gridCol>
                <a:gridCol w="511877">
                  <a:extLst>
                    <a:ext uri="{9D8B030D-6E8A-4147-A177-3AD203B41FA5}">
                      <a16:colId xmlns:a16="http://schemas.microsoft.com/office/drawing/2014/main" val="3921898467"/>
                    </a:ext>
                  </a:extLst>
                </a:gridCol>
                <a:gridCol w="511877">
                  <a:extLst>
                    <a:ext uri="{9D8B030D-6E8A-4147-A177-3AD203B41FA5}">
                      <a16:colId xmlns:a16="http://schemas.microsoft.com/office/drawing/2014/main" val="657672921"/>
                    </a:ext>
                  </a:extLst>
                </a:gridCol>
                <a:gridCol w="511877">
                  <a:extLst>
                    <a:ext uri="{9D8B030D-6E8A-4147-A177-3AD203B41FA5}">
                      <a16:colId xmlns:a16="http://schemas.microsoft.com/office/drawing/2014/main" val="2545159860"/>
                    </a:ext>
                  </a:extLst>
                </a:gridCol>
                <a:gridCol w="511877">
                  <a:extLst>
                    <a:ext uri="{9D8B030D-6E8A-4147-A177-3AD203B41FA5}">
                      <a16:colId xmlns:a16="http://schemas.microsoft.com/office/drawing/2014/main" val="1429718433"/>
                    </a:ext>
                  </a:extLst>
                </a:gridCol>
                <a:gridCol w="2247788">
                  <a:extLst>
                    <a:ext uri="{9D8B030D-6E8A-4147-A177-3AD203B41FA5}">
                      <a16:colId xmlns:a16="http://schemas.microsoft.com/office/drawing/2014/main" val="2928904328"/>
                    </a:ext>
                  </a:extLst>
                </a:gridCol>
              </a:tblGrid>
              <a:tr h="49800">
                <a:tc gridSpan="3">
                  <a:txBody>
                    <a:bodyPr/>
                    <a:lstStyle/>
                    <a:p>
                      <a:pPr algn="l" fontAlgn="t">
                        <a:buNone/>
                      </a:pPr>
                      <a:r>
                        <a:rPr lang="ja-JP" altLang="en-US" sz="800" b="0" i="0" u="none" strike="noStrike" dirty="0">
                          <a:solidFill>
                            <a:srgbClr val="FFFFFF"/>
                          </a:solidFill>
                          <a:effectLst/>
                          <a:latin typeface="游明朝" panose="02020400000000000000" pitchFamily="18" charset="-128"/>
                          <a:ea typeface="游明朝" panose="02020400000000000000" pitchFamily="18" charset="-128"/>
                        </a:rPr>
                        <a:t>財務モデル</a:t>
                      </a:r>
                      <a:endParaRPr lang="zh-TW" altLang="en-US" sz="800" b="0" i="0" u="none" strike="noStrike" dirty="0">
                        <a:solidFill>
                          <a:srgbClr val="FFFFFF"/>
                        </a:solidFill>
                        <a:effectLst/>
                        <a:latin typeface="游明朝" panose="02020400000000000000" pitchFamily="18" charset="-128"/>
                        <a:ea typeface="游明朝" panose="02020400000000000000" pitchFamily="18" charset="-128"/>
                      </a:endParaRPr>
                    </a:p>
                  </a:txBody>
                  <a:tcPr marL="1397" marR="1397" marT="1397" marB="0">
                    <a:lnL>
                      <a:noFill/>
                    </a:lnL>
                    <a:lnR>
                      <a:noFill/>
                    </a:lnR>
                    <a:lnT>
                      <a:noFill/>
                    </a:lnT>
                    <a:lnB>
                      <a:noFill/>
                    </a:lnB>
                    <a:solidFill>
                      <a:srgbClr val="196B24"/>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tc>
                  <a:txBody>
                    <a:bodyPr/>
                    <a:lstStyle/>
                    <a:p>
                      <a:pPr algn="l" fontAlgn="t">
                        <a:buNone/>
                      </a:pPr>
                      <a:r>
                        <a:rPr lang="ja-JP" altLang="en-US" sz="800" b="0" i="0" u="none" strike="noStrike" dirty="0">
                          <a:solidFill>
                            <a:srgbClr val="FFFFFF"/>
                          </a:solidFill>
                          <a:effectLst/>
                          <a:latin typeface="游明朝" panose="02020400000000000000" pitchFamily="18" charset="-128"/>
                          <a:ea typeface="游明朝" panose="02020400000000000000" pitchFamily="18" charset="-128"/>
                        </a:rPr>
                        <a:t>　</a:t>
                      </a:r>
                    </a:p>
                  </a:txBody>
                  <a:tcPr marL="1397" marR="1397" marT="1397" marB="0">
                    <a:lnL>
                      <a:noFill/>
                    </a:lnL>
                    <a:lnR>
                      <a:noFill/>
                    </a:lnR>
                    <a:lnT>
                      <a:noFill/>
                    </a:lnT>
                    <a:lnB>
                      <a:noFill/>
                    </a:lnB>
                    <a:solidFill>
                      <a:srgbClr val="196B24"/>
                    </a:solidFill>
                  </a:tcPr>
                </a:tc>
                <a:extLst>
                  <a:ext uri="{0D108BD9-81ED-4DB2-BD59-A6C34878D82A}">
                    <a16:rowId xmlns:a16="http://schemas.microsoft.com/office/drawing/2014/main" val="2931078052"/>
                  </a:ext>
                </a:extLst>
              </a:tr>
              <a:tr h="97784">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分類</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項目</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項目</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2</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項目</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3</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項目</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4</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単位</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2</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3</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4</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6</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7</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8</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9</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年目</a:t>
                      </a:r>
                      <a:br>
                        <a:rPr lang="ja-JP" altLang="en-US" sz="800" b="0" i="0" u="none" strike="noStrike" dirty="0">
                          <a:solidFill>
                            <a:schemeClr val="tx1"/>
                          </a:solidFill>
                          <a:effectLst/>
                          <a:latin typeface="游明朝" panose="02020400000000000000" pitchFamily="18" charset="-128"/>
                          <a:ea typeface="游明朝" panose="02020400000000000000" pitchFamily="18" charset="-128"/>
                        </a:rPr>
                      </a:b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XX</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年</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算出根拠</a:t>
                      </a:r>
                    </a:p>
                  </a:txBody>
                  <a:tcPr marL="1397" marR="1397" marT="1397" marB="0">
                    <a:lnL>
                      <a:noFill/>
                    </a:lnL>
                    <a:lnR>
                      <a:noFill/>
                    </a:lnR>
                    <a:lnT>
                      <a:noFill/>
                    </a:lnT>
                    <a:lnB w="6350" cap="flat" cmpd="sng" algn="ctr">
                      <a:solidFill>
                        <a:srgbClr val="D9D9D9"/>
                      </a:solidFill>
                      <a:prstDash val="solid"/>
                      <a:round/>
                      <a:headEnd type="none" w="med" len="med"/>
                      <a:tailEnd type="none" w="med" len="med"/>
                    </a:lnB>
                    <a:solidFill>
                      <a:srgbClr val="C1F0C8"/>
                    </a:solidFill>
                  </a:tcPr>
                </a:tc>
                <a:extLst>
                  <a:ext uri="{0D108BD9-81ED-4DB2-BD59-A6C34878D82A}">
                    <a16:rowId xmlns:a16="http://schemas.microsoft.com/office/drawing/2014/main" val="163880579"/>
                  </a:ext>
                </a:extLst>
              </a:tr>
              <a:tr h="49800">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外注費</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500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HP</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費用</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万円、システム構築・維持費</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500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万円を計上</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386179891"/>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雑費</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244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389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553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736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2,564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4,661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7,028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9,664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12,569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売上</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売上に対する広告宣伝費の割合で算出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722554877"/>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売上</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2,364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4,876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7,774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11,058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14,729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51,286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93,230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140,560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193,276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251,379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自社によるサービス提供＋プラットフォームを通じたサービス提供を合算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610415257"/>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売上に対する諸経費の割合</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％で横ばいと仮定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221648771"/>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営業利益</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1,518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1,698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616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242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-1,044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27,277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59,087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95,854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136,008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181,221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売上総利益から、販売費及び一般管理費を差し引いて算出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680606067"/>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営業外収益または営業外費用</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計画上は</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988449753"/>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経常利益</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1,518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1,698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616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242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-1,044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27,277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59,087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95,854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136,008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181,221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営業利益から、営業外収益または営業外費用を差し引いて算出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530017367"/>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特別利益または特別損失</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計画上は</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937775381"/>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zh-CN" altLang="en-US" sz="800" b="0" i="0" u="none" strike="noStrike">
                          <a:solidFill>
                            <a:schemeClr val="tx1"/>
                          </a:solidFill>
                          <a:effectLst/>
                          <a:latin typeface="游明朝" panose="02020400000000000000" pitchFamily="18" charset="-128"/>
                          <a:ea typeface="游明朝" panose="02020400000000000000" pitchFamily="18" charset="-128"/>
                        </a:rPr>
                        <a:t>税引前当期純利益</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1,518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1,698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616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242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-1,044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27,277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59,087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95,854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136,008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181,221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経常利益から、特別利益または特別損失を差し引いて算出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118343604"/>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法人税、住民税及び事業税</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372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427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8,142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17,735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28,824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40,935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54,571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法人税と住民税と事業税を合算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618736729"/>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法人税</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286</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328</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92</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36</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6,263</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13,643</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22,172</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31,488</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41,978</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法人税（</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800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万円以下）と法人税（</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800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万円超）を合算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34115579"/>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zh-CN" altLang="en-US" sz="800" b="0" i="0" u="none" strike="noStrike">
                          <a:solidFill>
                            <a:schemeClr val="tx1"/>
                          </a:solidFill>
                          <a:effectLst/>
                          <a:latin typeface="游明朝" panose="02020400000000000000" pitchFamily="18" charset="-128"/>
                          <a:ea typeface="游明朝" panose="02020400000000000000" pitchFamily="18" charset="-128"/>
                        </a:rPr>
                        <a:t>法人税（</a:t>
                      </a:r>
                      <a:r>
                        <a:rPr lang="en-US" altLang="zh-CN" sz="800" b="0" i="0" u="none" strike="noStrike">
                          <a:solidFill>
                            <a:schemeClr val="tx1"/>
                          </a:solidFill>
                          <a:effectLst/>
                          <a:latin typeface="游明朝" panose="02020400000000000000" pitchFamily="18" charset="-128"/>
                          <a:ea typeface="游明朝" panose="02020400000000000000" pitchFamily="18" charset="-128"/>
                        </a:rPr>
                        <a:t>800</a:t>
                      </a:r>
                      <a:r>
                        <a:rPr lang="zh-CN" altLang="en-US" sz="800" b="0" i="0" u="none" strike="noStrike">
                          <a:solidFill>
                            <a:schemeClr val="tx1"/>
                          </a:solidFill>
                          <a:effectLst/>
                          <a:latin typeface="游明朝" panose="02020400000000000000" pitchFamily="18" charset="-128"/>
                          <a:ea typeface="游明朝" panose="02020400000000000000" pitchFamily="18" charset="-128"/>
                        </a:rPr>
                        <a:t>万円以下）</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92</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36</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120</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法人税率（</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800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万円以下）</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税引前当期純利益で算出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385129763"/>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zh-CN" altLang="en-US" sz="800" b="0" i="0" u="none" strike="noStrike">
                          <a:solidFill>
                            <a:schemeClr val="tx1"/>
                          </a:solidFill>
                          <a:effectLst/>
                          <a:latin typeface="游明朝" panose="02020400000000000000" pitchFamily="18" charset="-128"/>
                          <a:ea typeface="游明朝" panose="02020400000000000000" pitchFamily="18" charset="-128"/>
                        </a:rPr>
                        <a:t>法人税率（</a:t>
                      </a:r>
                      <a:r>
                        <a:rPr lang="en-US" altLang="zh-CN" sz="800" b="0" i="0" u="none" strike="noStrike">
                          <a:solidFill>
                            <a:schemeClr val="tx1"/>
                          </a:solidFill>
                          <a:effectLst/>
                          <a:latin typeface="游明朝" panose="02020400000000000000" pitchFamily="18" charset="-128"/>
                          <a:ea typeface="游明朝" panose="02020400000000000000" pitchFamily="18" charset="-128"/>
                        </a:rPr>
                        <a:t>800</a:t>
                      </a:r>
                      <a:r>
                        <a:rPr lang="zh-CN" altLang="en-US" sz="800" b="0" i="0" u="none" strike="noStrike">
                          <a:solidFill>
                            <a:schemeClr val="tx1"/>
                          </a:solidFill>
                          <a:effectLst/>
                          <a:latin typeface="游明朝" panose="02020400000000000000" pitchFamily="18" charset="-128"/>
                          <a:ea typeface="游明朝" panose="02020400000000000000" pitchFamily="18" charset="-128"/>
                        </a:rPr>
                        <a:t>万円以下）</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法人税率（</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800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万円以下）は</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15</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497908724"/>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zh-CN" altLang="en-US" sz="800" b="0" i="0" u="none" strike="noStrike">
                          <a:solidFill>
                            <a:schemeClr val="tx1"/>
                          </a:solidFill>
                          <a:effectLst/>
                          <a:latin typeface="游明朝" panose="02020400000000000000" pitchFamily="18" charset="-128"/>
                          <a:ea typeface="游明朝" panose="02020400000000000000" pitchFamily="18" charset="-128"/>
                        </a:rPr>
                        <a:t>税引前当期純利益</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algn="r" defTabSz="914400" rtl="0" eaLnBrk="1" fontAlgn="t" latinLnBrk="0" hangingPunct="1">
                        <a:buNone/>
                      </a:pPr>
                      <a:r>
                        <a:rPr kumimoji="1" lang="en-US" altLang="ja-JP" sz="800" b="0" i="0" u="none" strike="noStrike" kern="1200" dirty="0">
                          <a:solidFill>
                            <a:schemeClr val="tx1"/>
                          </a:solidFill>
                          <a:effectLst/>
                          <a:latin typeface="游明朝" panose="02020400000000000000" pitchFamily="18" charset="-128"/>
                          <a:ea typeface="游明朝" panose="02020400000000000000" pitchFamily="18" charset="-128"/>
                          <a:cs typeface="+mn-cs"/>
                        </a:rPr>
                        <a:t>1,518</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914400" rtl="0" eaLnBrk="1" fontAlgn="t" latinLnBrk="0" hangingPunct="1">
                        <a:buNone/>
                      </a:pPr>
                      <a:r>
                        <a:rPr kumimoji="1" lang="en-US" altLang="ja-JP" sz="800" b="0" i="0" u="none" strike="noStrike" kern="1200" dirty="0">
                          <a:solidFill>
                            <a:schemeClr val="tx1"/>
                          </a:solidFill>
                          <a:effectLst/>
                          <a:latin typeface="游明朝" panose="02020400000000000000" pitchFamily="18" charset="-128"/>
                          <a:ea typeface="游明朝" panose="02020400000000000000" pitchFamily="18" charset="-128"/>
                          <a:cs typeface="+mn-cs"/>
                        </a:rPr>
                        <a:t>1,698</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914400" rtl="0" eaLnBrk="1" fontAlgn="t" latinLnBrk="0" hangingPunct="1">
                        <a:buNone/>
                      </a:pPr>
                      <a:r>
                        <a:rPr kumimoji="1" lang="en-US" altLang="ja-JP" sz="800" b="0" i="0" u="none" strike="noStrike" kern="1200" dirty="0">
                          <a:solidFill>
                            <a:schemeClr val="tx1"/>
                          </a:solidFill>
                          <a:effectLst/>
                          <a:latin typeface="游明朝" panose="02020400000000000000" pitchFamily="18" charset="-128"/>
                          <a:ea typeface="游明朝" panose="02020400000000000000" pitchFamily="18" charset="-128"/>
                          <a:cs typeface="+mn-cs"/>
                        </a:rPr>
                        <a:t>616</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914400" rtl="0" eaLnBrk="1" fontAlgn="t" latinLnBrk="0" hangingPunct="1">
                        <a:buNone/>
                      </a:pPr>
                      <a:r>
                        <a:rPr kumimoji="1" lang="en-US" altLang="ja-JP" sz="800" b="0" i="0" u="none" strike="noStrike" kern="1200" dirty="0">
                          <a:solidFill>
                            <a:schemeClr val="tx1"/>
                          </a:solidFill>
                          <a:effectLst/>
                          <a:latin typeface="游明朝" panose="02020400000000000000" pitchFamily="18" charset="-128"/>
                          <a:ea typeface="游明朝" panose="02020400000000000000" pitchFamily="18" charset="-128"/>
                          <a:cs typeface="+mn-cs"/>
                        </a:rPr>
                        <a:t>242</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914400" rtl="0" eaLnBrk="1" fontAlgn="t" latinLnBrk="0" hangingPunct="1">
                        <a:buNone/>
                      </a:pPr>
                      <a:r>
                        <a:rPr kumimoji="1" lang="en-US" altLang="ja-JP" sz="800" b="0" i="0" u="none" strike="noStrike" kern="1200" dirty="0">
                          <a:solidFill>
                            <a:schemeClr val="tx1"/>
                          </a:solidFill>
                          <a:effectLst/>
                          <a:latin typeface="游明朝" panose="02020400000000000000" pitchFamily="18" charset="-128"/>
                          <a:ea typeface="游明朝" panose="02020400000000000000" pitchFamily="18" charset="-128"/>
                          <a:cs typeface="+mn-cs"/>
                        </a:rPr>
                        <a:t>-1,044</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914400" rtl="0" eaLnBrk="1" fontAlgn="t" latinLnBrk="0" hangingPunct="1">
                        <a:buNone/>
                      </a:pPr>
                      <a:r>
                        <a:rPr kumimoji="1" lang="en-US" altLang="ja-JP" sz="800" b="0" i="0" u="none" strike="noStrike" kern="1200" dirty="0">
                          <a:solidFill>
                            <a:schemeClr val="tx1"/>
                          </a:solidFill>
                          <a:effectLst/>
                          <a:latin typeface="游明朝" panose="02020400000000000000" pitchFamily="18" charset="-128"/>
                          <a:ea typeface="游明朝" panose="02020400000000000000" pitchFamily="18" charset="-128"/>
                          <a:cs typeface="+mn-cs"/>
                        </a:rPr>
                        <a:t>27,277</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914400" rtl="0" eaLnBrk="1" fontAlgn="t" latinLnBrk="0" hangingPunct="1">
                        <a:buNone/>
                      </a:pPr>
                      <a:r>
                        <a:rPr kumimoji="1" lang="en-US" altLang="ja-JP" sz="800" b="0" i="0" u="none" strike="noStrike" kern="1200" dirty="0">
                          <a:solidFill>
                            <a:schemeClr val="tx1"/>
                          </a:solidFill>
                          <a:effectLst/>
                          <a:latin typeface="游明朝" panose="02020400000000000000" pitchFamily="18" charset="-128"/>
                          <a:ea typeface="游明朝" panose="02020400000000000000" pitchFamily="18" charset="-128"/>
                          <a:cs typeface="+mn-cs"/>
                        </a:rPr>
                        <a:t>59,087</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914400" rtl="0" eaLnBrk="1" fontAlgn="t" latinLnBrk="0" hangingPunct="1">
                        <a:buNone/>
                      </a:pPr>
                      <a:r>
                        <a:rPr kumimoji="1" lang="en-US" altLang="ja-JP" sz="800" b="0" i="0" u="none" strike="noStrike" kern="1200" dirty="0">
                          <a:solidFill>
                            <a:schemeClr val="tx1"/>
                          </a:solidFill>
                          <a:effectLst/>
                          <a:latin typeface="游明朝" panose="02020400000000000000" pitchFamily="18" charset="-128"/>
                          <a:ea typeface="游明朝" panose="02020400000000000000" pitchFamily="18" charset="-128"/>
                          <a:cs typeface="+mn-cs"/>
                        </a:rPr>
                        <a:t>95,854</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914400" rtl="0" eaLnBrk="1" fontAlgn="t" latinLnBrk="0" hangingPunct="1">
                        <a:buNone/>
                      </a:pPr>
                      <a:r>
                        <a:rPr kumimoji="1" lang="en-US" altLang="ja-JP" sz="800" b="0" i="0" u="none" strike="noStrike" kern="1200" dirty="0">
                          <a:solidFill>
                            <a:schemeClr val="tx1"/>
                          </a:solidFill>
                          <a:effectLst/>
                          <a:latin typeface="游明朝" panose="02020400000000000000" pitchFamily="18" charset="-128"/>
                          <a:ea typeface="游明朝" panose="02020400000000000000" pitchFamily="18" charset="-128"/>
                          <a:cs typeface="+mn-cs"/>
                        </a:rPr>
                        <a:t>136,008</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algn="r" defTabSz="914400" rtl="0" eaLnBrk="1" fontAlgn="t" latinLnBrk="0" hangingPunct="1">
                        <a:buNone/>
                      </a:pPr>
                      <a:r>
                        <a:rPr kumimoji="1" lang="en-US" altLang="ja-JP" sz="800" b="0" i="0" u="none" strike="noStrike" kern="1200" dirty="0">
                          <a:solidFill>
                            <a:schemeClr val="tx1"/>
                          </a:solidFill>
                          <a:effectLst/>
                          <a:latin typeface="游明朝" panose="02020400000000000000" pitchFamily="18" charset="-128"/>
                          <a:ea typeface="游明朝" panose="02020400000000000000" pitchFamily="18" charset="-128"/>
                          <a:cs typeface="+mn-cs"/>
                        </a:rPr>
                        <a:t>181,221</a:t>
                      </a:r>
                    </a:p>
                  </a:txBody>
                  <a:tcPr marL="1397" marR="1397" marT="1397" marB="0">
                    <a:lnL>
                      <a:noFill/>
                    </a:lnL>
                    <a:lnR>
                      <a:noFill/>
                    </a:lnR>
                    <a:lnT w="6350" cap="flat" cmpd="sng" algn="ctr">
                      <a:solidFill>
                        <a:srgbClr val="D9D9D9"/>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経常利益から、特別利益または特別損失を差し引いて算出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82115307"/>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zh-CN" altLang="en-US" sz="800" b="0" i="0" u="none" strike="noStrike">
                          <a:solidFill>
                            <a:schemeClr val="tx1"/>
                          </a:solidFill>
                          <a:effectLst/>
                          <a:latin typeface="游明朝" panose="02020400000000000000" pitchFamily="18" charset="-128"/>
                          <a:ea typeface="游明朝" panose="02020400000000000000" pitchFamily="18" charset="-128"/>
                        </a:rPr>
                        <a:t>法人税（</a:t>
                      </a:r>
                      <a:r>
                        <a:rPr lang="en-US" altLang="zh-CN" sz="800" b="0" i="0" u="none" strike="noStrike">
                          <a:solidFill>
                            <a:schemeClr val="tx1"/>
                          </a:solidFill>
                          <a:effectLst/>
                          <a:latin typeface="游明朝" panose="02020400000000000000" pitchFamily="18" charset="-128"/>
                          <a:ea typeface="游明朝" panose="02020400000000000000" pitchFamily="18" charset="-128"/>
                        </a:rPr>
                        <a:t>800</a:t>
                      </a:r>
                      <a:r>
                        <a:rPr lang="zh-CN" altLang="en-US" sz="800" b="0" i="0" u="none" strike="noStrike">
                          <a:solidFill>
                            <a:schemeClr val="tx1"/>
                          </a:solidFill>
                          <a:effectLst/>
                          <a:latin typeface="游明朝" panose="02020400000000000000" pitchFamily="18" charset="-128"/>
                          <a:ea typeface="游明朝" panose="02020400000000000000" pitchFamily="18" charset="-128"/>
                        </a:rPr>
                        <a:t>万円超）</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166</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208</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6,143</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13,523</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22,052</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31,368</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41,858</a:t>
                      </a:r>
                    </a:p>
                  </a:txBody>
                  <a:tcPr marL="1397" marR="1397" marT="1397" marB="0">
                    <a:lnL>
                      <a:noFill/>
                    </a:lnL>
                    <a:lnR>
                      <a:noFill/>
                    </a:lnR>
                    <a:lnT w="9525"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法人税率（</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800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万円超）</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税引前当期純利益で算出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309092555"/>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zh-CN" altLang="en-US" sz="800" b="0" i="0" u="none" strike="noStrike">
                          <a:solidFill>
                            <a:schemeClr val="tx1"/>
                          </a:solidFill>
                          <a:effectLst/>
                          <a:latin typeface="游明朝" panose="02020400000000000000" pitchFamily="18" charset="-128"/>
                          <a:ea typeface="游明朝" panose="02020400000000000000" pitchFamily="18" charset="-128"/>
                        </a:rPr>
                        <a:t>法人税率（</a:t>
                      </a:r>
                      <a:r>
                        <a:rPr lang="en-US" altLang="zh-CN" sz="800" b="0" i="0" u="none" strike="noStrike">
                          <a:solidFill>
                            <a:schemeClr val="tx1"/>
                          </a:solidFill>
                          <a:effectLst/>
                          <a:latin typeface="游明朝" panose="02020400000000000000" pitchFamily="18" charset="-128"/>
                          <a:ea typeface="游明朝" panose="02020400000000000000" pitchFamily="18" charset="-128"/>
                        </a:rPr>
                        <a:t>800</a:t>
                      </a:r>
                      <a:r>
                        <a:rPr lang="zh-CN" altLang="en-US" sz="800" b="0" i="0" u="none" strike="noStrike">
                          <a:solidFill>
                            <a:schemeClr val="tx1"/>
                          </a:solidFill>
                          <a:effectLst/>
                          <a:latin typeface="游明朝" panose="02020400000000000000" pitchFamily="18" charset="-128"/>
                          <a:ea typeface="游明朝" panose="02020400000000000000" pitchFamily="18" charset="-128"/>
                        </a:rPr>
                        <a:t>万円超）</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法人税率（</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800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万円以下）は</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23.2</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％と仮定</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318778216"/>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zh-CN" altLang="en-US" sz="800" b="0" i="0" u="none" strike="noStrike">
                          <a:solidFill>
                            <a:schemeClr val="tx1"/>
                          </a:solidFill>
                          <a:effectLst/>
                          <a:latin typeface="游明朝" panose="02020400000000000000" pitchFamily="18" charset="-128"/>
                          <a:ea typeface="游明朝" panose="02020400000000000000" pitchFamily="18" charset="-128"/>
                        </a:rPr>
                        <a:t>税引前当期純利益</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1,518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1,698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616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242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-1,044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27,277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59,087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95,854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136,008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181,221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経常利益から、特別利益または特別損失を差し引いて算出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989637759"/>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住民税</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626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1,364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2,217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3,149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4,198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法人税</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法人税に対する住民税の割合で算出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970254195"/>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法人税</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286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328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6,263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13,643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22,172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31,488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41,978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法人税（</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800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万円以下）と法人税（</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800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万円超）を合算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994433070"/>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法人税に対する住民税の割合</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法人税に対する</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％を住民税として概算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949150037"/>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事業税</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57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1,253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2,729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4,434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6,298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8,396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法人税</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法人税に対する住民税の割合で算出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83278733"/>
                  </a:ext>
                </a:extLst>
              </a:tr>
              <a:tr h="49800">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法人税</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286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328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6,263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13,643</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22,172</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31,488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41,978</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法人税（</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800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万円以下）と法人税（</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800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万円超）を合算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649940231"/>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gridSpan="2">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法人税に対する事業税の割合</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hMerge="1">
                  <a:txBody>
                    <a:bodyPr/>
                    <a:lstStyle/>
                    <a:p>
                      <a:endParaRPr kumimoji="1" lang="ja-JP" altLang="en-US"/>
                    </a:p>
                  </a:txBody>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20%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法人税に対する</a:t>
                      </a:r>
                      <a:r>
                        <a:rPr lang="en-US" altLang="ja-JP" sz="800" b="0" i="0" u="none" strike="noStrike" dirty="0">
                          <a:solidFill>
                            <a:schemeClr val="tx1"/>
                          </a:solidFill>
                          <a:effectLst/>
                          <a:latin typeface="游明朝" panose="02020400000000000000" pitchFamily="18" charset="-128"/>
                          <a:ea typeface="游明朝" panose="02020400000000000000" pitchFamily="18" charset="-128"/>
                        </a:rPr>
                        <a:t>10</a:t>
                      </a: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％を事業税として概算</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3176596015"/>
                  </a:ext>
                </a:extLst>
              </a:tr>
              <a:tr h="97784">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75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当期純利益</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　</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a:solidFill>
                            <a:schemeClr val="tx1"/>
                          </a:solidFill>
                          <a:effectLst/>
                          <a:latin typeface="游明朝" panose="02020400000000000000" pitchFamily="18" charset="-128"/>
                          <a:ea typeface="游明朝" panose="02020400000000000000" pitchFamily="18" charset="-128"/>
                        </a:rPr>
                        <a:t>（万円）</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1,145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1,271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496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195</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-1,044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19,136</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41,351</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67,029</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95,074</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r" fontAlgn="t">
                        <a:buNone/>
                      </a:pPr>
                      <a:r>
                        <a:rPr lang="en-US" altLang="ja-JP" sz="800" b="0" i="0" u="none" strike="noStrike">
                          <a:solidFill>
                            <a:schemeClr val="tx1"/>
                          </a:solidFill>
                          <a:effectLst/>
                          <a:latin typeface="游明朝" panose="02020400000000000000" pitchFamily="18" charset="-128"/>
                          <a:ea typeface="游明朝" panose="02020400000000000000" pitchFamily="18" charset="-128"/>
                        </a:rPr>
                        <a:t>126,650</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t">
                        <a:buNone/>
                      </a:pPr>
                      <a:r>
                        <a:rPr lang="ja-JP" altLang="en-US" sz="800" b="0" i="0" u="none" strike="noStrike" dirty="0">
                          <a:solidFill>
                            <a:schemeClr val="tx1"/>
                          </a:solidFill>
                          <a:effectLst/>
                          <a:latin typeface="游明朝" panose="02020400000000000000" pitchFamily="18" charset="-128"/>
                          <a:ea typeface="游明朝" panose="02020400000000000000" pitchFamily="18" charset="-128"/>
                        </a:rPr>
                        <a:t>税引前当期純利益から、法人税、住民税及び事業税を差し引いて算出</a:t>
                      </a:r>
                    </a:p>
                  </a:txBody>
                  <a:tcPr marL="1397" marR="1397" marT="1397" marB="0">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2478505341"/>
                  </a:ext>
                </a:extLst>
              </a:tr>
            </a:tbl>
          </a:graphicData>
        </a:graphic>
      </p:graphicFrame>
    </p:spTree>
    <p:extLst>
      <p:ext uri="{BB962C8B-B14F-4D97-AF65-F5344CB8AC3E}">
        <p14:creationId xmlns:p14="http://schemas.microsoft.com/office/powerpoint/2010/main" val="2992305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9EC23-C117-D254-F084-E0289FF3C701}"/>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702289D3-5610-F132-4ECC-5992E5B06461}"/>
              </a:ext>
            </a:extLst>
          </p:cNvPr>
          <p:cNvSpPr/>
          <p:nvPr/>
        </p:nvSpPr>
        <p:spPr>
          <a:xfrm>
            <a:off x="0" y="0"/>
            <a:ext cx="12191999" cy="3429000"/>
          </a:xfrm>
          <a:prstGeom prst="rect">
            <a:avLst/>
          </a:prstGeom>
          <a:solidFill>
            <a:srgbClr val="145D3A"/>
          </a:solidFill>
          <a:ln>
            <a:noFill/>
          </a:ln>
        </p:spPr>
        <p:style>
          <a:lnRef idx="2">
            <a:schemeClr val="accent1">
              <a:shade val="15000"/>
            </a:schemeClr>
          </a:lnRef>
          <a:fillRef idx="1">
            <a:schemeClr val="accent1"/>
          </a:fillRef>
          <a:effectRef idx="0">
            <a:schemeClr val="accent1"/>
          </a:effectRef>
          <a:fontRef idx="minor">
            <a:schemeClr val="lt1"/>
          </a:fontRef>
        </p:style>
        <p:txBody>
          <a:bodyPr bIns="252000" rtlCol="0" anchor="b"/>
          <a:lstStyle/>
          <a:p>
            <a:pPr algn="ctr">
              <a:spcBef>
                <a:spcPts val="600"/>
              </a:spcBef>
            </a:pPr>
            <a:r>
              <a:rPr kumimoji="1" lang="ja-JP" altLang="en-US" sz="2400" dirty="0">
                <a:solidFill>
                  <a:schemeClr val="bg1"/>
                </a:solidFill>
                <a:latin typeface="游明朝" panose="02020400000000000000" pitchFamily="18" charset="-128"/>
                <a:ea typeface="游明朝" panose="02020400000000000000" pitchFamily="18" charset="-128"/>
              </a:rPr>
              <a:t>すべてのスタートアップの「やってみよう」を「やってよかった」に変える</a:t>
            </a:r>
          </a:p>
        </p:txBody>
      </p:sp>
      <p:pic>
        <p:nvPicPr>
          <p:cNvPr id="23" name="図 22">
            <a:extLst>
              <a:ext uri="{FF2B5EF4-FFF2-40B4-BE49-F238E27FC236}">
                <a16:creationId xmlns:a16="http://schemas.microsoft.com/office/drawing/2014/main" id="{816534A6-1ABB-854E-8129-CA47A46D283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86243" y="3816243"/>
            <a:ext cx="2019513" cy="2019513"/>
          </a:xfrm>
          <a:prstGeom prst="rect">
            <a:avLst/>
          </a:prstGeom>
        </p:spPr>
      </p:pic>
    </p:spTree>
    <p:extLst>
      <p:ext uri="{BB962C8B-B14F-4D97-AF65-F5344CB8AC3E}">
        <p14:creationId xmlns:p14="http://schemas.microsoft.com/office/powerpoint/2010/main" val="301992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F45DA-59A7-7531-8596-00DBB0B13136}"/>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F9719585-5632-DE92-FD41-A81C9AB56890}"/>
              </a:ext>
            </a:extLst>
          </p:cNvPr>
          <p:cNvSpPr/>
          <p:nvPr/>
        </p:nvSpPr>
        <p:spPr>
          <a:xfrm>
            <a:off x="0" y="0"/>
            <a:ext cx="3840480" cy="6858000"/>
          </a:xfrm>
          <a:prstGeom prst="rect">
            <a:avLst/>
          </a:prstGeom>
          <a:solidFill>
            <a:srgbClr val="145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endParaRPr lang="ja-JP" altLang="en-US" b="1" dirty="0">
              <a:solidFill>
                <a:schemeClr val="bg1"/>
              </a:solidFill>
              <a:latin typeface="游明朝" panose="02020400000000000000" pitchFamily="18" charset="-128"/>
              <a:ea typeface="游明朝" panose="02020400000000000000" pitchFamily="18" charset="-128"/>
            </a:endParaRPr>
          </a:p>
        </p:txBody>
      </p:sp>
      <p:sp>
        <p:nvSpPr>
          <p:cNvPr id="7" name="正方形/長方形 6">
            <a:extLst>
              <a:ext uri="{FF2B5EF4-FFF2-40B4-BE49-F238E27FC236}">
                <a16:creationId xmlns:a16="http://schemas.microsoft.com/office/drawing/2014/main" id="{A7656CE1-326E-B20B-54CD-C2D6D73998F8}"/>
              </a:ext>
            </a:extLst>
          </p:cNvPr>
          <p:cNvSpPr/>
          <p:nvPr/>
        </p:nvSpPr>
        <p:spPr>
          <a:xfrm>
            <a:off x="407989" y="942752"/>
            <a:ext cx="3134108" cy="19888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200" dirty="0">
                <a:solidFill>
                  <a:schemeClr val="bg1"/>
                </a:solidFill>
                <a:latin typeface="游明朝" panose="02020400000000000000" pitchFamily="18" charset="-128"/>
                <a:ea typeface="游明朝" panose="02020400000000000000" pitchFamily="18" charset="-128"/>
              </a:rPr>
              <a:t>本ピッチ資料では、</a:t>
            </a:r>
            <a:endParaRPr kumimoji="1" lang="en-US" altLang="ja-JP" sz="1200" dirty="0">
              <a:solidFill>
                <a:schemeClr val="bg1"/>
              </a:solidFill>
              <a:latin typeface="游明朝" panose="02020400000000000000" pitchFamily="18" charset="-128"/>
              <a:ea typeface="游明朝" panose="02020400000000000000" pitchFamily="18" charset="-128"/>
            </a:endParaRPr>
          </a:p>
          <a:p>
            <a:pPr>
              <a:lnSpc>
                <a:spcPct val="150000"/>
              </a:lnSpc>
            </a:pPr>
            <a:r>
              <a:rPr lang="ja-JP" altLang="en-US" sz="1200" dirty="0">
                <a:solidFill>
                  <a:schemeClr val="bg1"/>
                </a:solidFill>
                <a:latin typeface="游明朝" panose="02020400000000000000" pitchFamily="18" charset="-128"/>
                <a:ea typeface="游明朝" panose="02020400000000000000" pitchFamily="18" charset="-128"/>
              </a:rPr>
              <a:t>事業の目指す姿を定義したうえで、</a:t>
            </a:r>
            <a:endParaRPr lang="en-US" altLang="ja-JP" sz="1200" dirty="0">
              <a:solidFill>
                <a:schemeClr val="bg1"/>
              </a:solidFill>
              <a:latin typeface="游明朝" panose="02020400000000000000" pitchFamily="18" charset="-128"/>
              <a:ea typeface="游明朝" panose="02020400000000000000" pitchFamily="18" charset="-128"/>
            </a:endParaRPr>
          </a:p>
          <a:p>
            <a:pPr>
              <a:lnSpc>
                <a:spcPct val="150000"/>
              </a:lnSpc>
            </a:pPr>
            <a:r>
              <a:rPr lang="ja-JP" altLang="en-US" sz="1200" dirty="0">
                <a:solidFill>
                  <a:schemeClr val="bg1"/>
                </a:solidFill>
                <a:latin typeface="游明朝" panose="02020400000000000000" pitchFamily="18" charset="-128"/>
                <a:ea typeface="游明朝" panose="02020400000000000000" pitchFamily="18" charset="-128"/>
              </a:rPr>
              <a:t>市場・競合の分析を行い、</a:t>
            </a:r>
            <a:endParaRPr lang="en-US" altLang="ja-JP" sz="1200" dirty="0">
              <a:solidFill>
                <a:schemeClr val="bg1"/>
              </a:solidFill>
              <a:latin typeface="游明朝" panose="02020400000000000000" pitchFamily="18" charset="-128"/>
              <a:ea typeface="游明朝" panose="02020400000000000000" pitchFamily="18" charset="-128"/>
            </a:endParaRPr>
          </a:p>
          <a:p>
            <a:pPr>
              <a:lnSpc>
                <a:spcPct val="150000"/>
              </a:lnSpc>
            </a:pPr>
            <a:r>
              <a:rPr kumimoji="1" lang="ja-JP" altLang="en-US" sz="1200" dirty="0">
                <a:solidFill>
                  <a:schemeClr val="bg1"/>
                </a:solidFill>
                <a:latin typeface="游明朝" panose="02020400000000000000" pitchFamily="18" charset="-128"/>
                <a:ea typeface="游明朝" panose="02020400000000000000" pitchFamily="18" charset="-128"/>
              </a:rPr>
              <a:t>自社のあるべき戦略として整理しています。</a:t>
            </a:r>
            <a:endParaRPr kumimoji="1" lang="en-US" altLang="ja-JP" sz="1200" dirty="0">
              <a:solidFill>
                <a:schemeClr val="bg1"/>
              </a:solidFill>
              <a:latin typeface="游明朝" panose="02020400000000000000" pitchFamily="18" charset="-128"/>
              <a:ea typeface="游明朝" panose="02020400000000000000" pitchFamily="18" charset="-128"/>
            </a:endParaRPr>
          </a:p>
        </p:txBody>
      </p:sp>
      <p:sp>
        <p:nvSpPr>
          <p:cNvPr id="8" name="正方形/長方形 7">
            <a:extLst>
              <a:ext uri="{FF2B5EF4-FFF2-40B4-BE49-F238E27FC236}">
                <a16:creationId xmlns:a16="http://schemas.microsoft.com/office/drawing/2014/main" id="{BB5FD5C6-F9DE-47FD-EBEE-4DE688080D13}"/>
              </a:ext>
            </a:extLst>
          </p:cNvPr>
          <p:cNvSpPr/>
          <p:nvPr/>
        </p:nvSpPr>
        <p:spPr>
          <a:xfrm>
            <a:off x="4746055" y="296442"/>
            <a:ext cx="7037957" cy="6193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200"/>
              </a:lnSpc>
              <a:spcBef>
                <a:spcPts val="1200"/>
              </a:spcBef>
            </a:pPr>
            <a:r>
              <a:rPr lang="en-US" altLang="ja-JP" sz="1200" dirty="0">
                <a:solidFill>
                  <a:srgbClr val="145D3A"/>
                </a:solidFill>
                <a:latin typeface="游明朝" panose="02020400000000000000" pitchFamily="18" charset="-128"/>
                <a:ea typeface="游明朝" panose="02020400000000000000" pitchFamily="18" charset="-128"/>
              </a:rPr>
              <a:t>01</a:t>
            </a: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エグゼクティブサマリ</a:t>
            </a:r>
            <a:r>
              <a:rPr lang="en-US" altLang="ja-JP" sz="1200" dirty="0">
                <a:solidFill>
                  <a:schemeClr val="tx1"/>
                </a:solidFill>
                <a:latin typeface="游明朝" panose="02020400000000000000" pitchFamily="18" charset="-128"/>
                <a:ea typeface="游明朝" panose="02020400000000000000" pitchFamily="18" charset="-128"/>
              </a:rPr>
              <a:t>		p3</a:t>
            </a:r>
          </a:p>
          <a:p>
            <a:pPr>
              <a:lnSpc>
                <a:spcPts val="2200"/>
              </a:lnSpc>
              <a:spcBef>
                <a:spcPts val="1200"/>
              </a:spcBef>
            </a:pPr>
            <a:r>
              <a:rPr lang="en-US" altLang="ja-JP" sz="1200" dirty="0">
                <a:solidFill>
                  <a:srgbClr val="145D3A"/>
                </a:solidFill>
                <a:latin typeface="游明朝" panose="02020400000000000000" pitchFamily="18" charset="-128"/>
                <a:ea typeface="游明朝" panose="02020400000000000000" pitchFamily="18" charset="-128"/>
              </a:rPr>
              <a:t>02</a:t>
            </a: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目指す姿</a:t>
            </a:r>
            <a:r>
              <a:rPr lang="en-US" altLang="ja-JP" sz="1200" dirty="0">
                <a:solidFill>
                  <a:schemeClr val="tx1"/>
                </a:solidFill>
                <a:latin typeface="游明朝" panose="02020400000000000000" pitchFamily="18" charset="-128"/>
                <a:ea typeface="游明朝" panose="02020400000000000000" pitchFamily="18" charset="-128"/>
              </a:rPr>
              <a:t>			p4</a:t>
            </a:r>
          </a:p>
          <a:p>
            <a:pPr>
              <a:lnSpc>
                <a:spcPts val="2200"/>
              </a:lnSpc>
              <a:spcBef>
                <a:spcPts val="1200"/>
              </a:spcBef>
            </a:pPr>
            <a:r>
              <a:rPr lang="en-US" altLang="ja-JP" sz="1200" dirty="0">
                <a:solidFill>
                  <a:srgbClr val="145D3A"/>
                </a:solidFill>
                <a:latin typeface="游明朝" panose="02020400000000000000" pitchFamily="18" charset="-128"/>
                <a:ea typeface="游明朝" panose="02020400000000000000" pitchFamily="18" charset="-128"/>
              </a:rPr>
              <a:t>03</a:t>
            </a: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市場分析</a:t>
            </a:r>
            <a:br>
              <a:rPr lang="en-US" altLang="ja-JP" sz="1200" dirty="0">
                <a:solidFill>
                  <a:schemeClr val="tx1"/>
                </a:solidFill>
                <a:latin typeface="游明朝" panose="02020400000000000000" pitchFamily="18" charset="-128"/>
                <a:ea typeface="游明朝" panose="02020400000000000000" pitchFamily="18" charset="-128"/>
              </a:rPr>
            </a:b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　</a:t>
            </a: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業界の規模・成長性</a:t>
            </a:r>
            <a:r>
              <a:rPr lang="en-US" altLang="ja-JP" sz="1200" dirty="0">
                <a:solidFill>
                  <a:schemeClr val="tx1"/>
                </a:solidFill>
                <a:latin typeface="游明朝" panose="02020400000000000000" pitchFamily="18" charset="-128"/>
                <a:ea typeface="游明朝" panose="02020400000000000000" pitchFamily="18" charset="-128"/>
              </a:rPr>
              <a:t>		p5</a:t>
            </a:r>
            <a:br>
              <a:rPr lang="en-US" altLang="ja-JP" sz="1200" dirty="0">
                <a:solidFill>
                  <a:schemeClr val="tx1"/>
                </a:solidFill>
                <a:latin typeface="游明朝" panose="02020400000000000000" pitchFamily="18" charset="-128"/>
                <a:ea typeface="游明朝" panose="02020400000000000000" pitchFamily="18" charset="-128"/>
              </a:rPr>
            </a:b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　</a:t>
            </a: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顧客の抱える課題</a:t>
            </a:r>
            <a:r>
              <a:rPr lang="en-US" altLang="ja-JP" sz="1200" dirty="0">
                <a:solidFill>
                  <a:schemeClr val="tx1"/>
                </a:solidFill>
                <a:latin typeface="游明朝" panose="02020400000000000000" pitchFamily="18" charset="-128"/>
                <a:ea typeface="游明朝" panose="02020400000000000000" pitchFamily="18" charset="-128"/>
              </a:rPr>
              <a:t>		p6</a:t>
            </a:r>
            <a:endParaRPr lang="en-US" altLang="ja-JP" sz="1200" dirty="0">
              <a:solidFill>
                <a:srgbClr val="145D3A"/>
              </a:solidFill>
              <a:latin typeface="游明朝" panose="02020400000000000000" pitchFamily="18" charset="-128"/>
              <a:ea typeface="游明朝" panose="02020400000000000000" pitchFamily="18" charset="-128"/>
            </a:endParaRPr>
          </a:p>
          <a:p>
            <a:pPr>
              <a:lnSpc>
                <a:spcPts val="2200"/>
              </a:lnSpc>
              <a:spcBef>
                <a:spcPts val="1200"/>
              </a:spcBef>
            </a:pPr>
            <a:r>
              <a:rPr lang="en-US" altLang="ja-JP" sz="1200" dirty="0">
                <a:solidFill>
                  <a:srgbClr val="145D3A"/>
                </a:solidFill>
                <a:latin typeface="游明朝" panose="02020400000000000000" pitchFamily="18" charset="-128"/>
                <a:ea typeface="游明朝" panose="02020400000000000000" pitchFamily="18" charset="-128"/>
              </a:rPr>
              <a:t>04</a:t>
            </a: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競合分析</a:t>
            </a:r>
            <a:br>
              <a:rPr lang="en-US" altLang="ja-JP" sz="1200" dirty="0">
                <a:solidFill>
                  <a:schemeClr val="tx1"/>
                </a:solidFill>
                <a:latin typeface="游明朝" panose="02020400000000000000" pitchFamily="18" charset="-128"/>
                <a:ea typeface="游明朝" panose="02020400000000000000" pitchFamily="18" charset="-128"/>
              </a:rPr>
            </a:b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　</a:t>
            </a: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競合の一覧</a:t>
            </a:r>
            <a:r>
              <a:rPr lang="en-US" altLang="ja-JP" sz="1200" dirty="0">
                <a:solidFill>
                  <a:schemeClr val="tx1"/>
                </a:solidFill>
                <a:latin typeface="游明朝" panose="02020400000000000000" pitchFamily="18" charset="-128"/>
                <a:ea typeface="游明朝" panose="02020400000000000000" pitchFamily="18" charset="-128"/>
              </a:rPr>
              <a:t>		p7</a:t>
            </a:r>
            <a:br>
              <a:rPr lang="en-US" altLang="ja-JP" sz="1200" dirty="0">
                <a:solidFill>
                  <a:schemeClr val="tx1"/>
                </a:solidFill>
                <a:latin typeface="游明朝" panose="02020400000000000000" pitchFamily="18" charset="-128"/>
                <a:ea typeface="游明朝" panose="02020400000000000000" pitchFamily="18" charset="-128"/>
              </a:rPr>
            </a:b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　</a:t>
            </a: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競合のポジショニング</a:t>
            </a:r>
            <a:r>
              <a:rPr lang="en-US" altLang="ja-JP" sz="1200" dirty="0">
                <a:solidFill>
                  <a:schemeClr val="tx1"/>
                </a:solidFill>
                <a:latin typeface="游明朝" panose="02020400000000000000" pitchFamily="18" charset="-128"/>
                <a:ea typeface="游明朝" panose="02020400000000000000" pitchFamily="18" charset="-128"/>
              </a:rPr>
              <a:t>		p8</a:t>
            </a:r>
          </a:p>
          <a:p>
            <a:pPr>
              <a:lnSpc>
                <a:spcPts val="2200"/>
              </a:lnSpc>
              <a:spcBef>
                <a:spcPts val="1200"/>
              </a:spcBef>
            </a:pPr>
            <a:r>
              <a:rPr lang="en-US" altLang="ja-JP" sz="1200" dirty="0">
                <a:solidFill>
                  <a:srgbClr val="145D3A"/>
                </a:solidFill>
                <a:latin typeface="游明朝" panose="02020400000000000000" pitchFamily="18" charset="-128"/>
                <a:ea typeface="游明朝" panose="02020400000000000000" pitchFamily="18" charset="-128"/>
              </a:rPr>
              <a:t>05</a:t>
            </a: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自社戦略</a:t>
            </a:r>
            <a:br>
              <a:rPr lang="en-US" altLang="ja-JP" sz="1200" dirty="0">
                <a:solidFill>
                  <a:schemeClr val="tx1"/>
                </a:solidFill>
                <a:latin typeface="游明朝" panose="02020400000000000000" pitchFamily="18" charset="-128"/>
                <a:ea typeface="游明朝" panose="02020400000000000000" pitchFamily="18" charset="-128"/>
              </a:rPr>
            </a:b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　</a:t>
            </a:r>
            <a:r>
              <a:rPr lang="en-US" altLang="ja-JP" sz="1200" dirty="0">
                <a:solidFill>
                  <a:schemeClr val="tx1"/>
                </a:solidFill>
                <a:latin typeface="游明朝" panose="02020400000000000000" pitchFamily="18" charset="-128"/>
                <a:ea typeface="游明朝" panose="02020400000000000000" pitchFamily="18" charset="-128"/>
              </a:rPr>
              <a:t>- Product</a:t>
            </a:r>
            <a:r>
              <a:rPr lang="ja-JP" altLang="en-US" sz="1200" dirty="0">
                <a:solidFill>
                  <a:schemeClr val="tx1"/>
                </a:solidFill>
                <a:latin typeface="游明朝" panose="02020400000000000000" pitchFamily="18" charset="-128"/>
                <a:ea typeface="游明朝" panose="02020400000000000000" pitchFamily="18" charset="-128"/>
              </a:rPr>
              <a:t>（商品・サービス）</a:t>
            </a:r>
            <a:r>
              <a:rPr lang="en-US" altLang="ja-JP" sz="1200" dirty="0">
                <a:solidFill>
                  <a:schemeClr val="tx1"/>
                </a:solidFill>
                <a:latin typeface="游明朝" panose="02020400000000000000" pitchFamily="18" charset="-128"/>
                <a:ea typeface="游明朝" panose="02020400000000000000" pitchFamily="18" charset="-128"/>
              </a:rPr>
              <a:t>	p9</a:t>
            </a:r>
            <a:br>
              <a:rPr lang="en-US" altLang="ja-JP" sz="1200" dirty="0">
                <a:solidFill>
                  <a:schemeClr val="tx1"/>
                </a:solidFill>
                <a:latin typeface="游明朝" panose="02020400000000000000" pitchFamily="18" charset="-128"/>
                <a:ea typeface="游明朝" panose="02020400000000000000" pitchFamily="18" charset="-128"/>
              </a:rPr>
            </a:b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　</a:t>
            </a:r>
            <a:r>
              <a:rPr lang="en-US" altLang="ja-JP" sz="1200" dirty="0">
                <a:solidFill>
                  <a:schemeClr val="tx1"/>
                </a:solidFill>
                <a:latin typeface="游明朝" panose="02020400000000000000" pitchFamily="18" charset="-128"/>
                <a:ea typeface="游明朝" panose="02020400000000000000" pitchFamily="18" charset="-128"/>
              </a:rPr>
              <a:t>- Price</a:t>
            </a:r>
            <a:r>
              <a:rPr lang="ja-JP" altLang="en-US" sz="1200" dirty="0">
                <a:solidFill>
                  <a:schemeClr val="tx1"/>
                </a:solidFill>
                <a:latin typeface="游明朝" panose="02020400000000000000" pitchFamily="18" charset="-128"/>
                <a:ea typeface="游明朝" panose="02020400000000000000" pitchFamily="18" charset="-128"/>
              </a:rPr>
              <a:t>（価格）</a:t>
            </a:r>
            <a:r>
              <a:rPr lang="en-US" altLang="ja-JP" sz="1200" dirty="0">
                <a:solidFill>
                  <a:schemeClr val="tx1"/>
                </a:solidFill>
                <a:latin typeface="游明朝" panose="02020400000000000000" pitchFamily="18" charset="-128"/>
                <a:ea typeface="游明朝" panose="02020400000000000000" pitchFamily="18" charset="-128"/>
              </a:rPr>
              <a:t>		p10</a:t>
            </a:r>
            <a:br>
              <a:rPr lang="en-US" altLang="ja-JP" sz="1200" dirty="0">
                <a:solidFill>
                  <a:schemeClr val="tx1"/>
                </a:solidFill>
                <a:latin typeface="游明朝" panose="02020400000000000000" pitchFamily="18" charset="-128"/>
                <a:ea typeface="游明朝" panose="02020400000000000000" pitchFamily="18" charset="-128"/>
              </a:rPr>
            </a:b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　</a:t>
            </a:r>
            <a:r>
              <a:rPr lang="en-US" altLang="ja-JP" sz="1200" dirty="0">
                <a:solidFill>
                  <a:schemeClr val="tx1"/>
                </a:solidFill>
                <a:latin typeface="游明朝" panose="02020400000000000000" pitchFamily="18" charset="-128"/>
                <a:ea typeface="游明朝" panose="02020400000000000000" pitchFamily="18" charset="-128"/>
              </a:rPr>
              <a:t>- Place</a:t>
            </a:r>
            <a:r>
              <a:rPr lang="ja-JP" altLang="en-US" sz="1200" dirty="0">
                <a:solidFill>
                  <a:schemeClr val="tx1"/>
                </a:solidFill>
                <a:latin typeface="游明朝" panose="02020400000000000000" pitchFamily="18" charset="-128"/>
                <a:ea typeface="游明朝" panose="02020400000000000000" pitchFamily="18" charset="-128"/>
              </a:rPr>
              <a:t>（販売方法）</a:t>
            </a:r>
            <a:r>
              <a:rPr lang="en-US" altLang="ja-JP" sz="1200" dirty="0">
                <a:solidFill>
                  <a:schemeClr val="tx1"/>
                </a:solidFill>
                <a:latin typeface="游明朝" panose="02020400000000000000" pitchFamily="18" charset="-128"/>
                <a:ea typeface="游明朝" panose="02020400000000000000" pitchFamily="18" charset="-128"/>
              </a:rPr>
              <a:t>		p11</a:t>
            </a:r>
            <a:br>
              <a:rPr lang="en-US" altLang="ja-JP" sz="1200" dirty="0">
                <a:solidFill>
                  <a:schemeClr val="tx1"/>
                </a:solidFill>
                <a:latin typeface="游明朝" panose="02020400000000000000" pitchFamily="18" charset="-128"/>
                <a:ea typeface="游明朝" panose="02020400000000000000" pitchFamily="18" charset="-128"/>
              </a:rPr>
            </a:b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　</a:t>
            </a:r>
            <a:r>
              <a:rPr lang="en-US" altLang="ja-JP" sz="1200" dirty="0">
                <a:solidFill>
                  <a:schemeClr val="tx1"/>
                </a:solidFill>
                <a:latin typeface="游明朝" panose="02020400000000000000" pitchFamily="18" charset="-128"/>
                <a:ea typeface="游明朝" panose="02020400000000000000" pitchFamily="18" charset="-128"/>
              </a:rPr>
              <a:t>- Promotion</a:t>
            </a:r>
            <a:r>
              <a:rPr lang="ja-JP" altLang="en-US" sz="1200" dirty="0">
                <a:solidFill>
                  <a:schemeClr val="tx1"/>
                </a:solidFill>
                <a:latin typeface="游明朝" panose="02020400000000000000" pitchFamily="18" charset="-128"/>
                <a:ea typeface="游明朝" panose="02020400000000000000" pitchFamily="18" charset="-128"/>
              </a:rPr>
              <a:t>（販促方法）</a:t>
            </a:r>
            <a:r>
              <a:rPr lang="en-US" altLang="ja-JP" sz="1200" dirty="0">
                <a:solidFill>
                  <a:schemeClr val="tx1"/>
                </a:solidFill>
                <a:latin typeface="游明朝" panose="02020400000000000000" pitchFamily="18" charset="-128"/>
                <a:ea typeface="游明朝" panose="02020400000000000000" pitchFamily="18" charset="-128"/>
              </a:rPr>
              <a:t>	p12</a:t>
            </a:r>
          </a:p>
          <a:p>
            <a:pPr>
              <a:lnSpc>
                <a:spcPts val="2200"/>
              </a:lnSpc>
              <a:spcBef>
                <a:spcPts val="1200"/>
              </a:spcBef>
            </a:pPr>
            <a:r>
              <a:rPr lang="en-US" altLang="ja-JP" sz="1200" dirty="0">
                <a:solidFill>
                  <a:srgbClr val="145D3A"/>
                </a:solidFill>
                <a:latin typeface="游明朝" panose="02020400000000000000" pitchFamily="18" charset="-128"/>
                <a:ea typeface="游明朝" panose="02020400000000000000" pitchFamily="18" charset="-128"/>
              </a:rPr>
              <a:t>06</a:t>
            </a: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活動計画</a:t>
            </a:r>
            <a:r>
              <a:rPr lang="en-US" altLang="ja-JP" sz="1200" dirty="0">
                <a:solidFill>
                  <a:schemeClr val="tx1"/>
                </a:solidFill>
                <a:latin typeface="游明朝" panose="02020400000000000000" pitchFamily="18" charset="-128"/>
                <a:ea typeface="游明朝" panose="02020400000000000000" pitchFamily="18" charset="-128"/>
              </a:rPr>
              <a:t>			p13</a:t>
            </a:r>
          </a:p>
          <a:p>
            <a:pPr>
              <a:lnSpc>
                <a:spcPts val="2200"/>
              </a:lnSpc>
              <a:spcBef>
                <a:spcPts val="1200"/>
              </a:spcBef>
            </a:pPr>
            <a:r>
              <a:rPr lang="en-US" altLang="ja-JP" sz="1200" dirty="0">
                <a:solidFill>
                  <a:srgbClr val="145D3A"/>
                </a:solidFill>
                <a:latin typeface="游明朝" panose="02020400000000000000" pitchFamily="18" charset="-128"/>
                <a:ea typeface="游明朝" panose="02020400000000000000" pitchFamily="18" charset="-128"/>
              </a:rPr>
              <a:t>07</a:t>
            </a: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財務計画</a:t>
            </a:r>
            <a:br>
              <a:rPr lang="en-US" altLang="ja-JP" sz="1200" dirty="0">
                <a:solidFill>
                  <a:schemeClr val="tx1"/>
                </a:solidFill>
                <a:latin typeface="游明朝" panose="02020400000000000000" pitchFamily="18" charset="-128"/>
                <a:ea typeface="游明朝" panose="02020400000000000000" pitchFamily="18" charset="-128"/>
              </a:rPr>
            </a:b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　</a:t>
            </a: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数値推移</a:t>
            </a:r>
            <a:r>
              <a:rPr lang="en-US" altLang="ja-JP" sz="1200" dirty="0">
                <a:solidFill>
                  <a:schemeClr val="tx1"/>
                </a:solidFill>
                <a:latin typeface="游明朝" panose="02020400000000000000" pitchFamily="18" charset="-128"/>
                <a:ea typeface="游明朝" panose="02020400000000000000" pitchFamily="18" charset="-128"/>
              </a:rPr>
              <a:t>			p14</a:t>
            </a:r>
            <a:br>
              <a:rPr lang="en-US" altLang="ja-JP" sz="1200" dirty="0">
                <a:solidFill>
                  <a:schemeClr val="tx1"/>
                </a:solidFill>
                <a:latin typeface="游明朝" panose="02020400000000000000" pitchFamily="18" charset="-128"/>
                <a:ea typeface="游明朝" panose="02020400000000000000" pitchFamily="18" charset="-128"/>
              </a:rPr>
            </a:b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　</a:t>
            </a:r>
            <a:r>
              <a:rPr lang="en-US" altLang="ja-JP" sz="1200" dirty="0">
                <a:solidFill>
                  <a:schemeClr val="tx1"/>
                </a:solidFill>
                <a:latin typeface="游明朝" panose="02020400000000000000" pitchFamily="18" charset="-128"/>
                <a:ea typeface="游明朝" panose="02020400000000000000" pitchFamily="18" charset="-128"/>
              </a:rPr>
              <a:t>- </a:t>
            </a:r>
            <a:r>
              <a:rPr lang="ja-JP" altLang="en-US" sz="1200" dirty="0">
                <a:solidFill>
                  <a:schemeClr val="tx1"/>
                </a:solidFill>
                <a:latin typeface="游明朝" panose="02020400000000000000" pitchFamily="18" charset="-128"/>
                <a:ea typeface="游明朝" panose="02020400000000000000" pitchFamily="18" charset="-128"/>
              </a:rPr>
              <a:t>数値根拠</a:t>
            </a:r>
            <a:r>
              <a:rPr lang="en-US" altLang="ja-JP" sz="1200" dirty="0">
                <a:solidFill>
                  <a:schemeClr val="tx1"/>
                </a:solidFill>
                <a:latin typeface="游明朝" panose="02020400000000000000" pitchFamily="18" charset="-128"/>
                <a:ea typeface="游明朝" panose="02020400000000000000" pitchFamily="18" charset="-128"/>
              </a:rPr>
              <a:t>			p15</a:t>
            </a:r>
          </a:p>
        </p:txBody>
      </p:sp>
      <p:sp>
        <p:nvSpPr>
          <p:cNvPr id="5" name="スライド番号プレースホルダー 5">
            <a:extLst>
              <a:ext uri="{FF2B5EF4-FFF2-40B4-BE49-F238E27FC236}">
                <a16:creationId xmlns:a16="http://schemas.microsoft.com/office/drawing/2014/main" id="{3DE8FA7B-72A5-A857-B5DC-EA4F3C7622D9}"/>
              </a:ext>
            </a:extLst>
          </p:cNvPr>
          <p:cNvSpPr>
            <a:spLocks noGrp="1"/>
          </p:cNvSpPr>
          <p:nvPr>
            <p:ph type="sldNum" sz="quarter" idx="12"/>
          </p:nvPr>
        </p:nvSpPr>
        <p:spPr>
          <a:xfrm>
            <a:off x="11792326" y="6587975"/>
            <a:ext cx="278505" cy="219600"/>
          </a:xfrm>
        </p:spPr>
        <p:txBody>
          <a:bodyPr wrap="none"/>
          <a:lstStyle/>
          <a:p>
            <a:pPr algn="ctr"/>
            <a:fld id="{3FFBA4C0-9B7D-4866-9F37-F8186F53D425}" type="slidenum">
              <a:rPr kumimoji="1" lang="ja-JP" altLang="en-US" smtClean="0">
                <a:solidFill>
                  <a:schemeClr val="tx1"/>
                </a:solidFill>
                <a:latin typeface="游明朝" panose="02020400000000000000" pitchFamily="18" charset="-128"/>
                <a:ea typeface="游明朝" panose="02020400000000000000" pitchFamily="18" charset="-128"/>
              </a:rPr>
              <a:pPr algn="ctr"/>
              <a:t>2</a:t>
            </a:fld>
            <a:endParaRPr kumimoji="1" lang="ja-JP" altLang="en-US" dirty="0">
              <a:solidFill>
                <a:schemeClr val="tx1"/>
              </a:solidFill>
              <a:latin typeface="游明朝" panose="02020400000000000000" pitchFamily="18" charset="-128"/>
              <a:ea typeface="游明朝" panose="02020400000000000000" pitchFamily="18" charset="-128"/>
            </a:endParaRPr>
          </a:p>
        </p:txBody>
      </p:sp>
      <p:sp>
        <p:nvSpPr>
          <p:cNvPr id="2" name="正方形/長方形 1">
            <a:extLst>
              <a:ext uri="{FF2B5EF4-FFF2-40B4-BE49-F238E27FC236}">
                <a16:creationId xmlns:a16="http://schemas.microsoft.com/office/drawing/2014/main" id="{2DD93792-2662-4C53-133D-737F1EA98B52}"/>
              </a:ext>
            </a:extLst>
          </p:cNvPr>
          <p:cNvSpPr/>
          <p:nvPr/>
        </p:nvSpPr>
        <p:spPr>
          <a:xfrm>
            <a:off x="410918" y="29644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b="1" dirty="0">
                <a:solidFill>
                  <a:schemeClr val="bg1"/>
                </a:solidFill>
                <a:latin typeface="游明朝" panose="02020400000000000000" pitchFamily="18" charset="-128"/>
                <a:ea typeface="游明朝" panose="02020400000000000000" pitchFamily="18" charset="-128"/>
              </a:rPr>
              <a:t>目次</a:t>
            </a:r>
          </a:p>
        </p:txBody>
      </p:sp>
    </p:spTree>
    <p:extLst>
      <p:ext uri="{BB962C8B-B14F-4D97-AF65-F5344CB8AC3E}">
        <p14:creationId xmlns:p14="http://schemas.microsoft.com/office/powerpoint/2010/main" val="68687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EB4A9-AECB-F50F-F728-1694C6AFA94A}"/>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D0E73DE7-C5F2-8C23-4DC7-3371FF799F67}"/>
              </a:ext>
            </a:extLst>
          </p:cNvPr>
          <p:cNvSpPr/>
          <p:nvPr/>
        </p:nvSpPr>
        <p:spPr>
          <a:xfrm>
            <a:off x="410918" y="29644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b="1" dirty="0">
                <a:solidFill>
                  <a:srgbClr val="145D3A"/>
                </a:solidFill>
                <a:latin typeface="游明朝" panose="02020400000000000000" pitchFamily="18" charset="-128"/>
                <a:ea typeface="游明朝" panose="02020400000000000000" pitchFamily="18" charset="-128"/>
              </a:rPr>
              <a:t>エグゼクティブサマリ</a:t>
            </a:r>
          </a:p>
        </p:txBody>
      </p:sp>
      <p:sp>
        <p:nvSpPr>
          <p:cNvPr id="3" name="正方形/長方形 2">
            <a:extLst>
              <a:ext uri="{FF2B5EF4-FFF2-40B4-BE49-F238E27FC236}">
                <a16:creationId xmlns:a16="http://schemas.microsoft.com/office/drawing/2014/main" id="{FF8C961E-987B-F819-BE1D-9B563451CA90}"/>
              </a:ext>
            </a:extLst>
          </p:cNvPr>
          <p:cNvSpPr/>
          <p:nvPr/>
        </p:nvSpPr>
        <p:spPr>
          <a:xfrm>
            <a:off x="410918" y="851980"/>
            <a:ext cx="11370164" cy="5637719"/>
          </a:xfrm>
          <a:prstGeom prst="rect">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Wingdings" panose="05000000000000000000" pitchFamily="2" charset="2"/>
              <a:buChar char="l"/>
            </a:pPr>
            <a:r>
              <a:rPr kumimoji="1" lang="en-US" altLang="ja-JP" sz="1400" dirty="0">
                <a:solidFill>
                  <a:schemeClr val="tx1"/>
                </a:solidFill>
                <a:latin typeface="游明朝" panose="02020400000000000000" pitchFamily="18" charset="-128"/>
                <a:ea typeface="游明朝" panose="02020400000000000000" pitchFamily="18" charset="-128"/>
              </a:rPr>
              <a:t>2024</a:t>
            </a:r>
            <a:r>
              <a:rPr kumimoji="1" lang="ja-JP" altLang="en-US" sz="1400" dirty="0">
                <a:solidFill>
                  <a:schemeClr val="tx1"/>
                </a:solidFill>
                <a:latin typeface="游明朝" panose="02020400000000000000" pitchFamily="18" charset="-128"/>
                <a:ea typeface="游明朝" panose="02020400000000000000" pitchFamily="18" charset="-128"/>
              </a:rPr>
              <a:t>年において、新設法人数は</a:t>
            </a:r>
            <a:r>
              <a:rPr kumimoji="1" lang="en-US" altLang="ja-JP" sz="1400" dirty="0">
                <a:solidFill>
                  <a:schemeClr val="tx1"/>
                </a:solidFill>
                <a:latin typeface="游明朝" panose="02020400000000000000" pitchFamily="18" charset="-128"/>
                <a:ea typeface="游明朝" panose="02020400000000000000" pitchFamily="18" charset="-128"/>
              </a:rPr>
              <a:t>15.3</a:t>
            </a:r>
            <a:r>
              <a:rPr kumimoji="1" lang="ja-JP" altLang="en-US" sz="1400" dirty="0">
                <a:solidFill>
                  <a:schemeClr val="tx1"/>
                </a:solidFill>
                <a:latin typeface="游明朝" panose="02020400000000000000" pitchFamily="18" charset="-128"/>
                <a:ea typeface="游明朝" panose="02020400000000000000" pitchFamily="18" charset="-128"/>
              </a:rPr>
              <a:t>万社もあり、その数は拡大傾向にある。新設法人数以外にも目を向けると、国内の小規模事業者数は</a:t>
            </a:r>
            <a:br>
              <a:rPr kumimoji="1" lang="en-US" altLang="ja-JP" sz="1400" dirty="0">
                <a:solidFill>
                  <a:schemeClr val="tx1"/>
                </a:solidFill>
                <a:latin typeface="游明朝" panose="02020400000000000000" pitchFamily="18" charset="-128"/>
                <a:ea typeface="游明朝" panose="02020400000000000000" pitchFamily="18" charset="-128"/>
              </a:rPr>
            </a:br>
            <a:r>
              <a:rPr kumimoji="1" lang="en-US" altLang="ja-JP" sz="1400" dirty="0">
                <a:solidFill>
                  <a:schemeClr val="tx1"/>
                </a:solidFill>
                <a:latin typeface="游明朝" panose="02020400000000000000" pitchFamily="18" charset="-128"/>
                <a:ea typeface="游明朝" panose="02020400000000000000" pitchFamily="18" charset="-128"/>
              </a:rPr>
              <a:t>285</a:t>
            </a:r>
            <a:r>
              <a:rPr kumimoji="1" lang="ja-JP" altLang="en-US" sz="1400" dirty="0">
                <a:solidFill>
                  <a:schemeClr val="tx1"/>
                </a:solidFill>
                <a:latin typeface="游明朝" panose="02020400000000000000" pitchFamily="18" charset="-128"/>
                <a:ea typeface="游明朝" panose="02020400000000000000" pitchFamily="18" charset="-128"/>
              </a:rPr>
              <a:t>万社・中規模企業数は</a:t>
            </a:r>
            <a:r>
              <a:rPr kumimoji="1" lang="en-US" altLang="ja-JP" sz="1400" dirty="0">
                <a:solidFill>
                  <a:schemeClr val="tx1"/>
                </a:solidFill>
                <a:latin typeface="游明朝" panose="02020400000000000000" pitchFamily="18" charset="-128"/>
                <a:ea typeface="游明朝" panose="02020400000000000000" pitchFamily="18" charset="-128"/>
              </a:rPr>
              <a:t>51</a:t>
            </a:r>
            <a:r>
              <a:rPr kumimoji="1" lang="ja-JP" altLang="en-US" sz="1400" dirty="0">
                <a:solidFill>
                  <a:schemeClr val="tx1"/>
                </a:solidFill>
                <a:latin typeface="游明朝" panose="02020400000000000000" pitchFamily="18" charset="-128"/>
                <a:ea typeface="游明朝" panose="02020400000000000000" pitchFamily="18" charset="-128"/>
              </a:rPr>
              <a:t>万社と分かる。これら合計</a:t>
            </a:r>
            <a:r>
              <a:rPr kumimoji="1" lang="en-US" altLang="ja-JP" sz="1400" dirty="0">
                <a:solidFill>
                  <a:schemeClr val="tx1"/>
                </a:solidFill>
                <a:latin typeface="游明朝" panose="02020400000000000000" pitchFamily="18" charset="-128"/>
                <a:ea typeface="游明朝" panose="02020400000000000000" pitchFamily="18" charset="-128"/>
              </a:rPr>
              <a:t>236</a:t>
            </a:r>
            <a:r>
              <a:rPr kumimoji="1" lang="ja-JP" altLang="en-US" sz="1400" dirty="0">
                <a:solidFill>
                  <a:schemeClr val="tx1"/>
                </a:solidFill>
                <a:latin typeface="游明朝" panose="02020400000000000000" pitchFamily="18" charset="-128"/>
                <a:ea typeface="游明朝" panose="02020400000000000000" pitchFamily="18" charset="-128"/>
              </a:rPr>
              <a:t>万社について、創業・事業支援に関するサービスに年間平均</a:t>
            </a:r>
            <a:r>
              <a:rPr kumimoji="1" lang="en-US" altLang="ja-JP" sz="1400" dirty="0">
                <a:solidFill>
                  <a:schemeClr val="tx1"/>
                </a:solidFill>
                <a:latin typeface="游明朝" panose="02020400000000000000" pitchFamily="18" charset="-128"/>
                <a:ea typeface="游明朝" panose="02020400000000000000" pitchFamily="18" charset="-128"/>
              </a:rPr>
              <a:t>100</a:t>
            </a:r>
            <a:r>
              <a:rPr kumimoji="1" lang="ja-JP" altLang="en-US" sz="1400" dirty="0">
                <a:solidFill>
                  <a:schemeClr val="tx1"/>
                </a:solidFill>
                <a:latin typeface="游明朝" panose="02020400000000000000" pitchFamily="18" charset="-128"/>
                <a:ea typeface="游明朝" panose="02020400000000000000" pitchFamily="18" charset="-128"/>
              </a:rPr>
              <a:t>万円使用</a:t>
            </a:r>
            <a:br>
              <a:rPr kumimoji="1" lang="en-US" altLang="ja-JP" sz="1400" dirty="0">
                <a:solidFill>
                  <a:schemeClr val="tx1"/>
                </a:solidFill>
                <a:latin typeface="游明朝" panose="02020400000000000000" pitchFamily="18" charset="-128"/>
                <a:ea typeface="游明朝" panose="02020400000000000000" pitchFamily="18" charset="-128"/>
              </a:rPr>
            </a:br>
            <a:r>
              <a:rPr kumimoji="1" lang="ja-JP" altLang="en-US" sz="1400" dirty="0">
                <a:solidFill>
                  <a:schemeClr val="tx1"/>
                </a:solidFill>
                <a:latin typeface="游明朝" panose="02020400000000000000" pitchFamily="18" charset="-128"/>
                <a:ea typeface="游明朝" panose="02020400000000000000" pitchFamily="18" charset="-128"/>
              </a:rPr>
              <a:t>すると仮定すると、市場規模は</a:t>
            </a:r>
            <a:r>
              <a:rPr kumimoji="1" lang="en-US" altLang="ja-JP" sz="1400" dirty="0">
                <a:solidFill>
                  <a:schemeClr val="tx1"/>
                </a:solidFill>
                <a:latin typeface="游明朝" panose="02020400000000000000" pitchFamily="18" charset="-128"/>
                <a:ea typeface="游明朝" panose="02020400000000000000" pitchFamily="18" charset="-128"/>
              </a:rPr>
              <a:t>2</a:t>
            </a:r>
            <a:r>
              <a:rPr kumimoji="1" lang="ja-JP" altLang="en-US" sz="1400" dirty="0">
                <a:solidFill>
                  <a:schemeClr val="tx1"/>
                </a:solidFill>
                <a:latin typeface="游明朝" panose="02020400000000000000" pitchFamily="18" charset="-128"/>
                <a:ea typeface="游明朝" panose="02020400000000000000" pitchFamily="18" charset="-128"/>
              </a:rPr>
              <a:t>兆</a:t>
            </a:r>
            <a:r>
              <a:rPr kumimoji="1" lang="en-US" altLang="ja-JP" sz="1400" dirty="0">
                <a:solidFill>
                  <a:schemeClr val="tx1"/>
                </a:solidFill>
                <a:latin typeface="游明朝" panose="02020400000000000000" pitchFamily="18" charset="-128"/>
                <a:ea typeface="游明朝" panose="02020400000000000000" pitchFamily="18" charset="-128"/>
              </a:rPr>
              <a:t>3,600</a:t>
            </a:r>
            <a:r>
              <a:rPr kumimoji="1" lang="ja-JP" altLang="en-US" sz="1400" dirty="0">
                <a:solidFill>
                  <a:schemeClr val="tx1"/>
                </a:solidFill>
                <a:latin typeface="游明朝" panose="02020400000000000000" pitchFamily="18" charset="-128"/>
                <a:ea typeface="游明朝" panose="02020400000000000000" pitchFamily="18" charset="-128"/>
              </a:rPr>
              <a:t>億円という極めて大きな規模であると推計される。</a:t>
            </a:r>
          </a:p>
          <a:p>
            <a:pPr marL="285750" indent="-285750">
              <a:spcBef>
                <a:spcPts val="1200"/>
              </a:spcBef>
              <a:buFont typeface="Wingdings" panose="05000000000000000000" pitchFamily="2" charset="2"/>
              <a:buChar char="l"/>
            </a:pPr>
            <a:r>
              <a:rPr kumimoji="1" lang="ja-JP" altLang="en-US" sz="1400" dirty="0">
                <a:solidFill>
                  <a:schemeClr val="tx1"/>
                </a:solidFill>
                <a:latin typeface="游明朝" panose="02020400000000000000" pitchFamily="18" charset="-128"/>
                <a:ea typeface="游明朝" panose="02020400000000000000" pitchFamily="18" charset="-128"/>
              </a:rPr>
              <a:t>スタートアップは創業・事業成長において、ポジティブ・ネガティブの両面で課題がある。特に、「理想の実現に向けてワクワクして</a:t>
            </a:r>
            <a:br>
              <a:rPr kumimoji="1" lang="en-US" altLang="ja-JP" sz="1400" dirty="0">
                <a:solidFill>
                  <a:schemeClr val="tx1"/>
                </a:solidFill>
                <a:latin typeface="游明朝" panose="02020400000000000000" pitchFamily="18" charset="-128"/>
                <a:ea typeface="游明朝" panose="02020400000000000000" pitchFamily="18" charset="-128"/>
              </a:rPr>
            </a:br>
            <a:r>
              <a:rPr kumimoji="1" lang="ja-JP" altLang="en-US" sz="1400" dirty="0">
                <a:solidFill>
                  <a:schemeClr val="tx1"/>
                </a:solidFill>
                <a:latin typeface="游明朝" panose="02020400000000000000" pitchFamily="18" charset="-128"/>
                <a:ea typeface="游明朝" panose="02020400000000000000" pitchFamily="18" charset="-128"/>
              </a:rPr>
              <a:t>いるスタートアップの創業者」「理想の実現に向けて加速したいスタートアップの創業者・メンバー」「現実に直面しているスタート</a:t>
            </a:r>
            <a:br>
              <a:rPr kumimoji="1" lang="en-US" altLang="ja-JP" sz="1400" dirty="0">
                <a:solidFill>
                  <a:schemeClr val="tx1"/>
                </a:solidFill>
                <a:latin typeface="游明朝" panose="02020400000000000000" pitchFamily="18" charset="-128"/>
                <a:ea typeface="游明朝" panose="02020400000000000000" pitchFamily="18" charset="-128"/>
              </a:rPr>
            </a:br>
            <a:r>
              <a:rPr kumimoji="1" lang="ja-JP" altLang="en-US" sz="1400" dirty="0">
                <a:solidFill>
                  <a:schemeClr val="tx1"/>
                </a:solidFill>
                <a:latin typeface="游明朝" panose="02020400000000000000" pitchFamily="18" charset="-128"/>
                <a:ea typeface="游明朝" panose="02020400000000000000" pitchFamily="18" charset="-128"/>
              </a:rPr>
              <a:t>アップの創業者・メンバー」は理想と現実のギャップに苦しんでおり、本ギャップを埋めるサービスには需要があると想定される。</a:t>
            </a:r>
          </a:p>
          <a:p>
            <a:pPr marL="285750" indent="-285750">
              <a:spcBef>
                <a:spcPts val="1200"/>
              </a:spcBef>
              <a:buFont typeface="Wingdings" panose="05000000000000000000" pitchFamily="2" charset="2"/>
              <a:buChar char="l"/>
            </a:pPr>
            <a:r>
              <a:rPr kumimoji="1" lang="ja-JP" altLang="en-US" sz="1400" dirty="0">
                <a:solidFill>
                  <a:schemeClr val="tx1"/>
                </a:solidFill>
                <a:latin typeface="游明朝" panose="02020400000000000000" pitchFamily="18" charset="-128"/>
                <a:ea typeface="游明朝" panose="02020400000000000000" pitchFamily="18" charset="-128"/>
              </a:rPr>
              <a:t>競合は、個別サービス提供型・プラットフォーム型の</a:t>
            </a:r>
            <a:r>
              <a:rPr kumimoji="1" lang="en-US" altLang="ja-JP" sz="1400" dirty="0">
                <a:solidFill>
                  <a:schemeClr val="tx1"/>
                </a:solidFill>
                <a:latin typeface="游明朝" panose="02020400000000000000" pitchFamily="18" charset="-128"/>
                <a:ea typeface="游明朝" panose="02020400000000000000" pitchFamily="18" charset="-128"/>
              </a:rPr>
              <a:t>2</a:t>
            </a:r>
            <a:r>
              <a:rPr kumimoji="1" lang="ja-JP" altLang="en-US" sz="1400" dirty="0">
                <a:solidFill>
                  <a:schemeClr val="tx1"/>
                </a:solidFill>
                <a:latin typeface="游明朝" panose="02020400000000000000" pitchFamily="18" charset="-128"/>
                <a:ea typeface="游明朝" panose="02020400000000000000" pitchFamily="18" charset="-128"/>
              </a:rPr>
              <a:t>つに大別される。個別サービス提供型はレッドオーシャンであり、大小問わず</a:t>
            </a:r>
            <a:br>
              <a:rPr kumimoji="1" lang="en-US" altLang="ja-JP" sz="1400" dirty="0">
                <a:solidFill>
                  <a:schemeClr val="tx1"/>
                </a:solidFill>
                <a:latin typeface="游明朝" panose="02020400000000000000" pitchFamily="18" charset="-128"/>
                <a:ea typeface="游明朝" panose="02020400000000000000" pitchFamily="18" charset="-128"/>
              </a:rPr>
            </a:br>
            <a:r>
              <a:rPr kumimoji="1" lang="ja-JP" altLang="en-US" sz="1400" dirty="0">
                <a:solidFill>
                  <a:schemeClr val="tx1"/>
                </a:solidFill>
                <a:latin typeface="游明朝" panose="02020400000000000000" pitchFamily="18" charset="-128"/>
                <a:ea typeface="游明朝" panose="02020400000000000000" pitchFamily="18" charset="-128"/>
              </a:rPr>
              <a:t>さまざまなプレイヤーが存在している。また、プラットフォーム型はレッドオーシャンだが、大手が数社しか存在していない。</a:t>
            </a:r>
            <a:endParaRPr kumimoji="1" lang="en-US" altLang="ja-JP" sz="1400" dirty="0">
              <a:solidFill>
                <a:schemeClr val="tx1"/>
              </a:solidFill>
              <a:latin typeface="游明朝" panose="02020400000000000000" pitchFamily="18" charset="-128"/>
              <a:ea typeface="游明朝" panose="02020400000000000000" pitchFamily="18" charset="-128"/>
            </a:endParaRPr>
          </a:p>
          <a:p>
            <a:pPr marL="285750" indent="-285750">
              <a:spcBef>
                <a:spcPts val="1200"/>
              </a:spcBef>
              <a:buFont typeface="Wingdings" panose="05000000000000000000" pitchFamily="2" charset="2"/>
              <a:buChar char="l"/>
            </a:pPr>
            <a:r>
              <a:rPr kumimoji="1" lang="ja-JP" altLang="en-US" sz="1400" dirty="0">
                <a:solidFill>
                  <a:schemeClr val="tx1"/>
                </a:solidFill>
                <a:latin typeface="游明朝" panose="02020400000000000000" pitchFamily="18" charset="-128"/>
                <a:ea typeface="游明朝" panose="02020400000000000000" pitchFamily="18" charset="-128"/>
              </a:rPr>
              <a:t>さらに、プラットフォーム型の競合のうち、スタートアップに特化してサービス提供する競合は国内に存在</a:t>
            </a:r>
            <a:r>
              <a:rPr lang="ja-JP" altLang="en-US" sz="1400" dirty="0">
                <a:solidFill>
                  <a:schemeClr val="tx1"/>
                </a:solidFill>
                <a:latin typeface="游明朝" panose="02020400000000000000" pitchFamily="18" charset="-128"/>
                <a:ea typeface="游明朝" panose="02020400000000000000" pitchFamily="18" charset="-128"/>
              </a:rPr>
              <a:t>しておらず、自社として</a:t>
            </a:r>
            <a:br>
              <a:rPr lang="en-US" altLang="ja-JP" sz="1400" dirty="0">
                <a:solidFill>
                  <a:schemeClr val="tx1"/>
                </a:solidFill>
                <a:latin typeface="游明朝" panose="02020400000000000000" pitchFamily="18" charset="-128"/>
                <a:ea typeface="游明朝" panose="02020400000000000000" pitchFamily="18" charset="-128"/>
              </a:rPr>
            </a:br>
            <a:r>
              <a:rPr lang="ja-JP" altLang="en-US" sz="1400" dirty="0">
                <a:solidFill>
                  <a:schemeClr val="tx1"/>
                </a:solidFill>
                <a:latin typeface="游明朝" panose="02020400000000000000" pitchFamily="18" charset="-128"/>
                <a:ea typeface="游明朝" panose="02020400000000000000" pitchFamily="18" charset="-128"/>
              </a:rPr>
              <a:t>本空白地帯の獲得を目指し、スタートアップの創業・事業成長に必要なあらゆる機能を、オールインワンかつ高品質・低価格で提供する</a:t>
            </a:r>
            <a:br>
              <a:rPr lang="en-US" altLang="ja-JP" sz="1400" dirty="0">
                <a:solidFill>
                  <a:schemeClr val="tx1"/>
                </a:solidFill>
                <a:latin typeface="游明朝" panose="02020400000000000000" pitchFamily="18" charset="-128"/>
                <a:ea typeface="游明朝" panose="02020400000000000000" pitchFamily="18" charset="-128"/>
              </a:rPr>
            </a:br>
            <a:r>
              <a:rPr lang="ja-JP" altLang="en-US" sz="1400" dirty="0">
                <a:solidFill>
                  <a:schemeClr val="tx1"/>
                </a:solidFill>
                <a:latin typeface="游明朝" panose="02020400000000000000" pitchFamily="18" charset="-128"/>
                <a:ea typeface="游明朝" panose="02020400000000000000" pitchFamily="18" charset="-128"/>
              </a:rPr>
              <a:t>ためのプラットフォームを整備することには十分な価値が認められる。</a:t>
            </a:r>
            <a:endParaRPr lang="en-US" altLang="ja-JP" sz="1400" dirty="0">
              <a:solidFill>
                <a:schemeClr val="tx1"/>
              </a:solidFill>
              <a:latin typeface="游明朝" panose="02020400000000000000" pitchFamily="18" charset="-128"/>
              <a:ea typeface="游明朝" panose="02020400000000000000" pitchFamily="18" charset="-128"/>
            </a:endParaRPr>
          </a:p>
          <a:p>
            <a:pPr marL="285750" indent="-285750">
              <a:spcBef>
                <a:spcPts val="1200"/>
              </a:spcBef>
              <a:buFont typeface="Wingdings" panose="05000000000000000000" pitchFamily="2" charset="2"/>
              <a:buChar char="l"/>
            </a:pPr>
            <a:r>
              <a:rPr lang="ja-JP" altLang="en-US" sz="1400" dirty="0">
                <a:solidFill>
                  <a:schemeClr val="tx1"/>
                </a:solidFill>
                <a:latin typeface="游明朝" panose="02020400000000000000" pitchFamily="18" charset="-128"/>
                <a:ea typeface="游明朝" panose="02020400000000000000" pitchFamily="18" charset="-128"/>
              </a:rPr>
              <a:t>具体的なサービスラインナップとしては、資料作成、</a:t>
            </a:r>
            <a:r>
              <a:rPr lang="en-US" altLang="ja-JP" sz="1400" dirty="0">
                <a:solidFill>
                  <a:schemeClr val="tx1"/>
                </a:solidFill>
                <a:latin typeface="游明朝" panose="02020400000000000000" pitchFamily="18" charset="-128"/>
                <a:ea typeface="游明朝" panose="02020400000000000000" pitchFamily="18" charset="-128"/>
              </a:rPr>
              <a:t>MVV</a:t>
            </a:r>
            <a:r>
              <a:rPr lang="ja-JP" altLang="en-US" sz="1400" dirty="0">
                <a:solidFill>
                  <a:schemeClr val="tx1"/>
                </a:solidFill>
                <a:latin typeface="游明朝" panose="02020400000000000000" pitchFamily="18" charset="-128"/>
                <a:ea typeface="游明朝" panose="02020400000000000000" pitchFamily="18" charset="-128"/>
              </a:rPr>
              <a:t>・パーパス策定、創業計画書作成、事業計画書作成、コンサルティング、</a:t>
            </a:r>
            <a:r>
              <a:rPr lang="en-US" altLang="ja-JP" sz="1400" dirty="0">
                <a:solidFill>
                  <a:schemeClr val="tx1"/>
                </a:solidFill>
                <a:latin typeface="游明朝" panose="02020400000000000000" pitchFamily="18" charset="-128"/>
                <a:ea typeface="游明朝" panose="02020400000000000000" pitchFamily="18" charset="-128"/>
              </a:rPr>
              <a:t>HP</a:t>
            </a:r>
            <a:br>
              <a:rPr lang="en-US" altLang="ja-JP" sz="1400" dirty="0">
                <a:solidFill>
                  <a:schemeClr val="tx1"/>
                </a:solidFill>
                <a:latin typeface="游明朝" panose="02020400000000000000" pitchFamily="18" charset="-128"/>
                <a:ea typeface="游明朝" panose="02020400000000000000" pitchFamily="18" charset="-128"/>
              </a:rPr>
            </a:br>
            <a:r>
              <a:rPr lang="ja-JP" altLang="en-US" sz="1400" dirty="0">
                <a:solidFill>
                  <a:schemeClr val="tx1"/>
                </a:solidFill>
                <a:latin typeface="游明朝" panose="02020400000000000000" pitchFamily="18" charset="-128"/>
                <a:ea typeface="游明朝" panose="02020400000000000000" pitchFamily="18" charset="-128"/>
              </a:rPr>
              <a:t>作成、ロゴ作成、名刺作成、チラシ・ポスター・パンフレット作成といった機能から提供を開始し、段階的にラインナップを拡充する。</a:t>
            </a:r>
            <a:endParaRPr lang="en-US" altLang="ja-JP" sz="1400" dirty="0">
              <a:solidFill>
                <a:schemeClr val="tx1"/>
              </a:solidFill>
              <a:latin typeface="游明朝" panose="02020400000000000000" pitchFamily="18" charset="-128"/>
              <a:ea typeface="游明朝" panose="02020400000000000000" pitchFamily="18" charset="-128"/>
            </a:endParaRPr>
          </a:p>
          <a:p>
            <a:pPr marL="285750" indent="-285750">
              <a:spcBef>
                <a:spcPts val="1200"/>
              </a:spcBef>
              <a:buFont typeface="Wingdings" panose="05000000000000000000" pitchFamily="2" charset="2"/>
              <a:buChar char="l"/>
            </a:pPr>
            <a:r>
              <a:rPr kumimoji="1" lang="ja-JP" altLang="en-US" sz="1400" dirty="0">
                <a:solidFill>
                  <a:schemeClr val="tx1"/>
                </a:solidFill>
                <a:latin typeface="游明朝" panose="02020400000000000000" pitchFamily="18" charset="-128"/>
                <a:ea typeface="游明朝" panose="02020400000000000000" pitchFamily="18" charset="-128"/>
              </a:rPr>
              <a:t>価格はサービスごとに決定し、顧客が求める要件に応じてサービス提供できるように</a:t>
            </a:r>
            <a:r>
              <a:rPr kumimoji="1" lang="en-US" altLang="ja-JP" sz="1400" dirty="0">
                <a:solidFill>
                  <a:schemeClr val="tx1"/>
                </a:solidFill>
                <a:latin typeface="游明朝" panose="02020400000000000000" pitchFamily="18" charset="-128"/>
                <a:ea typeface="游明朝" panose="02020400000000000000" pitchFamily="18" charset="-128"/>
              </a:rPr>
              <a:t>3</a:t>
            </a:r>
            <a:r>
              <a:rPr kumimoji="1" lang="ja-JP" altLang="en-US" sz="1400" dirty="0">
                <a:solidFill>
                  <a:schemeClr val="tx1"/>
                </a:solidFill>
                <a:latin typeface="游明朝" panose="02020400000000000000" pitchFamily="18" charset="-128"/>
                <a:ea typeface="游明朝" panose="02020400000000000000" pitchFamily="18" charset="-128"/>
              </a:rPr>
              <a:t>つのプランを用意する。</a:t>
            </a:r>
            <a:r>
              <a:rPr lang="ja-JP" altLang="en-US" sz="1400" dirty="0">
                <a:solidFill>
                  <a:schemeClr val="tx1"/>
                </a:solidFill>
                <a:latin typeface="游明朝" panose="02020400000000000000" pitchFamily="18" charset="-128"/>
                <a:ea typeface="游明朝" panose="02020400000000000000" pitchFamily="18" charset="-128"/>
              </a:rPr>
              <a:t>そして、サービスの提供</a:t>
            </a:r>
            <a:br>
              <a:rPr lang="en-US" altLang="ja-JP" sz="1400" dirty="0">
                <a:solidFill>
                  <a:schemeClr val="tx1"/>
                </a:solidFill>
                <a:latin typeface="游明朝" panose="02020400000000000000" pitchFamily="18" charset="-128"/>
                <a:ea typeface="游明朝" panose="02020400000000000000" pitchFamily="18" charset="-128"/>
              </a:rPr>
            </a:br>
            <a:r>
              <a:rPr lang="ja-JP" altLang="en-US" sz="1400" dirty="0">
                <a:solidFill>
                  <a:schemeClr val="tx1"/>
                </a:solidFill>
                <a:latin typeface="游明朝" panose="02020400000000000000" pitchFamily="18" charset="-128"/>
                <a:ea typeface="游明朝" panose="02020400000000000000" pitchFamily="18" charset="-128"/>
              </a:rPr>
              <a:t>方法として、</a:t>
            </a:r>
            <a:r>
              <a:rPr kumimoji="1" lang="ja-JP" altLang="en-US" sz="1400" dirty="0">
                <a:solidFill>
                  <a:schemeClr val="tx1"/>
                </a:solidFill>
                <a:latin typeface="游明朝" panose="02020400000000000000" pitchFamily="18" charset="-128"/>
                <a:ea typeface="游明朝" panose="02020400000000000000" pitchFamily="18" charset="-128"/>
              </a:rPr>
              <a:t>サービスごとに</a:t>
            </a:r>
            <a:r>
              <a:rPr kumimoji="1" lang="en-US" altLang="ja-JP" sz="1400" dirty="0">
                <a:solidFill>
                  <a:schemeClr val="tx1"/>
                </a:solidFill>
                <a:latin typeface="游明朝" panose="02020400000000000000" pitchFamily="18" charset="-128"/>
                <a:ea typeface="游明朝" panose="02020400000000000000" pitchFamily="18" charset="-128"/>
              </a:rPr>
              <a:t>HP</a:t>
            </a:r>
            <a:r>
              <a:rPr kumimoji="1" lang="ja-JP" altLang="en-US" sz="1400" dirty="0">
                <a:solidFill>
                  <a:schemeClr val="tx1"/>
                </a:solidFill>
                <a:latin typeface="游明朝" panose="02020400000000000000" pitchFamily="18" charset="-128"/>
                <a:ea typeface="游明朝" panose="02020400000000000000" pitchFamily="18" charset="-128"/>
              </a:rPr>
              <a:t>を作成のうえオンラインでの提供に努める。また、販促方法としては費用対効果の低い有料広告では</a:t>
            </a:r>
            <a:br>
              <a:rPr kumimoji="1" lang="en-US" altLang="ja-JP" sz="1400" dirty="0">
                <a:solidFill>
                  <a:schemeClr val="tx1"/>
                </a:solidFill>
                <a:latin typeface="游明朝" panose="02020400000000000000" pitchFamily="18" charset="-128"/>
                <a:ea typeface="游明朝" panose="02020400000000000000" pitchFamily="18" charset="-128"/>
              </a:rPr>
            </a:br>
            <a:r>
              <a:rPr kumimoji="1" lang="ja-JP" altLang="en-US" sz="1400" dirty="0">
                <a:solidFill>
                  <a:schemeClr val="tx1"/>
                </a:solidFill>
                <a:latin typeface="游明朝" panose="02020400000000000000" pitchFamily="18" charset="-128"/>
                <a:ea typeface="游明朝" panose="02020400000000000000" pitchFamily="18" charset="-128"/>
              </a:rPr>
              <a:t>なく、コラムやその他手段を通じたオーガニック流入の集客網を構築する。</a:t>
            </a:r>
            <a:endParaRPr kumimoji="1" lang="en-US" altLang="ja-JP" sz="1400" dirty="0">
              <a:solidFill>
                <a:schemeClr val="tx1"/>
              </a:solidFill>
              <a:latin typeface="游明朝" panose="02020400000000000000" pitchFamily="18" charset="-128"/>
              <a:ea typeface="游明朝" panose="02020400000000000000" pitchFamily="18" charset="-128"/>
            </a:endParaRPr>
          </a:p>
          <a:p>
            <a:pPr marL="285750" indent="-285750">
              <a:spcBef>
                <a:spcPts val="1200"/>
              </a:spcBef>
              <a:buFont typeface="Wingdings" panose="05000000000000000000" pitchFamily="2" charset="2"/>
              <a:buChar char="l"/>
            </a:pPr>
            <a:r>
              <a:rPr kumimoji="1" lang="ja-JP" altLang="en-US" sz="1400" dirty="0">
                <a:solidFill>
                  <a:schemeClr val="tx1"/>
                </a:solidFill>
                <a:latin typeface="游明朝" panose="02020400000000000000" pitchFamily="18" charset="-128"/>
                <a:ea typeface="游明朝" panose="02020400000000000000" pitchFamily="18" charset="-128"/>
              </a:rPr>
              <a:t>活動計画としては、</a:t>
            </a:r>
            <a:r>
              <a:rPr kumimoji="1" lang="en-US" altLang="ja-JP" sz="1400" dirty="0">
                <a:solidFill>
                  <a:schemeClr val="tx1"/>
                </a:solidFill>
                <a:latin typeface="游明朝" panose="02020400000000000000" pitchFamily="18" charset="-128"/>
                <a:ea typeface="游明朝" panose="02020400000000000000" pitchFamily="18" charset="-128"/>
              </a:rPr>
              <a:t>XX</a:t>
            </a:r>
            <a:r>
              <a:rPr kumimoji="1" lang="ja-JP" altLang="en-US" sz="1400" dirty="0">
                <a:solidFill>
                  <a:schemeClr val="tx1"/>
                </a:solidFill>
                <a:latin typeface="游明朝" panose="02020400000000000000" pitchFamily="18" charset="-128"/>
                <a:ea typeface="游明朝" panose="02020400000000000000" pitchFamily="18" charset="-128"/>
              </a:rPr>
              <a:t>年の上場を目指して事業を</a:t>
            </a:r>
            <a:r>
              <a:rPr kumimoji="1" lang="en-US" altLang="ja-JP" sz="1400" dirty="0">
                <a:solidFill>
                  <a:schemeClr val="tx1"/>
                </a:solidFill>
                <a:latin typeface="游明朝" panose="02020400000000000000" pitchFamily="18" charset="-128"/>
                <a:ea typeface="游明朝" panose="02020400000000000000" pitchFamily="18" charset="-128"/>
              </a:rPr>
              <a:t>5</a:t>
            </a:r>
            <a:r>
              <a:rPr kumimoji="1" lang="ja-JP" altLang="en-US" sz="1400" dirty="0">
                <a:solidFill>
                  <a:schemeClr val="tx1"/>
                </a:solidFill>
                <a:latin typeface="游明朝" panose="02020400000000000000" pitchFamily="18" charset="-128"/>
                <a:ea typeface="游明朝" panose="02020400000000000000" pitchFamily="18" charset="-128"/>
              </a:rPr>
              <a:t>つのフェーズに分割した段階的な事業発展を計画している。特に、</a:t>
            </a:r>
            <a:r>
              <a:rPr kumimoji="1" lang="en-US" altLang="ja-JP" sz="1400" dirty="0">
                <a:solidFill>
                  <a:schemeClr val="tx1"/>
                </a:solidFill>
                <a:latin typeface="游明朝" panose="02020400000000000000" pitchFamily="18" charset="-128"/>
                <a:ea typeface="游明朝" panose="02020400000000000000" pitchFamily="18" charset="-128"/>
              </a:rPr>
              <a:t>XX</a:t>
            </a:r>
            <a:r>
              <a:rPr kumimoji="1" lang="ja-JP" altLang="en-US" sz="1400" dirty="0">
                <a:solidFill>
                  <a:schemeClr val="tx1"/>
                </a:solidFill>
                <a:latin typeface="游明朝" panose="02020400000000000000" pitchFamily="18" charset="-128"/>
                <a:ea typeface="游明朝" panose="02020400000000000000" pitchFamily="18" charset="-128"/>
              </a:rPr>
              <a:t>年からは</a:t>
            </a:r>
            <a:br>
              <a:rPr kumimoji="1" lang="en-US" altLang="ja-JP" sz="1400" dirty="0">
                <a:solidFill>
                  <a:schemeClr val="tx1"/>
                </a:solidFill>
                <a:latin typeface="游明朝" panose="02020400000000000000" pitchFamily="18" charset="-128"/>
                <a:ea typeface="游明朝" panose="02020400000000000000" pitchFamily="18" charset="-128"/>
              </a:rPr>
            </a:br>
            <a:r>
              <a:rPr kumimoji="1" lang="ja-JP" altLang="en-US" sz="1400" dirty="0">
                <a:solidFill>
                  <a:schemeClr val="tx1"/>
                </a:solidFill>
                <a:latin typeface="游明朝" panose="02020400000000000000" pitchFamily="18" charset="-128"/>
                <a:ea typeface="游明朝" panose="02020400000000000000" pitchFamily="18" charset="-128"/>
              </a:rPr>
              <a:t>自社によるサービスの個別提供から、プラットフォームを通したサービスの売り手・買い手をマッチングに重きを置き、マッチング</a:t>
            </a:r>
            <a:br>
              <a:rPr kumimoji="1" lang="en-US" altLang="ja-JP" sz="1400" dirty="0">
                <a:solidFill>
                  <a:schemeClr val="tx1"/>
                </a:solidFill>
                <a:latin typeface="游明朝" panose="02020400000000000000" pitchFamily="18" charset="-128"/>
                <a:ea typeface="游明朝" panose="02020400000000000000" pitchFamily="18" charset="-128"/>
              </a:rPr>
            </a:br>
            <a:r>
              <a:rPr kumimoji="1" lang="ja-JP" altLang="en-US" sz="1400" dirty="0">
                <a:solidFill>
                  <a:schemeClr val="tx1"/>
                </a:solidFill>
                <a:latin typeface="游明朝" panose="02020400000000000000" pitchFamily="18" charset="-128"/>
                <a:ea typeface="游明朝" panose="02020400000000000000" pitchFamily="18" charset="-128"/>
              </a:rPr>
              <a:t>手数料での収益獲得を目指す。</a:t>
            </a:r>
            <a:endParaRPr kumimoji="1" lang="en-US" altLang="ja-JP" sz="1400" dirty="0">
              <a:solidFill>
                <a:schemeClr val="tx1"/>
              </a:solidFill>
              <a:latin typeface="游明朝" panose="02020400000000000000" pitchFamily="18" charset="-128"/>
              <a:ea typeface="游明朝" panose="02020400000000000000" pitchFamily="18" charset="-128"/>
            </a:endParaRPr>
          </a:p>
          <a:p>
            <a:pPr marL="285750" indent="-285750">
              <a:spcBef>
                <a:spcPts val="1200"/>
              </a:spcBef>
              <a:buFont typeface="Wingdings" panose="05000000000000000000" pitchFamily="2" charset="2"/>
              <a:buChar char="l"/>
            </a:pPr>
            <a:r>
              <a:rPr kumimoji="1" lang="ja-JP" altLang="en-US" sz="1400" dirty="0">
                <a:solidFill>
                  <a:schemeClr val="tx1"/>
                </a:solidFill>
                <a:latin typeface="游明朝" panose="02020400000000000000" pitchFamily="18" charset="-128"/>
                <a:ea typeface="游明朝" panose="02020400000000000000" pitchFamily="18" charset="-128"/>
              </a:rPr>
              <a:t>具体的な数値目標として、</a:t>
            </a:r>
            <a:r>
              <a:rPr kumimoji="1" lang="en-US" altLang="ja-JP" sz="1400" dirty="0">
                <a:solidFill>
                  <a:schemeClr val="tx1"/>
                </a:solidFill>
                <a:latin typeface="游明朝" panose="02020400000000000000" pitchFamily="18" charset="-128"/>
                <a:ea typeface="游明朝" panose="02020400000000000000" pitchFamily="18" charset="-128"/>
              </a:rPr>
              <a:t>XX</a:t>
            </a:r>
            <a:r>
              <a:rPr kumimoji="1" lang="ja-JP" altLang="en-US" sz="1400" dirty="0">
                <a:solidFill>
                  <a:schemeClr val="tx1"/>
                </a:solidFill>
                <a:latin typeface="游明朝" panose="02020400000000000000" pitchFamily="18" charset="-128"/>
                <a:ea typeface="游明朝" panose="02020400000000000000" pitchFamily="18" charset="-128"/>
              </a:rPr>
              <a:t>年は売上</a:t>
            </a:r>
            <a:r>
              <a:rPr kumimoji="1" lang="en-US" altLang="ja-JP" sz="1400" dirty="0">
                <a:solidFill>
                  <a:schemeClr val="tx1"/>
                </a:solidFill>
                <a:latin typeface="游明朝" panose="02020400000000000000" pitchFamily="18" charset="-128"/>
                <a:ea typeface="游明朝" panose="02020400000000000000" pitchFamily="18" charset="-128"/>
              </a:rPr>
              <a:t>24</a:t>
            </a:r>
            <a:r>
              <a:rPr kumimoji="1" lang="ja-JP" altLang="en-US" sz="1400" dirty="0">
                <a:solidFill>
                  <a:schemeClr val="tx1"/>
                </a:solidFill>
                <a:latin typeface="游明朝" panose="02020400000000000000" pitchFamily="18" charset="-128"/>
                <a:ea typeface="游明朝" panose="02020400000000000000" pitchFamily="18" charset="-128"/>
              </a:rPr>
              <a:t>百万円・当期純利益</a:t>
            </a:r>
            <a:r>
              <a:rPr kumimoji="1" lang="en-US" altLang="ja-JP" sz="1400" dirty="0">
                <a:solidFill>
                  <a:schemeClr val="tx1"/>
                </a:solidFill>
                <a:latin typeface="游明朝" panose="02020400000000000000" pitchFamily="18" charset="-128"/>
                <a:ea typeface="游明朝" panose="02020400000000000000" pitchFamily="18" charset="-128"/>
              </a:rPr>
              <a:t>11</a:t>
            </a:r>
            <a:r>
              <a:rPr kumimoji="1" lang="ja-JP" altLang="en-US" sz="1400" dirty="0">
                <a:solidFill>
                  <a:schemeClr val="tx1"/>
                </a:solidFill>
                <a:latin typeface="游明朝" panose="02020400000000000000" pitchFamily="18" charset="-128"/>
                <a:ea typeface="游明朝" panose="02020400000000000000" pitchFamily="18" charset="-128"/>
              </a:rPr>
              <a:t>百万円、</a:t>
            </a:r>
            <a:r>
              <a:rPr kumimoji="1" lang="en-US" altLang="ja-JP" sz="1400" dirty="0">
                <a:solidFill>
                  <a:schemeClr val="tx1"/>
                </a:solidFill>
                <a:latin typeface="游明朝" panose="02020400000000000000" pitchFamily="18" charset="-128"/>
                <a:ea typeface="游明朝" panose="02020400000000000000" pitchFamily="18" charset="-128"/>
              </a:rPr>
              <a:t>XX</a:t>
            </a:r>
            <a:r>
              <a:rPr kumimoji="1" lang="ja-JP" altLang="en-US" sz="1400" dirty="0">
                <a:solidFill>
                  <a:schemeClr val="tx1"/>
                </a:solidFill>
                <a:latin typeface="游明朝" panose="02020400000000000000" pitchFamily="18" charset="-128"/>
                <a:ea typeface="游明朝" panose="02020400000000000000" pitchFamily="18" charset="-128"/>
              </a:rPr>
              <a:t>年は売上</a:t>
            </a:r>
            <a:r>
              <a:rPr kumimoji="1" lang="en-US" altLang="ja-JP" sz="1400" dirty="0">
                <a:solidFill>
                  <a:schemeClr val="tx1"/>
                </a:solidFill>
                <a:latin typeface="游明朝" panose="02020400000000000000" pitchFamily="18" charset="-128"/>
                <a:ea typeface="游明朝" panose="02020400000000000000" pitchFamily="18" charset="-128"/>
              </a:rPr>
              <a:t>2,514</a:t>
            </a:r>
            <a:r>
              <a:rPr kumimoji="1" lang="ja-JP" altLang="en-US" sz="1400" dirty="0">
                <a:solidFill>
                  <a:schemeClr val="tx1"/>
                </a:solidFill>
                <a:latin typeface="游明朝" panose="02020400000000000000" pitchFamily="18" charset="-128"/>
                <a:ea typeface="游明朝" panose="02020400000000000000" pitchFamily="18" charset="-128"/>
              </a:rPr>
              <a:t>百万円・当期純利益</a:t>
            </a:r>
            <a:r>
              <a:rPr kumimoji="1" lang="en-US" altLang="ja-JP" sz="1400" dirty="0">
                <a:solidFill>
                  <a:schemeClr val="tx1"/>
                </a:solidFill>
                <a:latin typeface="游明朝" panose="02020400000000000000" pitchFamily="18" charset="-128"/>
                <a:ea typeface="游明朝" panose="02020400000000000000" pitchFamily="18" charset="-128"/>
              </a:rPr>
              <a:t>1,266</a:t>
            </a:r>
            <a:r>
              <a:rPr kumimoji="1" lang="ja-JP" altLang="en-US" sz="1400" dirty="0">
                <a:solidFill>
                  <a:schemeClr val="tx1"/>
                </a:solidFill>
                <a:latin typeface="游明朝" panose="02020400000000000000" pitchFamily="18" charset="-128"/>
                <a:ea typeface="游明朝" panose="02020400000000000000" pitchFamily="18" charset="-128"/>
              </a:rPr>
              <a:t>百万円を目指す。</a:t>
            </a:r>
          </a:p>
        </p:txBody>
      </p:sp>
      <p:sp>
        <p:nvSpPr>
          <p:cNvPr id="4" name="スライド番号プレースホルダー 5">
            <a:extLst>
              <a:ext uri="{FF2B5EF4-FFF2-40B4-BE49-F238E27FC236}">
                <a16:creationId xmlns:a16="http://schemas.microsoft.com/office/drawing/2014/main" id="{F48B9A42-71E3-D29F-4436-5956A2019860}"/>
              </a:ext>
            </a:extLst>
          </p:cNvPr>
          <p:cNvSpPr>
            <a:spLocks noGrp="1"/>
          </p:cNvSpPr>
          <p:nvPr>
            <p:ph type="sldNum" sz="quarter" idx="12"/>
          </p:nvPr>
        </p:nvSpPr>
        <p:spPr>
          <a:xfrm>
            <a:off x="11792326" y="6587975"/>
            <a:ext cx="278505" cy="219600"/>
          </a:xfrm>
        </p:spPr>
        <p:txBody>
          <a:bodyPr wrap="none"/>
          <a:lstStyle/>
          <a:p>
            <a:pPr algn="ctr"/>
            <a:fld id="{3FFBA4C0-9B7D-4866-9F37-F8186F53D425}" type="slidenum">
              <a:rPr kumimoji="1" lang="ja-JP" altLang="en-US" smtClean="0">
                <a:solidFill>
                  <a:schemeClr val="tx1"/>
                </a:solidFill>
                <a:latin typeface="游明朝" panose="02020400000000000000" pitchFamily="18" charset="-128"/>
                <a:ea typeface="游明朝" panose="02020400000000000000" pitchFamily="18" charset="-128"/>
              </a:rPr>
              <a:pPr algn="ctr"/>
              <a:t>3</a:t>
            </a:fld>
            <a:endParaRPr kumimoji="1" lang="ja-JP" altLang="en-US" dirty="0">
              <a:solidFill>
                <a:schemeClr val="tx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95351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99B9B-BBCB-5A7A-C875-1005530AB9A5}"/>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358BD6B1-36E2-171C-00BC-094B34E193C5}"/>
              </a:ext>
            </a:extLst>
          </p:cNvPr>
          <p:cNvSpPr/>
          <p:nvPr/>
        </p:nvSpPr>
        <p:spPr>
          <a:xfrm>
            <a:off x="0" y="0"/>
            <a:ext cx="12192000" cy="685800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b="1" dirty="0">
                <a:solidFill>
                  <a:schemeClr val="tx1"/>
                </a:solidFill>
                <a:latin typeface="游明朝" panose="02020400000000000000" pitchFamily="18" charset="-128"/>
                <a:ea typeface="游明朝" panose="02020400000000000000" pitchFamily="18" charset="-128"/>
              </a:rPr>
              <a:t>画像を挿入してください</a:t>
            </a:r>
          </a:p>
        </p:txBody>
      </p:sp>
      <p:sp>
        <p:nvSpPr>
          <p:cNvPr id="25" name="正方形/長方形 24">
            <a:extLst>
              <a:ext uri="{FF2B5EF4-FFF2-40B4-BE49-F238E27FC236}">
                <a16:creationId xmlns:a16="http://schemas.microsoft.com/office/drawing/2014/main" id="{FDCC18E9-0440-202D-406D-9A765690EF60}"/>
              </a:ext>
            </a:extLst>
          </p:cNvPr>
          <p:cNvSpPr/>
          <p:nvPr/>
        </p:nvSpPr>
        <p:spPr>
          <a:xfrm>
            <a:off x="0" y="0"/>
            <a:ext cx="12192000" cy="6858000"/>
          </a:xfrm>
          <a:prstGeom prst="rect">
            <a:avLst/>
          </a:prstGeom>
          <a:solidFill>
            <a:schemeClr val="tx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endParaRPr lang="ja-JP" altLang="en-US" sz="1200" dirty="0">
              <a:solidFill>
                <a:schemeClr val="bg1"/>
              </a:solidFill>
              <a:latin typeface="游明朝" panose="02020400000000000000" pitchFamily="18" charset="-128"/>
              <a:ea typeface="游明朝" panose="02020400000000000000" pitchFamily="18" charset="-128"/>
            </a:endParaRPr>
          </a:p>
        </p:txBody>
      </p:sp>
      <p:sp>
        <p:nvSpPr>
          <p:cNvPr id="2" name="正方形/長方形 1">
            <a:extLst>
              <a:ext uri="{FF2B5EF4-FFF2-40B4-BE49-F238E27FC236}">
                <a16:creationId xmlns:a16="http://schemas.microsoft.com/office/drawing/2014/main" id="{8F7D8CA4-0461-82EC-C702-BEECE77AF787}"/>
              </a:ext>
            </a:extLst>
          </p:cNvPr>
          <p:cNvSpPr/>
          <p:nvPr/>
        </p:nvSpPr>
        <p:spPr>
          <a:xfrm>
            <a:off x="410918" y="29644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b="1" dirty="0">
                <a:solidFill>
                  <a:schemeClr val="bg1"/>
                </a:solidFill>
                <a:latin typeface="游明朝" panose="02020400000000000000" pitchFamily="18" charset="-128"/>
                <a:ea typeface="游明朝" panose="02020400000000000000" pitchFamily="18" charset="-128"/>
              </a:rPr>
              <a:t>目指す姿</a:t>
            </a:r>
          </a:p>
        </p:txBody>
      </p:sp>
      <p:sp>
        <p:nvSpPr>
          <p:cNvPr id="4" name="スライド番号プレースホルダー 5">
            <a:extLst>
              <a:ext uri="{FF2B5EF4-FFF2-40B4-BE49-F238E27FC236}">
                <a16:creationId xmlns:a16="http://schemas.microsoft.com/office/drawing/2014/main" id="{31187E5E-C95D-5880-A392-A4AED220E5C9}"/>
              </a:ext>
            </a:extLst>
          </p:cNvPr>
          <p:cNvSpPr>
            <a:spLocks noGrp="1"/>
          </p:cNvSpPr>
          <p:nvPr>
            <p:ph type="sldNum" sz="quarter" idx="12"/>
          </p:nvPr>
        </p:nvSpPr>
        <p:spPr>
          <a:xfrm>
            <a:off x="11792326" y="6587975"/>
            <a:ext cx="278505" cy="219600"/>
          </a:xfrm>
        </p:spPr>
        <p:txBody>
          <a:bodyPr wrap="none"/>
          <a:lstStyle/>
          <a:p>
            <a:pPr algn="ctr"/>
            <a:fld id="{3FFBA4C0-9B7D-4866-9F37-F8186F53D425}" type="slidenum">
              <a:rPr kumimoji="1" lang="ja-JP" altLang="en-US" smtClean="0">
                <a:solidFill>
                  <a:schemeClr val="bg1"/>
                </a:solidFill>
                <a:latin typeface="游明朝" panose="02020400000000000000" pitchFamily="18" charset="-128"/>
                <a:ea typeface="游明朝" panose="02020400000000000000" pitchFamily="18" charset="-128"/>
              </a:rPr>
              <a:pPr algn="ctr"/>
              <a:t>4</a:t>
            </a:fld>
            <a:endParaRPr kumimoji="1" lang="ja-JP" altLang="en-US" dirty="0">
              <a:solidFill>
                <a:schemeClr val="bg1"/>
              </a:solidFill>
              <a:latin typeface="游明朝" panose="02020400000000000000" pitchFamily="18" charset="-128"/>
              <a:ea typeface="游明朝" panose="02020400000000000000" pitchFamily="18" charset="-128"/>
            </a:endParaRPr>
          </a:p>
        </p:txBody>
      </p:sp>
      <p:grpSp>
        <p:nvGrpSpPr>
          <p:cNvPr id="21" name="グループ化 20">
            <a:extLst>
              <a:ext uri="{FF2B5EF4-FFF2-40B4-BE49-F238E27FC236}">
                <a16:creationId xmlns:a16="http://schemas.microsoft.com/office/drawing/2014/main" id="{612DE07C-6FC0-74A9-42B0-4558C7CB0518}"/>
              </a:ext>
            </a:extLst>
          </p:cNvPr>
          <p:cNvGrpSpPr/>
          <p:nvPr/>
        </p:nvGrpSpPr>
        <p:grpSpPr>
          <a:xfrm>
            <a:off x="6321449" y="381089"/>
            <a:ext cx="5462564" cy="291159"/>
            <a:chOff x="5352149" y="381089"/>
            <a:chExt cx="5462564" cy="291159"/>
          </a:xfrm>
        </p:grpSpPr>
        <p:sp>
          <p:nvSpPr>
            <p:cNvPr id="10" name="正方形/長方形 9">
              <a:extLst>
                <a:ext uri="{FF2B5EF4-FFF2-40B4-BE49-F238E27FC236}">
                  <a16:creationId xmlns:a16="http://schemas.microsoft.com/office/drawing/2014/main" id="{D0B826A2-BE8B-02E3-BCFD-09B94704ED1C}"/>
                </a:ext>
              </a:extLst>
            </p:cNvPr>
            <p:cNvSpPr/>
            <p:nvPr/>
          </p:nvSpPr>
          <p:spPr>
            <a:xfrm>
              <a:off x="10097945" y="381089"/>
              <a:ext cx="716768" cy="291159"/>
            </a:xfrm>
            <a:prstGeom prst="rect">
              <a:avLst/>
            </a:prstGeom>
            <a:noFill/>
            <a:ln w="952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財務</a:t>
              </a:r>
              <a:r>
                <a:rPr kumimoji="1" lang="ja-JP" altLang="en-US" sz="1050" dirty="0">
                  <a:solidFill>
                    <a:schemeClr val="bg1"/>
                  </a:solidFill>
                  <a:latin typeface="游明朝" panose="02020400000000000000" pitchFamily="18" charset="-128"/>
                  <a:ea typeface="游明朝" panose="02020400000000000000" pitchFamily="18" charset="-128"/>
                </a:rPr>
                <a:t>計画</a:t>
              </a:r>
            </a:p>
          </p:txBody>
        </p:sp>
        <p:grpSp>
          <p:nvGrpSpPr>
            <p:cNvPr id="16" name="グループ化 15">
              <a:extLst>
                <a:ext uri="{FF2B5EF4-FFF2-40B4-BE49-F238E27FC236}">
                  <a16:creationId xmlns:a16="http://schemas.microsoft.com/office/drawing/2014/main" id="{F7596E00-696F-68C9-7077-4FE51AE0B93D}"/>
                </a:ext>
              </a:extLst>
            </p:cNvPr>
            <p:cNvGrpSpPr/>
            <p:nvPr/>
          </p:nvGrpSpPr>
          <p:grpSpPr>
            <a:xfrm>
              <a:off x="5352149" y="381089"/>
              <a:ext cx="870461" cy="291159"/>
              <a:chOff x="5021740" y="381089"/>
              <a:chExt cx="870461" cy="291159"/>
            </a:xfrm>
          </p:grpSpPr>
          <p:sp>
            <p:nvSpPr>
              <p:cNvPr id="5" name="正方形/長方形 4">
                <a:extLst>
                  <a:ext uri="{FF2B5EF4-FFF2-40B4-BE49-F238E27FC236}">
                    <a16:creationId xmlns:a16="http://schemas.microsoft.com/office/drawing/2014/main" id="{E60CD471-6343-515C-1E0F-08903D83A9A8}"/>
                  </a:ext>
                </a:extLst>
              </p:cNvPr>
              <p:cNvSpPr/>
              <p:nvPr/>
            </p:nvSpPr>
            <p:spPr>
              <a:xfrm>
                <a:off x="5021740" y="381089"/>
                <a:ext cx="716768" cy="291159"/>
              </a:xfrm>
              <a:prstGeom prst="rect">
                <a:avLst/>
              </a:prstGeom>
              <a:solidFill>
                <a:srgbClr val="145D3A"/>
              </a:solidFill>
              <a:ln w="952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bg1"/>
                    </a:solidFill>
                    <a:latin typeface="游明朝" panose="02020400000000000000" pitchFamily="18" charset="-128"/>
                    <a:ea typeface="游明朝" panose="02020400000000000000" pitchFamily="18" charset="-128"/>
                  </a:rPr>
                  <a:t>目指す姿</a:t>
                </a:r>
              </a:p>
            </p:txBody>
          </p:sp>
          <p:sp>
            <p:nvSpPr>
              <p:cNvPr id="11" name="矢印: 右 10">
                <a:extLst>
                  <a:ext uri="{FF2B5EF4-FFF2-40B4-BE49-F238E27FC236}">
                    <a16:creationId xmlns:a16="http://schemas.microsoft.com/office/drawing/2014/main" id="{A21033C9-4D02-5B0A-C5C6-0920CB30B6FA}"/>
                  </a:ext>
                </a:extLst>
              </p:cNvPr>
              <p:cNvSpPr/>
              <p:nvPr/>
            </p:nvSpPr>
            <p:spPr>
              <a:xfrm>
                <a:off x="5738508" y="458755"/>
                <a:ext cx="153693" cy="135827"/>
              </a:xfrm>
              <a:prstGeom prst="rightArrow">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7" name="グループ化 16">
              <a:extLst>
                <a:ext uri="{FF2B5EF4-FFF2-40B4-BE49-F238E27FC236}">
                  <a16:creationId xmlns:a16="http://schemas.microsoft.com/office/drawing/2014/main" id="{F563C746-2A88-5F67-AF40-6FF620FE1077}"/>
                </a:ext>
              </a:extLst>
            </p:cNvPr>
            <p:cNvGrpSpPr/>
            <p:nvPr/>
          </p:nvGrpSpPr>
          <p:grpSpPr>
            <a:xfrm>
              <a:off x="6301308" y="381089"/>
              <a:ext cx="870461" cy="291159"/>
              <a:chOff x="6036981" y="381089"/>
              <a:chExt cx="870461" cy="291159"/>
            </a:xfrm>
          </p:grpSpPr>
          <p:sp>
            <p:nvSpPr>
              <p:cNvPr id="6" name="正方形/長方形 5">
                <a:extLst>
                  <a:ext uri="{FF2B5EF4-FFF2-40B4-BE49-F238E27FC236}">
                    <a16:creationId xmlns:a16="http://schemas.microsoft.com/office/drawing/2014/main" id="{B8650F6C-A8A0-7764-F8F9-9914BC00424B}"/>
                  </a:ext>
                </a:extLst>
              </p:cNvPr>
              <p:cNvSpPr/>
              <p:nvPr/>
            </p:nvSpPr>
            <p:spPr>
              <a:xfrm>
                <a:off x="6036981" y="381089"/>
                <a:ext cx="716768" cy="291159"/>
              </a:xfrm>
              <a:prstGeom prst="rect">
                <a:avLst/>
              </a:prstGeom>
              <a:noFill/>
              <a:ln w="952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市場分析</a:t>
                </a:r>
                <a:endParaRPr kumimoji="1" lang="ja-JP" altLang="en-US" sz="1050" dirty="0">
                  <a:solidFill>
                    <a:schemeClr val="bg1"/>
                  </a:solidFill>
                  <a:latin typeface="游明朝" panose="02020400000000000000" pitchFamily="18" charset="-128"/>
                  <a:ea typeface="游明朝" panose="02020400000000000000" pitchFamily="18" charset="-128"/>
                </a:endParaRPr>
              </a:p>
            </p:txBody>
          </p:sp>
          <p:sp>
            <p:nvSpPr>
              <p:cNvPr id="12" name="矢印: 右 11">
                <a:extLst>
                  <a:ext uri="{FF2B5EF4-FFF2-40B4-BE49-F238E27FC236}">
                    <a16:creationId xmlns:a16="http://schemas.microsoft.com/office/drawing/2014/main" id="{3C18D588-288E-2B82-4684-4ACBB923495A}"/>
                  </a:ext>
                </a:extLst>
              </p:cNvPr>
              <p:cNvSpPr/>
              <p:nvPr/>
            </p:nvSpPr>
            <p:spPr>
              <a:xfrm>
                <a:off x="6753749" y="458755"/>
                <a:ext cx="153693" cy="135827"/>
              </a:xfrm>
              <a:prstGeom prst="rightArrow">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8" name="グループ化 17">
              <a:extLst>
                <a:ext uri="{FF2B5EF4-FFF2-40B4-BE49-F238E27FC236}">
                  <a16:creationId xmlns:a16="http://schemas.microsoft.com/office/drawing/2014/main" id="{00726278-3295-5FE4-3611-592910697636}"/>
                </a:ext>
              </a:extLst>
            </p:cNvPr>
            <p:cNvGrpSpPr/>
            <p:nvPr/>
          </p:nvGrpSpPr>
          <p:grpSpPr>
            <a:xfrm>
              <a:off x="7250467" y="381089"/>
              <a:ext cx="870461" cy="291159"/>
              <a:chOff x="7052222" y="381089"/>
              <a:chExt cx="870461" cy="291159"/>
            </a:xfrm>
          </p:grpSpPr>
          <p:sp>
            <p:nvSpPr>
              <p:cNvPr id="7" name="正方形/長方形 6">
                <a:extLst>
                  <a:ext uri="{FF2B5EF4-FFF2-40B4-BE49-F238E27FC236}">
                    <a16:creationId xmlns:a16="http://schemas.microsoft.com/office/drawing/2014/main" id="{59244613-120A-BD08-E794-A2BF7E326FF4}"/>
                  </a:ext>
                </a:extLst>
              </p:cNvPr>
              <p:cNvSpPr/>
              <p:nvPr/>
            </p:nvSpPr>
            <p:spPr>
              <a:xfrm>
                <a:off x="7052222" y="381089"/>
                <a:ext cx="716768" cy="291159"/>
              </a:xfrm>
              <a:prstGeom prst="rect">
                <a:avLst/>
              </a:prstGeom>
              <a:noFill/>
              <a:ln w="952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競合分析</a:t>
                </a:r>
                <a:endParaRPr kumimoji="1" lang="ja-JP" altLang="en-US" sz="1050" dirty="0">
                  <a:solidFill>
                    <a:schemeClr val="bg1"/>
                  </a:solidFill>
                  <a:latin typeface="游明朝" panose="02020400000000000000" pitchFamily="18" charset="-128"/>
                  <a:ea typeface="游明朝" panose="02020400000000000000" pitchFamily="18" charset="-128"/>
                </a:endParaRPr>
              </a:p>
            </p:txBody>
          </p:sp>
          <p:sp>
            <p:nvSpPr>
              <p:cNvPr id="13" name="矢印: 右 12">
                <a:extLst>
                  <a:ext uri="{FF2B5EF4-FFF2-40B4-BE49-F238E27FC236}">
                    <a16:creationId xmlns:a16="http://schemas.microsoft.com/office/drawing/2014/main" id="{5087D62F-55DB-0C84-7E64-5D69039C5BD8}"/>
                  </a:ext>
                </a:extLst>
              </p:cNvPr>
              <p:cNvSpPr/>
              <p:nvPr/>
            </p:nvSpPr>
            <p:spPr>
              <a:xfrm>
                <a:off x="7768990" y="458755"/>
                <a:ext cx="153693" cy="135827"/>
              </a:xfrm>
              <a:prstGeom prst="rightArrow">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9" name="グループ化 18">
              <a:extLst>
                <a:ext uri="{FF2B5EF4-FFF2-40B4-BE49-F238E27FC236}">
                  <a16:creationId xmlns:a16="http://schemas.microsoft.com/office/drawing/2014/main" id="{CC878950-16ED-76F7-CFD6-2BDA789368EF}"/>
                </a:ext>
              </a:extLst>
            </p:cNvPr>
            <p:cNvGrpSpPr/>
            <p:nvPr/>
          </p:nvGrpSpPr>
          <p:grpSpPr>
            <a:xfrm>
              <a:off x="8199626" y="381089"/>
              <a:ext cx="870461" cy="291159"/>
              <a:chOff x="8067463" y="381089"/>
              <a:chExt cx="870461" cy="291159"/>
            </a:xfrm>
          </p:grpSpPr>
          <p:sp>
            <p:nvSpPr>
              <p:cNvPr id="8" name="正方形/長方形 7">
                <a:extLst>
                  <a:ext uri="{FF2B5EF4-FFF2-40B4-BE49-F238E27FC236}">
                    <a16:creationId xmlns:a16="http://schemas.microsoft.com/office/drawing/2014/main" id="{FF788618-D911-C55A-BA79-8E45C065DFDD}"/>
                  </a:ext>
                </a:extLst>
              </p:cNvPr>
              <p:cNvSpPr/>
              <p:nvPr/>
            </p:nvSpPr>
            <p:spPr>
              <a:xfrm>
                <a:off x="8067463" y="381089"/>
                <a:ext cx="716768" cy="291159"/>
              </a:xfrm>
              <a:prstGeom prst="rect">
                <a:avLst/>
              </a:prstGeom>
              <a:noFill/>
              <a:ln w="952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bg1"/>
                    </a:solidFill>
                    <a:latin typeface="游明朝" panose="02020400000000000000" pitchFamily="18" charset="-128"/>
                    <a:ea typeface="游明朝" panose="02020400000000000000" pitchFamily="18" charset="-128"/>
                  </a:rPr>
                  <a:t>自社戦略</a:t>
                </a:r>
              </a:p>
            </p:txBody>
          </p:sp>
          <p:sp>
            <p:nvSpPr>
              <p:cNvPr id="14" name="矢印: 右 13">
                <a:extLst>
                  <a:ext uri="{FF2B5EF4-FFF2-40B4-BE49-F238E27FC236}">
                    <a16:creationId xmlns:a16="http://schemas.microsoft.com/office/drawing/2014/main" id="{97F052B7-7631-A81B-7BFD-B2B7DFA71F88}"/>
                  </a:ext>
                </a:extLst>
              </p:cNvPr>
              <p:cNvSpPr/>
              <p:nvPr/>
            </p:nvSpPr>
            <p:spPr>
              <a:xfrm>
                <a:off x="8784231" y="458755"/>
                <a:ext cx="153693" cy="135827"/>
              </a:xfrm>
              <a:prstGeom prst="rightArrow">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20" name="グループ化 19">
              <a:extLst>
                <a:ext uri="{FF2B5EF4-FFF2-40B4-BE49-F238E27FC236}">
                  <a16:creationId xmlns:a16="http://schemas.microsoft.com/office/drawing/2014/main" id="{8414A799-482C-CC55-0CE2-16EA92B20277}"/>
                </a:ext>
              </a:extLst>
            </p:cNvPr>
            <p:cNvGrpSpPr/>
            <p:nvPr/>
          </p:nvGrpSpPr>
          <p:grpSpPr>
            <a:xfrm>
              <a:off x="9148785" y="381089"/>
              <a:ext cx="870461" cy="291159"/>
              <a:chOff x="9082704" y="381089"/>
              <a:chExt cx="870461" cy="291159"/>
            </a:xfrm>
          </p:grpSpPr>
          <p:sp>
            <p:nvSpPr>
              <p:cNvPr id="9" name="正方形/長方形 8">
                <a:extLst>
                  <a:ext uri="{FF2B5EF4-FFF2-40B4-BE49-F238E27FC236}">
                    <a16:creationId xmlns:a16="http://schemas.microsoft.com/office/drawing/2014/main" id="{6B4523AF-9548-FD3E-E388-F63A856955F3}"/>
                  </a:ext>
                </a:extLst>
              </p:cNvPr>
              <p:cNvSpPr/>
              <p:nvPr/>
            </p:nvSpPr>
            <p:spPr>
              <a:xfrm>
                <a:off x="9082704" y="381089"/>
                <a:ext cx="716768" cy="291159"/>
              </a:xfrm>
              <a:prstGeom prst="rect">
                <a:avLst/>
              </a:prstGeom>
              <a:noFill/>
              <a:ln w="9525">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bg1"/>
                    </a:solidFill>
                    <a:latin typeface="游明朝" panose="02020400000000000000" pitchFamily="18" charset="-128"/>
                    <a:ea typeface="游明朝" panose="02020400000000000000" pitchFamily="18" charset="-128"/>
                  </a:rPr>
                  <a:t>活動計画</a:t>
                </a:r>
              </a:p>
            </p:txBody>
          </p:sp>
          <p:sp>
            <p:nvSpPr>
              <p:cNvPr id="15" name="矢印: 右 14">
                <a:extLst>
                  <a:ext uri="{FF2B5EF4-FFF2-40B4-BE49-F238E27FC236}">
                    <a16:creationId xmlns:a16="http://schemas.microsoft.com/office/drawing/2014/main" id="{2261B66A-72C2-F0CE-F1D6-D555AEE9D17D}"/>
                  </a:ext>
                </a:extLst>
              </p:cNvPr>
              <p:cNvSpPr/>
              <p:nvPr/>
            </p:nvSpPr>
            <p:spPr>
              <a:xfrm>
                <a:off x="9799472" y="458755"/>
                <a:ext cx="153693" cy="135827"/>
              </a:xfrm>
              <a:prstGeom prst="rightArrow">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sp>
        <p:nvSpPr>
          <p:cNvPr id="31" name="正方形/長方形 30">
            <a:extLst>
              <a:ext uri="{FF2B5EF4-FFF2-40B4-BE49-F238E27FC236}">
                <a16:creationId xmlns:a16="http://schemas.microsoft.com/office/drawing/2014/main" id="{8DCB4E63-A6F6-3922-7E7A-1A74B7C03B38}"/>
              </a:ext>
            </a:extLst>
          </p:cNvPr>
          <p:cNvSpPr/>
          <p:nvPr/>
        </p:nvSpPr>
        <p:spPr>
          <a:xfrm>
            <a:off x="410918" y="3580598"/>
            <a:ext cx="11370164" cy="29148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spcBef>
                <a:spcPts val="1200"/>
              </a:spcBef>
            </a:pPr>
            <a:r>
              <a:rPr kumimoji="1" lang="ja-JP" altLang="en-US" sz="1400" dirty="0">
                <a:solidFill>
                  <a:schemeClr val="bg1"/>
                </a:solidFill>
                <a:latin typeface="游明朝" panose="02020400000000000000" pitchFamily="18" charset="-128"/>
                <a:ea typeface="游明朝" panose="02020400000000000000" pitchFamily="18" charset="-128"/>
              </a:rPr>
              <a:t>スタートアップの創業や参画が簡単になった時代。</a:t>
            </a:r>
            <a:endParaRPr kumimoji="1" lang="en-US" altLang="ja-JP" sz="1400" dirty="0">
              <a:solidFill>
                <a:schemeClr val="bg1"/>
              </a:solidFill>
              <a:latin typeface="游明朝" panose="02020400000000000000" pitchFamily="18" charset="-128"/>
              <a:ea typeface="游明朝" panose="02020400000000000000" pitchFamily="18" charset="-128"/>
            </a:endParaRPr>
          </a:p>
          <a:p>
            <a:pPr>
              <a:lnSpc>
                <a:spcPct val="120000"/>
              </a:lnSpc>
              <a:spcBef>
                <a:spcPts val="1200"/>
              </a:spcBef>
            </a:pPr>
            <a:r>
              <a:rPr kumimoji="1" lang="ja-JP" altLang="en-US" sz="1400" dirty="0">
                <a:solidFill>
                  <a:schemeClr val="bg1"/>
                </a:solidFill>
                <a:latin typeface="游明朝" panose="02020400000000000000" pitchFamily="18" charset="-128"/>
                <a:ea typeface="游明朝" panose="02020400000000000000" pitchFamily="18" charset="-128"/>
              </a:rPr>
              <a:t>しかし、「失敗したらどうしよう」という不安が付きまとうことは、どんな時代でも変わりません。</a:t>
            </a:r>
            <a:br>
              <a:rPr kumimoji="1" lang="ja-JP" altLang="en-US" sz="1400" dirty="0">
                <a:solidFill>
                  <a:schemeClr val="bg1"/>
                </a:solidFill>
                <a:latin typeface="游明朝" panose="02020400000000000000" pitchFamily="18" charset="-128"/>
                <a:ea typeface="游明朝" panose="02020400000000000000" pitchFamily="18" charset="-128"/>
              </a:rPr>
            </a:br>
            <a:r>
              <a:rPr kumimoji="1" lang="ja-JP" altLang="en-US" sz="1400" dirty="0">
                <a:solidFill>
                  <a:schemeClr val="bg1"/>
                </a:solidFill>
                <a:latin typeface="游明朝" panose="02020400000000000000" pitchFamily="18" charset="-128"/>
                <a:ea typeface="游明朝" panose="02020400000000000000" pitchFamily="18" charset="-128"/>
              </a:rPr>
              <a:t>そのような不安のなかでも勇気を出して挑戦した人が報われてほしいと思うことは、人間として当たり前の気持ちだと思います。</a:t>
            </a:r>
            <a:endParaRPr kumimoji="1" lang="en-US" altLang="ja-JP" sz="1400" dirty="0">
              <a:solidFill>
                <a:schemeClr val="bg1"/>
              </a:solidFill>
              <a:latin typeface="游明朝" panose="02020400000000000000" pitchFamily="18" charset="-128"/>
              <a:ea typeface="游明朝" panose="02020400000000000000" pitchFamily="18" charset="-128"/>
            </a:endParaRPr>
          </a:p>
          <a:p>
            <a:pPr>
              <a:lnSpc>
                <a:spcPct val="120000"/>
              </a:lnSpc>
              <a:spcBef>
                <a:spcPts val="1200"/>
              </a:spcBef>
            </a:pPr>
            <a:r>
              <a:rPr kumimoji="1" lang="ja-JP" altLang="en-US" sz="1400" dirty="0">
                <a:solidFill>
                  <a:schemeClr val="bg1"/>
                </a:solidFill>
                <a:latin typeface="游明朝" panose="02020400000000000000" pitchFamily="18" charset="-128"/>
                <a:ea typeface="游明朝" panose="02020400000000000000" pitchFamily="18" charset="-128"/>
              </a:rPr>
              <a:t>でも、実際に挑戦してみると、「分からない」「つらい」「苦しい」「本当はこうしたいのに」という理想と異なる現実に</a:t>
            </a:r>
            <a:br>
              <a:rPr kumimoji="1" lang="en-US" altLang="ja-JP" sz="1400" dirty="0">
                <a:solidFill>
                  <a:schemeClr val="bg1"/>
                </a:solidFill>
                <a:latin typeface="游明朝" panose="02020400000000000000" pitchFamily="18" charset="-128"/>
                <a:ea typeface="游明朝" panose="02020400000000000000" pitchFamily="18" charset="-128"/>
              </a:rPr>
            </a:br>
            <a:r>
              <a:rPr kumimoji="1" lang="ja-JP" altLang="en-US" sz="1400" dirty="0">
                <a:solidFill>
                  <a:schemeClr val="bg1"/>
                </a:solidFill>
                <a:latin typeface="游明朝" panose="02020400000000000000" pitchFamily="18" charset="-128"/>
                <a:ea typeface="游明朝" panose="02020400000000000000" pitchFamily="18" charset="-128"/>
              </a:rPr>
              <a:t>直面してしまう人は、決して少なくありません。</a:t>
            </a:r>
            <a:endParaRPr kumimoji="1" lang="en-US" altLang="ja-JP" sz="1400" dirty="0">
              <a:solidFill>
                <a:schemeClr val="bg1"/>
              </a:solidFill>
              <a:latin typeface="游明朝" panose="02020400000000000000" pitchFamily="18" charset="-128"/>
              <a:ea typeface="游明朝" panose="02020400000000000000" pitchFamily="18" charset="-128"/>
            </a:endParaRPr>
          </a:p>
          <a:p>
            <a:pPr>
              <a:lnSpc>
                <a:spcPct val="120000"/>
              </a:lnSpc>
              <a:spcBef>
                <a:spcPts val="1200"/>
              </a:spcBef>
            </a:pPr>
            <a:r>
              <a:rPr kumimoji="1" lang="ja-JP" altLang="en-US" sz="1400" dirty="0">
                <a:solidFill>
                  <a:schemeClr val="bg1"/>
                </a:solidFill>
                <a:latin typeface="游明朝" panose="02020400000000000000" pitchFamily="18" charset="-128"/>
                <a:ea typeface="游明朝" panose="02020400000000000000" pitchFamily="18" charset="-128"/>
              </a:rPr>
              <a:t>世の中には、こうした現実から脱却するためにさまざまなサービスが用意されていますが、各事業者が個別にサービスを提供しており、</a:t>
            </a:r>
            <a:br>
              <a:rPr kumimoji="1" lang="en-US" altLang="ja-JP" sz="1400" dirty="0">
                <a:solidFill>
                  <a:schemeClr val="bg1"/>
                </a:solidFill>
                <a:latin typeface="游明朝" panose="02020400000000000000" pitchFamily="18" charset="-128"/>
                <a:ea typeface="游明朝" panose="02020400000000000000" pitchFamily="18" charset="-128"/>
              </a:rPr>
            </a:br>
            <a:r>
              <a:rPr kumimoji="1" lang="ja-JP" altLang="en-US" sz="1400" dirty="0">
                <a:solidFill>
                  <a:schemeClr val="bg1"/>
                </a:solidFill>
                <a:latin typeface="游明朝" panose="02020400000000000000" pitchFamily="18" charset="-128"/>
                <a:ea typeface="游明朝" panose="02020400000000000000" pitchFamily="18" charset="-128"/>
              </a:rPr>
              <a:t>品質・価格も担保されていません。</a:t>
            </a:r>
            <a:endParaRPr kumimoji="1" lang="en-US" altLang="ja-JP" sz="1400" dirty="0">
              <a:solidFill>
                <a:schemeClr val="bg1"/>
              </a:solidFill>
              <a:latin typeface="游明朝" panose="02020400000000000000" pitchFamily="18" charset="-128"/>
              <a:ea typeface="游明朝" panose="02020400000000000000" pitchFamily="18" charset="-128"/>
            </a:endParaRPr>
          </a:p>
          <a:p>
            <a:pPr>
              <a:lnSpc>
                <a:spcPct val="120000"/>
              </a:lnSpc>
              <a:spcBef>
                <a:spcPts val="1200"/>
              </a:spcBef>
            </a:pPr>
            <a:r>
              <a:rPr kumimoji="1" lang="ja-JP" altLang="en-US" sz="1400" dirty="0">
                <a:solidFill>
                  <a:schemeClr val="bg1"/>
                </a:solidFill>
                <a:latin typeface="游明朝" panose="02020400000000000000" pitchFamily="18" charset="-128"/>
                <a:ea typeface="游明朝" panose="02020400000000000000" pitchFamily="18" charset="-128"/>
              </a:rPr>
              <a:t>わたしたちは、頑張っている人が少しでも報われるようにするため、スタートアップの創業・事業成長に必要なあらゆる機能を、</a:t>
            </a:r>
            <a:br>
              <a:rPr kumimoji="1" lang="en-US" altLang="ja-JP" sz="1400" dirty="0">
                <a:solidFill>
                  <a:schemeClr val="bg1"/>
                </a:solidFill>
                <a:latin typeface="游明朝" panose="02020400000000000000" pitchFamily="18" charset="-128"/>
                <a:ea typeface="游明朝" panose="02020400000000000000" pitchFamily="18" charset="-128"/>
              </a:rPr>
            </a:br>
            <a:r>
              <a:rPr kumimoji="1" lang="ja-JP" altLang="en-US" sz="1400" dirty="0">
                <a:solidFill>
                  <a:schemeClr val="bg1"/>
                </a:solidFill>
                <a:latin typeface="游明朝" panose="02020400000000000000" pitchFamily="18" charset="-128"/>
                <a:ea typeface="游明朝" panose="02020400000000000000" pitchFamily="18" charset="-128"/>
              </a:rPr>
              <a:t>オールインワンかつ高品質・低価格で提供するためのプラットフォームを整備することにしました。</a:t>
            </a:r>
          </a:p>
        </p:txBody>
      </p:sp>
      <p:grpSp>
        <p:nvGrpSpPr>
          <p:cNvPr id="34" name="グループ化 33">
            <a:extLst>
              <a:ext uri="{FF2B5EF4-FFF2-40B4-BE49-F238E27FC236}">
                <a16:creationId xmlns:a16="http://schemas.microsoft.com/office/drawing/2014/main" id="{322EF839-3908-1636-78B2-840262D58FEE}"/>
              </a:ext>
            </a:extLst>
          </p:cNvPr>
          <p:cNvGrpSpPr/>
          <p:nvPr/>
        </p:nvGrpSpPr>
        <p:grpSpPr>
          <a:xfrm>
            <a:off x="410918" y="1129815"/>
            <a:ext cx="11370164" cy="1709636"/>
            <a:chOff x="410918" y="1408949"/>
            <a:chExt cx="11370164" cy="1709636"/>
          </a:xfrm>
        </p:grpSpPr>
        <p:sp>
          <p:nvSpPr>
            <p:cNvPr id="32" name="正方形/長方形 31">
              <a:extLst>
                <a:ext uri="{FF2B5EF4-FFF2-40B4-BE49-F238E27FC236}">
                  <a16:creationId xmlns:a16="http://schemas.microsoft.com/office/drawing/2014/main" id="{D9E52095-CD94-150F-A230-45CE870FA324}"/>
                </a:ext>
              </a:extLst>
            </p:cNvPr>
            <p:cNvSpPr/>
            <p:nvPr/>
          </p:nvSpPr>
          <p:spPr>
            <a:xfrm>
              <a:off x="410918" y="1916677"/>
              <a:ext cx="11370164" cy="12019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3600" b="1" dirty="0">
                  <a:solidFill>
                    <a:schemeClr val="bg1"/>
                  </a:solidFill>
                  <a:latin typeface="游明朝" panose="02020400000000000000" pitchFamily="18" charset="-128"/>
                  <a:ea typeface="游明朝" panose="02020400000000000000" pitchFamily="18" charset="-128"/>
                </a:rPr>
                <a:t>すべてのスタートアップの</a:t>
              </a:r>
              <a:endParaRPr kumimoji="1" lang="en-US" altLang="ja-JP" sz="3600" b="1" dirty="0">
                <a:solidFill>
                  <a:schemeClr val="bg1"/>
                </a:solidFill>
                <a:latin typeface="游明朝" panose="02020400000000000000" pitchFamily="18" charset="-128"/>
                <a:ea typeface="游明朝" panose="02020400000000000000" pitchFamily="18" charset="-128"/>
              </a:endParaRPr>
            </a:p>
            <a:p>
              <a:pPr>
                <a:spcBef>
                  <a:spcPts val="600"/>
                </a:spcBef>
              </a:pPr>
              <a:r>
                <a:rPr kumimoji="1" lang="ja-JP" altLang="en-US" sz="3600" b="1" dirty="0">
                  <a:solidFill>
                    <a:schemeClr val="bg1"/>
                  </a:solidFill>
                  <a:latin typeface="游明朝" panose="02020400000000000000" pitchFamily="18" charset="-128"/>
                  <a:ea typeface="游明朝" panose="02020400000000000000" pitchFamily="18" charset="-128"/>
                </a:rPr>
                <a:t>「やってみよう」を「やってよかった」に変える</a:t>
              </a:r>
              <a:endParaRPr kumimoji="1" lang="en-US" altLang="ja-JP" sz="3600" b="1" dirty="0">
                <a:solidFill>
                  <a:schemeClr val="bg1"/>
                </a:solidFill>
                <a:latin typeface="游明朝" panose="02020400000000000000" pitchFamily="18" charset="-128"/>
                <a:ea typeface="游明朝" panose="02020400000000000000" pitchFamily="18" charset="-128"/>
              </a:endParaRPr>
            </a:p>
          </p:txBody>
        </p:sp>
        <p:sp>
          <p:nvSpPr>
            <p:cNvPr id="33" name="正方形/長方形 32">
              <a:extLst>
                <a:ext uri="{FF2B5EF4-FFF2-40B4-BE49-F238E27FC236}">
                  <a16:creationId xmlns:a16="http://schemas.microsoft.com/office/drawing/2014/main" id="{32DF7D87-5141-6C68-691A-94298FBC3AC1}"/>
                </a:ext>
              </a:extLst>
            </p:cNvPr>
            <p:cNvSpPr/>
            <p:nvPr/>
          </p:nvSpPr>
          <p:spPr>
            <a:xfrm>
              <a:off x="410918" y="1408949"/>
              <a:ext cx="11370164" cy="3938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spcBef>
                  <a:spcPts val="1200"/>
                </a:spcBef>
              </a:pPr>
              <a:r>
                <a:rPr kumimoji="1" lang="en-US" altLang="ja-JP" sz="1400" dirty="0">
                  <a:solidFill>
                    <a:schemeClr val="bg1"/>
                  </a:solidFill>
                  <a:latin typeface="游明朝" panose="02020400000000000000" pitchFamily="18" charset="-128"/>
                  <a:ea typeface="游明朝" panose="02020400000000000000" pitchFamily="18" charset="-128"/>
                </a:rPr>
                <a:t>Purpose</a:t>
              </a:r>
              <a:r>
                <a:rPr kumimoji="1" lang="ja-JP" altLang="en-US" sz="1400" dirty="0">
                  <a:solidFill>
                    <a:schemeClr val="bg1"/>
                  </a:solidFill>
                  <a:latin typeface="游明朝" panose="02020400000000000000" pitchFamily="18" charset="-128"/>
                  <a:ea typeface="游明朝" panose="02020400000000000000" pitchFamily="18" charset="-128"/>
                </a:rPr>
                <a:t>（わたしたちの存在意義）</a:t>
              </a:r>
            </a:p>
          </p:txBody>
        </p:sp>
      </p:grpSp>
    </p:spTree>
    <p:extLst>
      <p:ext uri="{BB962C8B-B14F-4D97-AF65-F5344CB8AC3E}">
        <p14:creationId xmlns:p14="http://schemas.microsoft.com/office/powerpoint/2010/main" val="3736835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AC7EA-9BCA-7998-65C8-C158114E8A33}"/>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1CA0271B-692D-9FDE-B029-2394B545A7F2}"/>
              </a:ext>
            </a:extLst>
          </p:cNvPr>
          <p:cNvSpPr/>
          <p:nvPr/>
        </p:nvSpPr>
        <p:spPr>
          <a:xfrm>
            <a:off x="410918" y="29644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b="1" dirty="0">
                <a:solidFill>
                  <a:srgbClr val="145D3A"/>
                </a:solidFill>
                <a:latin typeface="游明朝" panose="02020400000000000000" pitchFamily="18" charset="-128"/>
                <a:ea typeface="游明朝" panose="02020400000000000000" pitchFamily="18" charset="-128"/>
              </a:rPr>
              <a:t>市場分析（</a:t>
            </a:r>
            <a:r>
              <a:rPr lang="en-US" altLang="ja-JP" b="1" dirty="0">
                <a:solidFill>
                  <a:srgbClr val="145D3A"/>
                </a:solidFill>
                <a:latin typeface="游明朝" panose="02020400000000000000" pitchFamily="18" charset="-128"/>
                <a:ea typeface="游明朝" panose="02020400000000000000" pitchFamily="18" charset="-128"/>
              </a:rPr>
              <a:t>1/2</a:t>
            </a:r>
            <a:r>
              <a:rPr lang="ja-JP" altLang="en-US" b="1" dirty="0">
                <a:solidFill>
                  <a:srgbClr val="145D3A"/>
                </a:solidFill>
                <a:latin typeface="游明朝" panose="02020400000000000000" pitchFamily="18" charset="-128"/>
                <a:ea typeface="游明朝" panose="02020400000000000000" pitchFamily="18" charset="-128"/>
              </a:rPr>
              <a:t>）：業界の規模・成長性</a:t>
            </a:r>
          </a:p>
        </p:txBody>
      </p:sp>
      <p:sp>
        <p:nvSpPr>
          <p:cNvPr id="38" name="正方形/長方形 37">
            <a:extLst>
              <a:ext uri="{FF2B5EF4-FFF2-40B4-BE49-F238E27FC236}">
                <a16:creationId xmlns:a16="http://schemas.microsoft.com/office/drawing/2014/main" id="{5A7BA05D-C678-573E-E9A5-DD41B8A981F5}"/>
              </a:ext>
            </a:extLst>
          </p:cNvPr>
          <p:cNvSpPr/>
          <p:nvPr/>
        </p:nvSpPr>
        <p:spPr>
          <a:xfrm>
            <a:off x="410918" y="6588823"/>
            <a:ext cx="11370164" cy="2187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出所：株式会社帝国データバンク「</a:t>
            </a:r>
            <a:r>
              <a:rPr kumimoji="1" lang="en-US" altLang="zh-TW" sz="1050" dirty="0">
                <a:solidFill>
                  <a:schemeClr val="tx1"/>
                </a:solidFill>
                <a:latin typeface="游明朝" panose="02020400000000000000" pitchFamily="18" charset="-128"/>
                <a:ea typeface="游明朝" panose="02020400000000000000" pitchFamily="18" charset="-128"/>
              </a:rPr>
              <a:t>2024</a:t>
            </a:r>
            <a:r>
              <a:rPr kumimoji="1" lang="zh-TW" altLang="en-US" sz="1050" dirty="0">
                <a:solidFill>
                  <a:schemeClr val="tx1"/>
                </a:solidFill>
                <a:latin typeface="游明朝" panose="02020400000000000000" pitchFamily="18" charset="-128"/>
                <a:ea typeface="游明朝" panose="02020400000000000000" pitchFamily="18" charset="-128"/>
              </a:rPr>
              <a:t>年「新設法人」動向調査</a:t>
            </a:r>
            <a:r>
              <a:rPr kumimoji="1" lang="ja-JP" altLang="en-US" sz="1050" dirty="0">
                <a:solidFill>
                  <a:schemeClr val="tx1"/>
                </a:solidFill>
                <a:latin typeface="游明朝" panose="02020400000000000000" pitchFamily="18" charset="-128"/>
                <a:ea typeface="游明朝" panose="02020400000000000000" pitchFamily="18" charset="-128"/>
              </a:rPr>
              <a:t>」、経済産業省「小規模事業者を取り巻く現状と課題について」より作成</a:t>
            </a:r>
          </a:p>
        </p:txBody>
      </p:sp>
      <p:sp>
        <p:nvSpPr>
          <p:cNvPr id="4" name="スライド番号プレースホルダー 5">
            <a:extLst>
              <a:ext uri="{FF2B5EF4-FFF2-40B4-BE49-F238E27FC236}">
                <a16:creationId xmlns:a16="http://schemas.microsoft.com/office/drawing/2014/main" id="{93F9CD25-F12B-868B-7F4D-DDB167D49878}"/>
              </a:ext>
            </a:extLst>
          </p:cNvPr>
          <p:cNvSpPr>
            <a:spLocks noGrp="1"/>
          </p:cNvSpPr>
          <p:nvPr>
            <p:ph type="sldNum" sz="quarter" idx="12"/>
          </p:nvPr>
        </p:nvSpPr>
        <p:spPr>
          <a:xfrm>
            <a:off x="11792326" y="6587975"/>
            <a:ext cx="278505" cy="219600"/>
          </a:xfrm>
        </p:spPr>
        <p:txBody>
          <a:bodyPr wrap="none"/>
          <a:lstStyle/>
          <a:p>
            <a:pPr algn="ctr"/>
            <a:fld id="{3FFBA4C0-9B7D-4866-9F37-F8186F53D425}" type="slidenum">
              <a:rPr kumimoji="1" lang="ja-JP" altLang="en-US" smtClean="0">
                <a:solidFill>
                  <a:schemeClr val="tx1"/>
                </a:solidFill>
                <a:latin typeface="游明朝" panose="02020400000000000000" pitchFamily="18" charset="-128"/>
                <a:ea typeface="游明朝" panose="02020400000000000000" pitchFamily="18" charset="-128"/>
              </a:rPr>
              <a:pPr algn="ctr"/>
              <a:t>5</a:t>
            </a:fld>
            <a:endParaRPr kumimoji="1" lang="ja-JP" altLang="en-US" dirty="0">
              <a:solidFill>
                <a:schemeClr val="tx1"/>
              </a:solidFill>
              <a:latin typeface="游明朝" panose="02020400000000000000" pitchFamily="18" charset="-128"/>
              <a:ea typeface="游明朝" panose="02020400000000000000" pitchFamily="18" charset="-128"/>
            </a:endParaRPr>
          </a:p>
        </p:txBody>
      </p:sp>
      <p:grpSp>
        <p:nvGrpSpPr>
          <p:cNvPr id="5" name="グループ化 4">
            <a:extLst>
              <a:ext uri="{FF2B5EF4-FFF2-40B4-BE49-F238E27FC236}">
                <a16:creationId xmlns:a16="http://schemas.microsoft.com/office/drawing/2014/main" id="{D9A8BEAA-A0EA-81BE-9A15-E88A8D6BE9DD}"/>
              </a:ext>
            </a:extLst>
          </p:cNvPr>
          <p:cNvGrpSpPr/>
          <p:nvPr/>
        </p:nvGrpSpPr>
        <p:grpSpPr>
          <a:xfrm>
            <a:off x="6321449" y="381089"/>
            <a:ext cx="5462564" cy="291159"/>
            <a:chOff x="5352149" y="381089"/>
            <a:chExt cx="5462564" cy="291159"/>
          </a:xfrm>
        </p:grpSpPr>
        <p:sp>
          <p:nvSpPr>
            <p:cNvPr id="6" name="正方形/長方形 5">
              <a:extLst>
                <a:ext uri="{FF2B5EF4-FFF2-40B4-BE49-F238E27FC236}">
                  <a16:creationId xmlns:a16="http://schemas.microsoft.com/office/drawing/2014/main" id="{D0F0E8D1-85F5-2508-EA7A-03D22A850D15}"/>
                </a:ext>
              </a:extLst>
            </p:cNvPr>
            <p:cNvSpPr/>
            <p:nvPr/>
          </p:nvSpPr>
          <p:spPr>
            <a:xfrm>
              <a:off x="10097945"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財務</a:t>
              </a:r>
              <a:r>
                <a:rPr kumimoji="1" lang="ja-JP" altLang="en-US" sz="1050" dirty="0">
                  <a:solidFill>
                    <a:schemeClr val="tx1"/>
                  </a:solidFill>
                  <a:latin typeface="游明朝" panose="02020400000000000000" pitchFamily="18" charset="-128"/>
                  <a:ea typeface="游明朝" panose="02020400000000000000" pitchFamily="18" charset="-128"/>
                </a:rPr>
                <a:t>計画</a:t>
              </a:r>
            </a:p>
          </p:txBody>
        </p:sp>
        <p:grpSp>
          <p:nvGrpSpPr>
            <p:cNvPr id="7" name="グループ化 6">
              <a:extLst>
                <a:ext uri="{FF2B5EF4-FFF2-40B4-BE49-F238E27FC236}">
                  <a16:creationId xmlns:a16="http://schemas.microsoft.com/office/drawing/2014/main" id="{DC88FA96-9E9D-D0B6-79AF-27769C0EA389}"/>
                </a:ext>
              </a:extLst>
            </p:cNvPr>
            <p:cNvGrpSpPr/>
            <p:nvPr/>
          </p:nvGrpSpPr>
          <p:grpSpPr>
            <a:xfrm>
              <a:off x="5352149" y="381089"/>
              <a:ext cx="870461" cy="291159"/>
              <a:chOff x="5021740" y="381089"/>
              <a:chExt cx="870461" cy="291159"/>
            </a:xfrm>
          </p:grpSpPr>
          <p:sp>
            <p:nvSpPr>
              <p:cNvPr id="20" name="正方形/長方形 19">
                <a:extLst>
                  <a:ext uri="{FF2B5EF4-FFF2-40B4-BE49-F238E27FC236}">
                    <a16:creationId xmlns:a16="http://schemas.microsoft.com/office/drawing/2014/main" id="{FD421980-279D-5C9E-F7C1-46D42CAAB462}"/>
                  </a:ext>
                </a:extLst>
              </p:cNvPr>
              <p:cNvSpPr/>
              <p:nvPr/>
            </p:nvSpPr>
            <p:spPr>
              <a:xfrm>
                <a:off x="5021740"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目指す姿</a:t>
                </a:r>
              </a:p>
            </p:txBody>
          </p:sp>
          <p:sp>
            <p:nvSpPr>
              <p:cNvPr id="21" name="矢印: 右 20">
                <a:extLst>
                  <a:ext uri="{FF2B5EF4-FFF2-40B4-BE49-F238E27FC236}">
                    <a16:creationId xmlns:a16="http://schemas.microsoft.com/office/drawing/2014/main" id="{AAA31235-5812-A4F6-F567-5D23E630ADB1}"/>
                  </a:ext>
                </a:extLst>
              </p:cNvPr>
              <p:cNvSpPr/>
              <p:nvPr/>
            </p:nvSpPr>
            <p:spPr>
              <a:xfrm>
                <a:off x="5738508"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8" name="グループ化 7">
              <a:extLst>
                <a:ext uri="{FF2B5EF4-FFF2-40B4-BE49-F238E27FC236}">
                  <a16:creationId xmlns:a16="http://schemas.microsoft.com/office/drawing/2014/main" id="{6974AF84-F2FC-37E5-50E9-A14CE26447DD}"/>
                </a:ext>
              </a:extLst>
            </p:cNvPr>
            <p:cNvGrpSpPr/>
            <p:nvPr/>
          </p:nvGrpSpPr>
          <p:grpSpPr>
            <a:xfrm>
              <a:off x="6301308" y="381089"/>
              <a:ext cx="870461" cy="291159"/>
              <a:chOff x="6036981" y="381089"/>
              <a:chExt cx="870461" cy="291159"/>
            </a:xfrm>
          </p:grpSpPr>
          <p:sp>
            <p:nvSpPr>
              <p:cNvPr id="18" name="正方形/長方形 17">
                <a:extLst>
                  <a:ext uri="{FF2B5EF4-FFF2-40B4-BE49-F238E27FC236}">
                    <a16:creationId xmlns:a16="http://schemas.microsoft.com/office/drawing/2014/main" id="{AA4E32B7-166C-36F1-FA1D-015D2A704405}"/>
                  </a:ext>
                </a:extLst>
              </p:cNvPr>
              <p:cNvSpPr/>
              <p:nvPr/>
            </p:nvSpPr>
            <p:spPr>
              <a:xfrm>
                <a:off x="6036981" y="381089"/>
                <a:ext cx="716768" cy="291159"/>
              </a:xfrm>
              <a:prstGeom prst="rect">
                <a:avLst/>
              </a:prstGeom>
              <a:solidFill>
                <a:srgbClr val="145D3A"/>
              </a:solidFill>
              <a:ln w="952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市場分析</a:t>
                </a:r>
              </a:p>
            </p:txBody>
          </p:sp>
          <p:sp>
            <p:nvSpPr>
              <p:cNvPr id="19" name="矢印: 右 18">
                <a:extLst>
                  <a:ext uri="{FF2B5EF4-FFF2-40B4-BE49-F238E27FC236}">
                    <a16:creationId xmlns:a16="http://schemas.microsoft.com/office/drawing/2014/main" id="{13925291-2DC8-EDE3-F47E-1038E19CDAC0}"/>
                  </a:ext>
                </a:extLst>
              </p:cNvPr>
              <p:cNvSpPr/>
              <p:nvPr/>
            </p:nvSpPr>
            <p:spPr>
              <a:xfrm>
                <a:off x="6753749"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9" name="グループ化 8">
              <a:extLst>
                <a:ext uri="{FF2B5EF4-FFF2-40B4-BE49-F238E27FC236}">
                  <a16:creationId xmlns:a16="http://schemas.microsoft.com/office/drawing/2014/main" id="{984A373A-2067-54BE-F904-D834631678D0}"/>
                </a:ext>
              </a:extLst>
            </p:cNvPr>
            <p:cNvGrpSpPr/>
            <p:nvPr/>
          </p:nvGrpSpPr>
          <p:grpSpPr>
            <a:xfrm>
              <a:off x="7250467" y="381089"/>
              <a:ext cx="870461" cy="291159"/>
              <a:chOff x="7052222" y="381089"/>
              <a:chExt cx="870461" cy="291159"/>
            </a:xfrm>
          </p:grpSpPr>
          <p:sp>
            <p:nvSpPr>
              <p:cNvPr id="16" name="正方形/長方形 15">
                <a:extLst>
                  <a:ext uri="{FF2B5EF4-FFF2-40B4-BE49-F238E27FC236}">
                    <a16:creationId xmlns:a16="http://schemas.microsoft.com/office/drawing/2014/main" id="{34E9DE69-7302-73F3-C738-128AC36AF4DC}"/>
                  </a:ext>
                </a:extLst>
              </p:cNvPr>
              <p:cNvSpPr/>
              <p:nvPr/>
            </p:nvSpPr>
            <p:spPr>
              <a:xfrm>
                <a:off x="7052222"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競合分析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7" name="矢印: 右 16">
                <a:extLst>
                  <a:ext uri="{FF2B5EF4-FFF2-40B4-BE49-F238E27FC236}">
                    <a16:creationId xmlns:a16="http://schemas.microsoft.com/office/drawing/2014/main" id="{46F7E1E7-B11F-AF1F-B61D-027EDFA7619E}"/>
                  </a:ext>
                </a:extLst>
              </p:cNvPr>
              <p:cNvSpPr/>
              <p:nvPr/>
            </p:nvSpPr>
            <p:spPr>
              <a:xfrm>
                <a:off x="7768990"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0" name="グループ化 9">
              <a:extLst>
                <a:ext uri="{FF2B5EF4-FFF2-40B4-BE49-F238E27FC236}">
                  <a16:creationId xmlns:a16="http://schemas.microsoft.com/office/drawing/2014/main" id="{49FB87BD-C5FF-4B03-1422-6591124F8DFC}"/>
                </a:ext>
              </a:extLst>
            </p:cNvPr>
            <p:cNvGrpSpPr/>
            <p:nvPr/>
          </p:nvGrpSpPr>
          <p:grpSpPr>
            <a:xfrm>
              <a:off x="8199626" y="381089"/>
              <a:ext cx="870461" cy="291159"/>
              <a:chOff x="8067463" y="381089"/>
              <a:chExt cx="870461" cy="291159"/>
            </a:xfrm>
          </p:grpSpPr>
          <p:sp>
            <p:nvSpPr>
              <p:cNvPr id="14" name="正方形/長方形 13">
                <a:extLst>
                  <a:ext uri="{FF2B5EF4-FFF2-40B4-BE49-F238E27FC236}">
                    <a16:creationId xmlns:a16="http://schemas.microsoft.com/office/drawing/2014/main" id="{855182D1-0ABF-D7F0-5F71-30667137FA5C}"/>
                  </a:ext>
                </a:extLst>
              </p:cNvPr>
              <p:cNvSpPr/>
              <p:nvPr/>
            </p:nvSpPr>
            <p:spPr>
              <a:xfrm>
                <a:off x="8067463"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自社戦略</a:t>
                </a:r>
              </a:p>
            </p:txBody>
          </p:sp>
          <p:sp>
            <p:nvSpPr>
              <p:cNvPr id="15" name="矢印: 右 14">
                <a:extLst>
                  <a:ext uri="{FF2B5EF4-FFF2-40B4-BE49-F238E27FC236}">
                    <a16:creationId xmlns:a16="http://schemas.microsoft.com/office/drawing/2014/main" id="{8BA36FFC-6E84-C6EE-BF8B-61F112C86B08}"/>
                  </a:ext>
                </a:extLst>
              </p:cNvPr>
              <p:cNvSpPr/>
              <p:nvPr/>
            </p:nvSpPr>
            <p:spPr>
              <a:xfrm>
                <a:off x="8784231"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1" name="グループ化 10">
              <a:extLst>
                <a:ext uri="{FF2B5EF4-FFF2-40B4-BE49-F238E27FC236}">
                  <a16:creationId xmlns:a16="http://schemas.microsoft.com/office/drawing/2014/main" id="{D7CA4DB3-0692-B03B-A586-20AF2E09D812}"/>
                </a:ext>
              </a:extLst>
            </p:cNvPr>
            <p:cNvGrpSpPr/>
            <p:nvPr/>
          </p:nvGrpSpPr>
          <p:grpSpPr>
            <a:xfrm>
              <a:off x="9148785" y="381089"/>
              <a:ext cx="870461" cy="291159"/>
              <a:chOff x="9082704" y="381089"/>
              <a:chExt cx="870461" cy="291159"/>
            </a:xfrm>
          </p:grpSpPr>
          <p:sp>
            <p:nvSpPr>
              <p:cNvPr id="12" name="正方形/長方形 11">
                <a:extLst>
                  <a:ext uri="{FF2B5EF4-FFF2-40B4-BE49-F238E27FC236}">
                    <a16:creationId xmlns:a16="http://schemas.microsoft.com/office/drawing/2014/main" id="{4F566066-DA39-BCB6-A4F4-104688BD6847}"/>
                  </a:ext>
                </a:extLst>
              </p:cNvPr>
              <p:cNvSpPr/>
              <p:nvPr/>
            </p:nvSpPr>
            <p:spPr>
              <a:xfrm>
                <a:off x="9082704"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活動計画</a:t>
                </a:r>
              </a:p>
            </p:txBody>
          </p:sp>
          <p:sp>
            <p:nvSpPr>
              <p:cNvPr id="13" name="矢印: 右 12">
                <a:extLst>
                  <a:ext uri="{FF2B5EF4-FFF2-40B4-BE49-F238E27FC236}">
                    <a16:creationId xmlns:a16="http://schemas.microsoft.com/office/drawing/2014/main" id="{5B094A62-E532-A40A-2370-1997677364EA}"/>
                  </a:ext>
                </a:extLst>
              </p:cNvPr>
              <p:cNvSpPr/>
              <p:nvPr/>
            </p:nvSpPr>
            <p:spPr>
              <a:xfrm>
                <a:off x="9799472"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sp>
        <p:nvSpPr>
          <p:cNvPr id="41" name="正方形/長方形 40">
            <a:extLst>
              <a:ext uri="{FF2B5EF4-FFF2-40B4-BE49-F238E27FC236}">
                <a16:creationId xmlns:a16="http://schemas.microsoft.com/office/drawing/2014/main" id="{7596801E-1B20-A6F3-06A2-5A6FCE9B6394}"/>
              </a:ext>
            </a:extLst>
          </p:cNvPr>
          <p:cNvSpPr/>
          <p:nvPr/>
        </p:nvSpPr>
        <p:spPr>
          <a:xfrm>
            <a:off x="410918" y="85198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kumimoji="1" lang="en-US" altLang="ja-JP" dirty="0">
                <a:solidFill>
                  <a:schemeClr val="tx1"/>
                </a:solidFill>
                <a:latin typeface="游明朝" panose="02020400000000000000" pitchFamily="18" charset="-128"/>
                <a:ea typeface="游明朝" panose="02020400000000000000" pitchFamily="18" charset="-128"/>
              </a:rPr>
              <a:t>2024</a:t>
            </a:r>
            <a:r>
              <a:rPr kumimoji="1" lang="ja-JP" altLang="en-US" dirty="0">
                <a:solidFill>
                  <a:schemeClr val="tx1"/>
                </a:solidFill>
                <a:latin typeface="游明朝" panose="02020400000000000000" pitchFamily="18" charset="-128"/>
                <a:ea typeface="游明朝" panose="02020400000000000000" pitchFamily="18" charset="-128"/>
              </a:rPr>
              <a:t>年において、新設法人数は</a:t>
            </a:r>
            <a:r>
              <a:rPr kumimoji="1" lang="en-US" altLang="ja-JP" dirty="0">
                <a:solidFill>
                  <a:schemeClr val="tx1"/>
                </a:solidFill>
                <a:latin typeface="游明朝" panose="02020400000000000000" pitchFamily="18" charset="-128"/>
                <a:ea typeface="游明朝" panose="02020400000000000000" pitchFamily="18" charset="-128"/>
              </a:rPr>
              <a:t>15.3</a:t>
            </a:r>
            <a:r>
              <a:rPr kumimoji="1" lang="ja-JP" altLang="en-US" dirty="0">
                <a:solidFill>
                  <a:schemeClr val="tx1"/>
                </a:solidFill>
                <a:latin typeface="游明朝" panose="02020400000000000000" pitchFamily="18" charset="-128"/>
                <a:ea typeface="游明朝" panose="02020400000000000000" pitchFamily="18" charset="-128"/>
              </a:rPr>
              <a:t>万社もあり、その数は拡大傾向にある。</a:t>
            </a:r>
          </a:p>
        </p:txBody>
      </p:sp>
      <p:graphicFrame>
        <p:nvGraphicFramePr>
          <p:cNvPr id="23" name="グラフ 22">
            <a:extLst>
              <a:ext uri="{FF2B5EF4-FFF2-40B4-BE49-F238E27FC236}">
                <a16:creationId xmlns:a16="http://schemas.microsoft.com/office/drawing/2014/main" id="{34FD18FD-0974-E4D2-4A23-6434101F356F}"/>
              </a:ext>
            </a:extLst>
          </p:cNvPr>
          <p:cNvGraphicFramePr/>
          <p:nvPr>
            <p:extLst>
              <p:ext uri="{D42A27DB-BD31-4B8C-83A1-F6EECF244321}">
                <p14:modId xmlns:p14="http://schemas.microsoft.com/office/powerpoint/2010/main" val="2515256280"/>
              </p:ext>
            </p:extLst>
          </p:nvPr>
        </p:nvGraphicFramePr>
        <p:xfrm>
          <a:off x="407987" y="2315746"/>
          <a:ext cx="11384339" cy="3251573"/>
        </p:xfrm>
        <a:graphic>
          <a:graphicData uri="http://schemas.openxmlformats.org/drawingml/2006/chart">
            <c:chart xmlns:c="http://schemas.openxmlformats.org/drawingml/2006/chart" xmlns:r="http://schemas.openxmlformats.org/officeDocument/2006/relationships" r:id="rId2"/>
          </a:graphicData>
        </a:graphic>
      </p:graphicFrame>
      <p:sp>
        <p:nvSpPr>
          <p:cNvPr id="24" name="正方形/長方形 23">
            <a:extLst>
              <a:ext uri="{FF2B5EF4-FFF2-40B4-BE49-F238E27FC236}">
                <a16:creationId xmlns:a16="http://schemas.microsoft.com/office/drawing/2014/main" id="{33D9F5DC-518E-1652-38EB-4A92E5F44488}"/>
              </a:ext>
            </a:extLst>
          </p:cNvPr>
          <p:cNvSpPr/>
          <p:nvPr/>
        </p:nvSpPr>
        <p:spPr>
          <a:xfrm>
            <a:off x="3371099" y="1638323"/>
            <a:ext cx="5449802" cy="270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chemeClr val="tx1"/>
                </a:solidFill>
                <a:latin typeface="游明朝" panose="02020400000000000000" pitchFamily="18" charset="-128"/>
                <a:ea typeface="游明朝" panose="02020400000000000000" pitchFamily="18" charset="-128"/>
              </a:rPr>
              <a:t>日本国内における新設法人数の推移（万社）</a:t>
            </a:r>
          </a:p>
        </p:txBody>
      </p:sp>
      <p:grpSp>
        <p:nvGrpSpPr>
          <p:cNvPr id="30" name="グループ化 29">
            <a:extLst>
              <a:ext uri="{FF2B5EF4-FFF2-40B4-BE49-F238E27FC236}">
                <a16:creationId xmlns:a16="http://schemas.microsoft.com/office/drawing/2014/main" id="{4551B520-4112-0A2C-6AAA-7E13E16319DC}"/>
              </a:ext>
            </a:extLst>
          </p:cNvPr>
          <p:cNvGrpSpPr/>
          <p:nvPr/>
        </p:nvGrpSpPr>
        <p:grpSpPr>
          <a:xfrm>
            <a:off x="964277" y="2028591"/>
            <a:ext cx="10249592" cy="885664"/>
            <a:chOff x="964277" y="2597364"/>
            <a:chExt cx="10249592" cy="885664"/>
          </a:xfrm>
        </p:grpSpPr>
        <p:cxnSp>
          <p:nvCxnSpPr>
            <p:cNvPr id="25" name="直線矢印コネクタ 24">
              <a:extLst>
                <a:ext uri="{FF2B5EF4-FFF2-40B4-BE49-F238E27FC236}">
                  <a16:creationId xmlns:a16="http://schemas.microsoft.com/office/drawing/2014/main" id="{2BEE781F-D1B5-2A15-1B11-DAFC896160E2}"/>
                </a:ext>
              </a:extLst>
            </p:cNvPr>
            <p:cNvCxnSpPr>
              <a:cxnSpLocks/>
            </p:cNvCxnSpPr>
            <p:nvPr/>
          </p:nvCxnSpPr>
          <p:spPr>
            <a:xfrm flipV="1">
              <a:off x="964277" y="2597364"/>
              <a:ext cx="10249592" cy="885664"/>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楕円 28">
              <a:extLst>
                <a:ext uri="{FF2B5EF4-FFF2-40B4-BE49-F238E27FC236}">
                  <a16:creationId xmlns:a16="http://schemas.microsoft.com/office/drawing/2014/main" id="{B44A27C2-FCD5-9010-8875-FD5A838E0FF8}"/>
                </a:ext>
              </a:extLst>
            </p:cNvPr>
            <p:cNvSpPr/>
            <p:nvPr/>
          </p:nvSpPr>
          <p:spPr>
            <a:xfrm>
              <a:off x="5244022" y="2846430"/>
              <a:ext cx="1690103" cy="387533"/>
            </a:xfrm>
            <a:prstGeom prst="ellipse">
              <a:avLst/>
            </a:prstGeom>
            <a:solidFill>
              <a:srgbClr val="145D3A"/>
            </a:solidFill>
            <a:ln w="952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年平均成長率 </a:t>
              </a:r>
              <a:r>
                <a:rPr lang="en-US" altLang="ja-JP" sz="1400" dirty="0">
                  <a:solidFill>
                    <a:schemeClr val="bg1"/>
                  </a:solidFill>
                  <a:latin typeface="游明朝" panose="02020400000000000000" pitchFamily="18" charset="-128"/>
                  <a:ea typeface="游明朝" panose="02020400000000000000" pitchFamily="18" charset="-128"/>
                </a:rPr>
                <a:t>3.2</a:t>
              </a:r>
              <a:r>
                <a:rPr lang="ja-JP" altLang="en-US" sz="1400" dirty="0">
                  <a:solidFill>
                    <a:schemeClr val="bg1"/>
                  </a:solidFill>
                  <a:latin typeface="游明朝" panose="02020400000000000000" pitchFamily="18" charset="-128"/>
                  <a:ea typeface="游明朝" panose="02020400000000000000" pitchFamily="18" charset="-128"/>
                </a:rPr>
                <a:t>％</a:t>
              </a:r>
            </a:p>
          </p:txBody>
        </p:sp>
      </p:grpSp>
      <p:sp>
        <p:nvSpPr>
          <p:cNvPr id="32" name="正方形/長方形 31">
            <a:extLst>
              <a:ext uri="{FF2B5EF4-FFF2-40B4-BE49-F238E27FC236}">
                <a16:creationId xmlns:a16="http://schemas.microsoft.com/office/drawing/2014/main" id="{99B82875-6223-7394-3BB3-06A1FD8C10D5}"/>
              </a:ext>
            </a:extLst>
          </p:cNvPr>
          <p:cNvSpPr/>
          <p:nvPr/>
        </p:nvSpPr>
        <p:spPr>
          <a:xfrm>
            <a:off x="407987" y="5692033"/>
            <a:ext cx="11370164" cy="797667"/>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新設法人数以外にも目を向けると、経済産業省レポートから</a:t>
            </a:r>
            <a:r>
              <a:rPr lang="en-US" altLang="ja-JP" sz="1400" dirty="0">
                <a:solidFill>
                  <a:schemeClr val="tx1"/>
                </a:solidFill>
                <a:latin typeface="游明朝" panose="02020400000000000000" pitchFamily="18" charset="-128"/>
                <a:ea typeface="游明朝" panose="02020400000000000000" pitchFamily="18" charset="-128"/>
              </a:rPr>
              <a:t>2021</a:t>
            </a:r>
            <a:r>
              <a:rPr lang="ja-JP" altLang="en-US" sz="1400" dirty="0">
                <a:solidFill>
                  <a:schemeClr val="tx1"/>
                </a:solidFill>
                <a:latin typeface="游明朝" panose="02020400000000000000" pitchFamily="18" charset="-128"/>
                <a:ea typeface="游明朝" panose="02020400000000000000" pitchFamily="18" charset="-128"/>
              </a:rPr>
              <a:t>年の国内の小規模事業者数は</a:t>
            </a:r>
            <a:r>
              <a:rPr lang="en-US" altLang="ja-JP" sz="1400" dirty="0">
                <a:solidFill>
                  <a:schemeClr val="tx1"/>
                </a:solidFill>
                <a:latin typeface="游明朝" panose="02020400000000000000" pitchFamily="18" charset="-128"/>
                <a:ea typeface="游明朝" panose="02020400000000000000" pitchFamily="18" charset="-128"/>
              </a:rPr>
              <a:t>285</a:t>
            </a:r>
            <a:r>
              <a:rPr lang="ja-JP" altLang="en-US" sz="1400" dirty="0">
                <a:solidFill>
                  <a:schemeClr val="tx1"/>
                </a:solidFill>
                <a:latin typeface="游明朝" panose="02020400000000000000" pitchFamily="18" charset="-128"/>
                <a:ea typeface="游明朝" panose="02020400000000000000" pitchFamily="18" charset="-128"/>
              </a:rPr>
              <a:t>万社・中規模企業数は</a:t>
            </a:r>
            <a:r>
              <a:rPr lang="en-US" altLang="ja-JP" sz="1400" dirty="0">
                <a:solidFill>
                  <a:schemeClr val="tx1"/>
                </a:solidFill>
                <a:latin typeface="游明朝" panose="02020400000000000000" pitchFamily="18" charset="-128"/>
                <a:ea typeface="游明朝" panose="02020400000000000000" pitchFamily="18" charset="-128"/>
              </a:rPr>
              <a:t>51</a:t>
            </a:r>
            <a:r>
              <a:rPr lang="ja-JP" altLang="en-US" sz="1400" dirty="0">
                <a:solidFill>
                  <a:schemeClr val="tx1"/>
                </a:solidFill>
                <a:latin typeface="游明朝" panose="02020400000000000000" pitchFamily="18" charset="-128"/>
                <a:ea typeface="游明朝" panose="02020400000000000000" pitchFamily="18" charset="-128"/>
              </a:rPr>
              <a:t>万社と分かる。</a:t>
            </a:r>
            <a:endParaRPr lang="en-US" altLang="ja-JP" sz="1400" dirty="0">
              <a:solidFill>
                <a:schemeClr val="tx1"/>
              </a:solidFill>
              <a:latin typeface="游明朝" panose="02020400000000000000" pitchFamily="18" charset="-128"/>
              <a:ea typeface="游明朝" panose="02020400000000000000" pitchFamily="18" charset="-128"/>
            </a:endParaRPr>
          </a:p>
          <a:p>
            <a:r>
              <a:rPr lang="ja-JP" altLang="en-US" sz="1400" dirty="0">
                <a:solidFill>
                  <a:schemeClr val="tx1"/>
                </a:solidFill>
                <a:latin typeface="游明朝" panose="02020400000000000000" pitchFamily="18" charset="-128"/>
                <a:ea typeface="游明朝" panose="02020400000000000000" pitchFamily="18" charset="-128"/>
              </a:rPr>
              <a:t>これら合計</a:t>
            </a:r>
            <a:r>
              <a:rPr lang="en-US" altLang="ja-JP" sz="1400" dirty="0">
                <a:solidFill>
                  <a:schemeClr val="tx1"/>
                </a:solidFill>
                <a:latin typeface="游明朝" panose="02020400000000000000" pitchFamily="18" charset="-128"/>
                <a:ea typeface="游明朝" panose="02020400000000000000" pitchFamily="18" charset="-128"/>
              </a:rPr>
              <a:t>236</a:t>
            </a:r>
            <a:r>
              <a:rPr lang="ja-JP" altLang="en-US" sz="1400" dirty="0">
                <a:solidFill>
                  <a:schemeClr val="tx1"/>
                </a:solidFill>
                <a:latin typeface="游明朝" panose="02020400000000000000" pitchFamily="18" charset="-128"/>
                <a:ea typeface="游明朝" panose="02020400000000000000" pitchFamily="18" charset="-128"/>
              </a:rPr>
              <a:t>万社について、創業・事業支援に関するサービスに年間平均</a:t>
            </a:r>
            <a:r>
              <a:rPr lang="en-US" altLang="ja-JP" sz="1400" dirty="0">
                <a:solidFill>
                  <a:schemeClr val="tx1"/>
                </a:solidFill>
                <a:latin typeface="游明朝" panose="02020400000000000000" pitchFamily="18" charset="-128"/>
                <a:ea typeface="游明朝" panose="02020400000000000000" pitchFamily="18" charset="-128"/>
              </a:rPr>
              <a:t>100</a:t>
            </a:r>
            <a:r>
              <a:rPr lang="ja-JP" altLang="en-US" sz="1400" dirty="0">
                <a:solidFill>
                  <a:schemeClr val="tx1"/>
                </a:solidFill>
                <a:latin typeface="游明朝" panose="02020400000000000000" pitchFamily="18" charset="-128"/>
                <a:ea typeface="游明朝" panose="02020400000000000000" pitchFamily="18" charset="-128"/>
              </a:rPr>
              <a:t>万円使用すると仮定すると、</a:t>
            </a:r>
            <a:r>
              <a:rPr lang="ja-JP" altLang="en-US" sz="1400" b="1" dirty="0">
                <a:solidFill>
                  <a:schemeClr val="tx1"/>
                </a:solidFill>
                <a:latin typeface="游明朝" panose="02020400000000000000" pitchFamily="18" charset="-128"/>
                <a:ea typeface="游明朝" panose="02020400000000000000" pitchFamily="18" charset="-128"/>
              </a:rPr>
              <a:t>市場規模は</a:t>
            </a:r>
            <a:r>
              <a:rPr lang="en-US" altLang="ja-JP" sz="1400" b="1" dirty="0">
                <a:solidFill>
                  <a:schemeClr val="tx1"/>
                </a:solidFill>
                <a:latin typeface="游明朝" panose="02020400000000000000" pitchFamily="18" charset="-128"/>
                <a:ea typeface="游明朝" panose="02020400000000000000" pitchFamily="18" charset="-128"/>
              </a:rPr>
              <a:t>2</a:t>
            </a:r>
            <a:r>
              <a:rPr lang="ja-JP" altLang="en-US" sz="1400" b="1" dirty="0">
                <a:solidFill>
                  <a:schemeClr val="tx1"/>
                </a:solidFill>
                <a:latin typeface="游明朝" panose="02020400000000000000" pitchFamily="18" charset="-128"/>
                <a:ea typeface="游明朝" panose="02020400000000000000" pitchFamily="18" charset="-128"/>
              </a:rPr>
              <a:t>兆</a:t>
            </a:r>
            <a:r>
              <a:rPr lang="en-US" altLang="ja-JP" sz="1400" b="1" dirty="0">
                <a:solidFill>
                  <a:schemeClr val="tx1"/>
                </a:solidFill>
                <a:latin typeface="游明朝" panose="02020400000000000000" pitchFamily="18" charset="-128"/>
                <a:ea typeface="游明朝" panose="02020400000000000000" pitchFamily="18" charset="-128"/>
              </a:rPr>
              <a:t>3,600</a:t>
            </a:r>
            <a:r>
              <a:rPr lang="ja-JP" altLang="en-US" sz="1400" b="1" dirty="0">
                <a:solidFill>
                  <a:schemeClr val="tx1"/>
                </a:solidFill>
                <a:latin typeface="游明朝" panose="02020400000000000000" pitchFamily="18" charset="-128"/>
                <a:ea typeface="游明朝" panose="02020400000000000000" pitchFamily="18" charset="-128"/>
              </a:rPr>
              <a:t>億円という</a:t>
            </a:r>
            <a:endParaRPr lang="en-US" altLang="ja-JP" sz="1400" b="1" dirty="0">
              <a:solidFill>
                <a:schemeClr val="tx1"/>
              </a:solidFill>
              <a:latin typeface="游明朝" panose="02020400000000000000" pitchFamily="18" charset="-128"/>
              <a:ea typeface="游明朝" panose="02020400000000000000" pitchFamily="18" charset="-128"/>
            </a:endParaRPr>
          </a:p>
          <a:p>
            <a:r>
              <a:rPr lang="ja-JP" altLang="en-US" sz="1400" b="1" dirty="0">
                <a:solidFill>
                  <a:schemeClr val="tx1"/>
                </a:solidFill>
                <a:latin typeface="游明朝" panose="02020400000000000000" pitchFamily="18" charset="-128"/>
                <a:ea typeface="游明朝" panose="02020400000000000000" pitchFamily="18" charset="-128"/>
              </a:rPr>
              <a:t>極めて大きな規模であると推計される。</a:t>
            </a:r>
          </a:p>
        </p:txBody>
      </p:sp>
    </p:spTree>
    <p:extLst>
      <p:ext uri="{BB962C8B-B14F-4D97-AF65-F5344CB8AC3E}">
        <p14:creationId xmlns:p14="http://schemas.microsoft.com/office/powerpoint/2010/main" val="960092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F7F04-089B-F62D-F798-E8CD842EE4B9}"/>
            </a:ext>
          </a:extLst>
        </p:cNvPr>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3069C200-AFDE-D62B-7BE8-2077FC03AC81}"/>
              </a:ext>
            </a:extLst>
          </p:cNvPr>
          <p:cNvGrpSpPr/>
          <p:nvPr/>
        </p:nvGrpSpPr>
        <p:grpSpPr>
          <a:xfrm>
            <a:off x="407988" y="2122020"/>
            <a:ext cx="2229348" cy="3609902"/>
            <a:chOff x="407988" y="2122020"/>
            <a:chExt cx="2229348" cy="3609902"/>
          </a:xfrm>
          <a:solidFill>
            <a:srgbClr val="DCF8EA"/>
          </a:solidFill>
        </p:grpSpPr>
        <p:sp>
          <p:nvSpPr>
            <p:cNvPr id="27" name="正方形/長方形 26">
              <a:extLst>
                <a:ext uri="{FF2B5EF4-FFF2-40B4-BE49-F238E27FC236}">
                  <a16:creationId xmlns:a16="http://schemas.microsoft.com/office/drawing/2014/main" id="{EFF3300E-6A04-0791-8649-3D3C44F3D044}"/>
                </a:ext>
              </a:extLst>
            </p:cNvPr>
            <p:cNvSpPr/>
            <p:nvPr/>
          </p:nvSpPr>
          <p:spPr>
            <a:xfrm>
              <a:off x="407988" y="2122020"/>
              <a:ext cx="2229348" cy="110726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理想の実現に向けて</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ワクワクしているスタート</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アップの創業者</a:t>
              </a:r>
            </a:p>
          </p:txBody>
        </p:sp>
        <p:sp>
          <p:nvSpPr>
            <p:cNvPr id="28" name="正方形/長方形 27">
              <a:extLst>
                <a:ext uri="{FF2B5EF4-FFF2-40B4-BE49-F238E27FC236}">
                  <a16:creationId xmlns:a16="http://schemas.microsoft.com/office/drawing/2014/main" id="{438020DA-A0C4-8F05-E1AD-8DD4CD4ED59F}"/>
                </a:ext>
              </a:extLst>
            </p:cNvPr>
            <p:cNvSpPr/>
            <p:nvPr/>
          </p:nvSpPr>
          <p:spPr>
            <a:xfrm>
              <a:off x="407988" y="3373340"/>
              <a:ext cx="2229348" cy="110726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理想の実現に向けて</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加速したいスタートアップの</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創業者・メンバー</a:t>
              </a:r>
            </a:p>
          </p:txBody>
        </p:sp>
        <p:sp>
          <p:nvSpPr>
            <p:cNvPr id="29" name="正方形/長方形 28">
              <a:extLst>
                <a:ext uri="{FF2B5EF4-FFF2-40B4-BE49-F238E27FC236}">
                  <a16:creationId xmlns:a16="http://schemas.microsoft.com/office/drawing/2014/main" id="{991AD3F1-975E-F6D7-4E55-1A7725B707B5}"/>
                </a:ext>
              </a:extLst>
            </p:cNvPr>
            <p:cNvSpPr/>
            <p:nvPr/>
          </p:nvSpPr>
          <p:spPr>
            <a:xfrm>
              <a:off x="407988" y="4624660"/>
              <a:ext cx="2229348" cy="110726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現実に直面している</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スタートアップの創業者・</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メンバー</a:t>
              </a:r>
            </a:p>
          </p:txBody>
        </p:sp>
      </p:grpSp>
      <p:sp>
        <p:nvSpPr>
          <p:cNvPr id="2" name="正方形/長方形 1">
            <a:extLst>
              <a:ext uri="{FF2B5EF4-FFF2-40B4-BE49-F238E27FC236}">
                <a16:creationId xmlns:a16="http://schemas.microsoft.com/office/drawing/2014/main" id="{84A04DAF-C490-DE24-600E-CD5B08102CA6}"/>
              </a:ext>
            </a:extLst>
          </p:cNvPr>
          <p:cNvSpPr/>
          <p:nvPr/>
        </p:nvSpPr>
        <p:spPr>
          <a:xfrm>
            <a:off x="410918" y="29644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b="1" dirty="0">
                <a:solidFill>
                  <a:srgbClr val="145D3A"/>
                </a:solidFill>
                <a:latin typeface="游明朝" panose="02020400000000000000" pitchFamily="18" charset="-128"/>
                <a:ea typeface="游明朝" panose="02020400000000000000" pitchFamily="18" charset="-128"/>
              </a:rPr>
              <a:t>市場分析（</a:t>
            </a:r>
            <a:r>
              <a:rPr lang="en-US" altLang="ja-JP" b="1" dirty="0">
                <a:solidFill>
                  <a:srgbClr val="145D3A"/>
                </a:solidFill>
                <a:latin typeface="游明朝" panose="02020400000000000000" pitchFamily="18" charset="-128"/>
                <a:ea typeface="游明朝" panose="02020400000000000000" pitchFamily="18" charset="-128"/>
              </a:rPr>
              <a:t>2/2</a:t>
            </a:r>
            <a:r>
              <a:rPr lang="ja-JP" altLang="en-US" b="1" dirty="0">
                <a:solidFill>
                  <a:srgbClr val="145D3A"/>
                </a:solidFill>
                <a:latin typeface="游明朝" panose="02020400000000000000" pitchFamily="18" charset="-128"/>
                <a:ea typeface="游明朝" panose="02020400000000000000" pitchFamily="18" charset="-128"/>
              </a:rPr>
              <a:t>）：顧客の抱える課題</a:t>
            </a:r>
          </a:p>
        </p:txBody>
      </p:sp>
      <p:sp>
        <p:nvSpPr>
          <p:cNvPr id="38" name="正方形/長方形 37">
            <a:extLst>
              <a:ext uri="{FF2B5EF4-FFF2-40B4-BE49-F238E27FC236}">
                <a16:creationId xmlns:a16="http://schemas.microsoft.com/office/drawing/2014/main" id="{34E9EA06-55E9-32D2-D61A-8055E2BAB106}"/>
              </a:ext>
            </a:extLst>
          </p:cNvPr>
          <p:cNvSpPr/>
          <p:nvPr/>
        </p:nvSpPr>
        <p:spPr>
          <a:xfrm>
            <a:off x="410918" y="6588823"/>
            <a:ext cx="11370164" cy="2187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　本事業において、スタートアップは「事業を通して社会に大きな好影響を与えようとしている小規模・中規模企業」と定義</a:t>
            </a:r>
          </a:p>
        </p:txBody>
      </p:sp>
      <p:sp>
        <p:nvSpPr>
          <p:cNvPr id="4" name="スライド番号プレースホルダー 5">
            <a:extLst>
              <a:ext uri="{FF2B5EF4-FFF2-40B4-BE49-F238E27FC236}">
                <a16:creationId xmlns:a16="http://schemas.microsoft.com/office/drawing/2014/main" id="{F0B63585-4827-E26B-E264-85A6B461268B}"/>
              </a:ext>
            </a:extLst>
          </p:cNvPr>
          <p:cNvSpPr>
            <a:spLocks noGrp="1"/>
          </p:cNvSpPr>
          <p:nvPr>
            <p:ph type="sldNum" sz="quarter" idx="12"/>
          </p:nvPr>
        </p:nvSpPr>
        <p:spPr>
          <a:xfrm>
            <a:off x="11792326" y="6587975"/>
            <a:ext cx="278505" cy="219600"/>
          </a:xfrm>
        </p:spPr>
        <p:txBody>
          <a:bodyPr wrap="none"/>
          <a:lstStyle/>
          <a:p>
            <a:pPr algn="ctr"/>
            <a:fld id="{3FFBA4C0-9B7D-4866-9F37-F8186F53D425}" type="slidenum">
              <a:rPr kumimoji="1" lang="ja-JP" altLang="en-US" smtClean="0">
                <a:solidFill>
                  <a:schemeClr val="tx1"/>
                </a:solidFill>
                <a:latin typeface="游明朝" panose="02020400000000000000" pitchFamily="18" charset="-128"/>
                <a:ea typeface="游明朝" panose="02020400000000000000" pitchFamily="18" charset="-128"/>
              </a:rPr>
              <a:pPr algn="ctr"/>
              <a:t>6</a:t>
            </a:fld>
            <a:endParaRPr kumimoji="1" lang="ja-JP" altLang="en-US" dirty="0">
              <a:solidFill>
                <a:schemeClr val="tx1"/>
              </a:solidFill>
              <a:latin typeface="游明朝" panose="02020400000000000000" pitchFamily="18" charset="-128"/>
              <a:ea typeface="游明朝" panose="02020400000000000000" pitchFamily="18" charset="-128"/>
            </a:endParaRPr>
          </a:p>
        </p:txBody>
      </p:sp>
      <p:grpSp>
        <p:nvGrpSpPr>
          <p:cNvPr id="5" name="グループ化 4">
            <a:extLst>
              <a:ext uri="{FF2B5EF4-FFF2-40B4-BE49-F238E27FC236}">
                <a16:creationId xmlns:a16="http://schemas.microsoft.com/office/drawing/2014/main" id="{B02E06FE-40D7-A65E-8F06-DA8A3E360FC9}"/>
              </a:ext>
            </a:extLst>
          </p:cNvPr>
          <p:cNvGrpSpPr/>
          <p:nvPr/>
        </p:nvGrpSpPr>
        <p:grpSpPr>
          <a:xfrm>
            <a:off x="6321449" y="381089"/>
            <a:ext cx="5462564" cy="291159"/>
            <a:chOff x="5352149" y="381089"/>
            <a:chExt cx="5462564" cy="291159"/>
          </a:xfrm>
        </p:grpSpPr>
        <p:sp>
          <p:nvSpPr>
            <p:cNvPr id="6" name="正方形/長方形 5">
              <a:extLst>
                <a:ext uri="{FF2B5EF4-FFF2-40B4-BE49-F238E27FC236}">
                  <a16:creationId xmlns:a16="http://schemas.microsoft.com/office/drawing/2014/main" id="{C7291182-1FED-6678-2AED-2AD1F27394F1}"/>
                </a:ext>
              </a:extLst>
            </p:cNvPr>
            <p:cNvSpPr/>
            <p:nvPr/>
          </p:nvSpPr>
          <p:spPr>
            <a:xfrm>
              <a:off x="10097945"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財務</a:t>
              </a:r>
              <a:r>
                <a:rPr kumimoji="1" lang="ja-JP" altLang="en-US" sz="1050" dirty="0">
                  <a:solidFill>
                    <a:schemeClr val="tx1"/>
                  </a:solidFill>
                  <a:latin typeface="游明朝" panose="02020400000000000000" pitchFamily="18" charset="-128"/>
                  <a:ea typeface="游明朝" panose="02020400000000000000" pitchFamily="18" charset="-128"/>
                </a:rPr>
                <a:t>計画</a:t>
              </a:r>
            </a:p>
          </p:txBody>
        </p:sp>
        <p:grpSp>
          <p:nvGrpSpPr>
            <p:cNvPr id="7" name="グループ化 6">
              <a:extLst>
                <a:ext uri="{FF2B5EF4-FFF2-40B4-BE49-F238E27FC236}">
                  <a16:creationId xmlns:a16="http://schemas.microsoft.com/office/drawing/2014/main" id="{541B796D-9AA0-C713-21F1-FA933672E20B}"/>
                </a:ext>
              </a:extLst>
            </p:cNvPr>
            <p:cNvGrpSpPr/>
            <p:nvPr/>
          </p:nvGrpSpPr>
          <p:grpSpPr>
            <a:xfrm>
              <a:off x="5352149" y="381089"/>
              <a:ext cx="870461" cy="291159"/>
              <a:chOff x="5021740" y="381089"/>
              <a:chExt cx="870461" cy="291159"/>
            </a:xfrm>
          </p:grpSpPr>
          <p:sp>
            <p:nvSpPr>
              <p:cNvPr id="20" name="正方形/長方形 19">
                <a:extLst>
                  <a:ext uri="{FF2B5EF4-FFF2-40B4-BE49-F238E27FC236}">
                    <a16:creationId xmlns:a16="http://schemas.microsoft.com/office/drawing/2014/main" id="{A5FDF0B5-B199-5507-3BC4-B03D8B6EFFC6}"/>
                  </a:ext>
                </a:extLst>
              </p:cNvPr>
              <p:cNvSpPr/>
              <p:nvPr/>
            </p:nvSpPr>
            <p:spPr>
              <a:xfrm>
                <a:off x="5021740"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目指す姿</a:t>
                </a:r>
              </a:p>
            </p:txBody>
          </p:sp>
          <p:sp>
            <p:nvSpPr>
              <p:cNvPr id="21" name="矢印: 右 20">
                <a:extLst>
                  <a:ext uri="{FF2B5EF4-FFF2-40B4-BE49-F238E27FC236}">
                    <a16:creationId xmlns:a16="http://schemas.microsoft.com/office/drawing/2014/main" id="{CE2B5284-E2FF-FE54-0957-D5BA5B527922}"/>
                  </a:ext>
                </a:extLst>
              </p:cNvPr>
              <p:cNvSpPr/>
              <p:nvPr/>
            </p:nvSpPr>
            <p:spPr>
              <a:xfrm>
                <a:off x="5738508"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8" name="グループ化 7">
              <a:extLst>
                <a:ext uri="{FF2B5EF4-FFF2-40B4-BE49-F238E27FC236}">
                  <a16:creationId xmlns:a16="http://schemas.microsoft.com/office/drawing/2014/main" id="{E4FF9845-836B-4BA2-087A-45004AC947E3}"/>
                </a:ext>
              </a:extLst>
            </p:cNvPr>
            <p:cNvGrpSpPr/>
            <p:nvPr/>
          </p:nvGrpSpPr>
          <p:grpSpPr>
            <a:xfrm>
              <a:off x="6301308" y="381089"/>
              <a:ext cx="870461" cy="291159"/>
              <a:chOff x="6036981" y="381089"/>
              <a:chExt cx="870461" cy="291159"/>
            </a:xfrm>
          </p:grpSpPr>
          <p:sp>
            <p:nvSpPr>
              <p:cNvPr id="18" name="正方形/長方形 17">
                <a:extLst>
                  <a:ext uri="{FF2B5EF4-FFF2-40B4-BE49-F238E27FC236}">
                    <a16:creationId xmlns:a16="http://schemas.microsoft.com/office/drawing/2014/main" id="{9BA423C3-7B1C-3AC8-31AC-702A2DDE5CCA}"/>
                  </a:ext>
                </a:extLst>
              </p:cNvPr>
              <p:cNvSpPr/>
              <p:nvPr/>
            </p:nvSpPr>
            <p:spPr>
              <a:xfrm>
                <a:off x="6036981" y="381089"/>
                <a:ext cx="716768" cy="291159"/>
              </a:xfrm>
              <a:prstGeom prst="rect">
                <a:avLst/>
              </a:prstGeom>
              <a:solidFill>
                <a:srgbClr val="145D3A"/>
              </a:solidFill>
              <a:ln w="952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市場分析</a:t>
                </a:r>
              </a:p>
            </p:txBody>
          </p:sp>
          <p:sp>
            <p:nvSpPr>
              <p:cNvPr id="19" name="矢印: 右 18">
                <a:extLst>
                  <a:ext uri="{FF2B5EF4-FFF2-40B4-BE49-F238E27FC236}">
                    <a16:creationId xmlns:a16="http://schemas.microsoft.com/office/drawing/2014/main" id="{4C1AB08B-FDF3-4AF3-3E91-87006B987F9E}"/>
                  </a:ext>
                </a:extLst>
              </p:cNvPr>
              <p:cNvSpPr/>
              <p:nvPr/>
            </p:nvSpPr>
            <p:spPr>
              <a:xfrm>
                <a:off x="6753749"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9" name="グループ化 8">
              <a:extLst>
                <a:ext uri="{FF2B5EF4-FFF2-40B4-BE49-F238E27FC236}">
                  <a16:creationId xmlns:a16="http://schemas.microsoft.com/office/drawing/2014/main" id="{312FABAD-C5EE-2EFC-5753-BCB69FA48312}"/>
                </a:ext>
              </a:extLst>
            </p:cNvPr>
            <p:cNvGrpSpPr/>
            <p:nvPr/>
          </p:nvGrpSpPr>
          <p:grpSpPr>
            <a:xfrm>
              <a:off x="7250467" y="381089"/>
              <a:ext cx="870461" cy="291159"/>
              <a:chOff x="7052222" y="381089"/>
              <a:chExt cx="870461" cy="291159"/>
            </a:xfrm>
          </p:grpSpPr>
          <p:sp>
            <p:nvSpPr>
              <p:cNvPr id="16" name="正方形/長方形 15">
                <a:extLst>
                  <a:ext uri="{FF2B5EF4-FFF2-40B4-BE49-F238E27FC236}">
                    <a16:creationId xmlns:a16="http://schemas.microsoft.com/office/drawing/2014/main" id="{B86F444A-775E-D2C1-8881-EBFD9DCE4BFE}"/>
                  </a:ext>
                </a:extLst>
              </p:cNvPr>
              <p:cNvSpPr/>
              <p:nvPr/>
            </p:nvSpPr>
            <p:spPr>
              <a:xfrm>
                <a:off x="7052222"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競合分析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7" name="矢印: 右 16">
                <a:extLst>
                  <a:ext uri="{FF2B5EF4-FFF2-40B4-BE49-F238E27FC236}">
                    <a16:creationId xmlns:a16="http://schemas.microsoft.com/office/drawing/2014/main" id="{89F0DC0C-425C-9050-D353-79E26CE21E10}"/>
                  </a:ext>
                </a:extLst>
              </p:cNvPr>
              <p:cNvSpPr/>
              <p:nvPr/>
            </p:nvSpPr>
            <p:spPr>
              <a:xfrm>
                <a:off x="7768990"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0" name="グループ化 9">
              <a:extLst>
                <a:ext uri="{FF2B5EF4-FFF2-40B4-BE49-F238E27FC236}">
                  <a16:creationId xmlns:a16="http://schemas.microsoft.com/office/drawing/2014/main" id="{8FE59282-D0D4-5389-0AB8-8F3913BA6701}"/>
                </a:ext>
              </a:extLst>
            </p:cNvPr>
            <p:cNvGrpSpPr/>
            <p:nvPr/>
          </p:nvGrpSpPr>
          <p:grpSpPr>
            <a:xfrm>
              <a:off x="8199626" y="381089"/>
              <a:ext cx="870461" cy="291159"/>
              <a:chOff x="8067463" y="381089"/>
              <a:chExt cx="870461" cy="291159"/>
            </a:xfrm>
          </p:grpSpPr>
          <p:sp>
            <p:nvSpPr>
              <p:cNvPr id="14" name="正方形/長方形 13">
                <a:extLst>
                  <a:ext uri="{FF2B5EF4-FFF2-40B4-BE49-F238E27FC236}">
                    <a16:creationId xmlns:a16="http://schemas.microsoft.com/office/drawing/2014/main" id="{918352FA-D57B-D2F1-58A7-FE3F1FE7D20E}"/>
                  </a:ext>
                </a:extLst>
              </p:cNvPr>
              <p:cNvSpPr/>
              <p:nvPr/>
            </p:nvSpPr>
            <p:spPr>
              <a:xfrm>
                <a:off x="8067463"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自社戦略</a:t>
                </a:r>
              </a:p>
            </p:txBody>
          </p:sp>
          <p:sp>
            <p:nvSpPr>
              <p:cNvPr id="15" name="矢印: 右 14">
                <a:extLst>
                  <a:ext uri="{FF2B5EF4-FFF2-40B4-BE49-F238E27FC236}">
                    <a16:creationId xmlns:a16="http://schemas.microsoft.com/office/drawing/2014/main" id="{E6CBBEB1-0856-7771-4727-07C36751228D}"/>
                  </a:ext>
                </a:extLst>
              </p:cNvPr>
              <p:cNvSpPr/>
              <p:nvPr/>
            </p:nvSpPr>
            <p:spPr>
              <a:xfrm>
                <a:off x="8784231"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1" name="グループ化 10">
              <a:extLst>
                <a:ext uri="{FF2B5EF4-FFF2-40B4-BE49-F238E27FC236}">
                  <a16:creationId xmlns:a16="http://schemas.microsoft.com/office/drawing/2014/main" id="{EB3B2555-CC28-0BD8-676F-7FD30C38DD63}"/>
                </a:ext>
              </a:extLst>
            </p:cNvPr>
            <p:cNvGrpSpPr/>
            <p:nvPr/>
          </p:nvGrpSpPr>
          <p:grpSpPr>
            <a:xfrm>
              <a:off x="9148785" y="381089"/>
              <a:ext cx="870461" cy="291159"/>
              <a:chOff x="9082704" y="381089"/>
              <a:chExt cx="870461" cy="291159"/>
            </a:xfrm>
          </p:grpSpPr>
          <p:sp>
            <p:nvSpPr>
              <p:cNvPr id="12" name="正方形/長方形 11">
                <a:extLst>
                  <a:ext uri="{FF2B5EF4-FFF2-40B4-BE49-F238E27FC236}">
                    <a16:creationId xmlns:a16="http://schemas.microsoft.com/office/drawing/2014/main" id="{BE8D1022-1FA8-10D7-E683-794234A536F8}"/>
                  </a:ext>
                </a:extLst>
              </p:cNvPr>
              <p:cNvSpPr/>
              <p:nvPr/>
            </p:nvSpPr>
            <p:spPr>
              <a:xfrm>
                <a:off x="9082704"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活動計画</a:t>
                </a:r>
              </a:p>
            </p:txBody>
          </p:sp>
          <p:sp>
            <p:nvSpPr>
              <p:cNvPr id="13" name="矢印: 右 12">
                <a:extLst>
                  <a:ext uri="{FF2B5EF4-FFF2-40B4-BE49-F238E27FC236}">
                    <a16:creationId xmlns:a16="http://schemas.microsoft.com/office/drawing/2014/main" id="{55D0A9E6-A203-D252-1FC2-12C404584672}"/>
                  </a:ext>
                </a:extLst>
              </p:cNvPr>
              <p:cNvSpPr/>
              <p:nvPr/>
            </p:nvSpPr>
            <p:spPr>
              <a:xfrm>
                <a:off x="9799472"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sp>
        <p:nvSpPr>
          <p:cNvPr id="23" name="正方形/長方形 22">
            <a:extLst>
              <a:ext uri="{FF2B5EF4-FFF2-40B4-BE49-F238E27FC236}">
                <a16:creationId xmlns:a16="http://schemas.microsoft.com/office/drawing/2014/main" id="{EE606EFA-6B34-EEA4-C6DE-9B5489DF8622}"/>
              </a:ext>
            </a:extLst>
          </p:cNvPr>
          <p:cNvSpPr/>
          <p:nvPr/>
        </p:nvSpPr>
        <p:spPr>
          <a:xfrm>
            <a:off x="410918" y="85198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kumimoji="1" lang="ja-JP" altLang="en-US" dirty="0">
                <a:solidFill>
                  <a:schemeClr val="tx1"/>
                </a:solidFill>
                <a:latin typeface="游明朝" panose="02020400000000000000" pitchFamily="18" charset="-128"/>
                <a:ea typeface="游明朝" panose="02020400000000000000" pitchFamily="18" charset="-128"/>
              </a:rPr>
              <a:t>スタートアップ</a:t>
            </a:r>
            <a:r>
              <a:rPr kumimoji="1" lang="en-US" altLang="ja-JP" dirty="0">
                <a:solidFill>
                  <a:schemeClr val="tx1"/>
                </a:solidFill>
                <a:latin typeface="游明朝" panose="02020400000000000000" pitchFamily="18" charset="-128"/>
                <a:ea typeface="游明朝" panose="02020400000000000000" pitchFamily="18" charset="-128"/>
              </a:rPr>
              <a:t>*</a:t>
            </a:r>
            <a:r>
              <a:rPr kumimoji="1" lang="ja-JP" altLang="en-US" dirty="0">
                <a:solidFill>
                  <a:schemeClr val="tx1"/>
                </a:solidFill>
                <a:latin typeface="游明朝" panose="02020400000000000000" pitchFamily="18" charset="-128"/>
                <a:ea typeface="游明朝" panose="02020400000000000000" pitchFamily="18" charset="-128"/>
              </a:rPr>
              <a:t>は創業・事業成長において、ポジティブ</a:t>
            </a:r>
            <a:r>
              <a:rPr lang="ja-JP" altLang="en-US" dirty="0">
                <a:solidFill>
                  <a:schemeClr val="tx1"/>
                </a:solidFill>
                <a:latin typeface="游明朝" panose="02020400000000000000" pitchFamily="18" charset="-128"/>
                <a:ea typeface="游明朝" panose="02020400000000000000" pitchFamily="18" charset="-128"/>
              </a:rPr>
              <a:t>・ネガティブの両面で課題を感じている。</a:t>
            </a:r>
            <a:endParaRPr kumimoji="1" lang="ja-JP" altLang="en-US" dirty="0">
              <a:solidFill>
                <a:schemeClr val="tx1"/>
              </a:solidFill>
              <a:latin typeface="游明朝" panose="02020400000000000000" pitchFamily="18" charset="-128"/>
              <a:ea typeface="游明朝" panose="02020400000000000000" pitchFamily="18" charset="-128"/>
            </a:endParaRPr>
          </a:p>
        </p:txBody>
      </p:sp>
      <p:sp>
        <p:nvSpPr>
          <p:cNvPr id="63" name="正方形/長方形 62">
            <a:extLst>
              <a:ext uri="{FF2B5EF4-FFF2-40B4-BE49-F238E27FC236}">
                <a16:creationId xmlns:a16="http://schemas.microsoft.com/office/drawing/2014/main" id="{CE0826D3-9305-4DBB-AE39-A9A2D069CE7B}"/>
              </a:ext>
            </a:extLst>
          </p:cNvPr>
          <p:cNvSpPr/>
          <p:nvPr/>
        </p:nvSpPr>
        <p:spPr>
          <a:xfrm>
            <a:off x="407988" y="5953494"/>
            <a:ext cx="11376025" cy="536143"/>
          </a:xfrm>
          <a:prstGeom prst="rect">
            <a:avLst/>
          </a:prstGeom>
          <a:solidFill>
            <a:srgbClr val="145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游明朝" panose="02020400000000000000" pitchFamily="18" charset="-128"/>
                <a:ea typeface="游明朝" panose="02020400000000000000" pitchFamily="18" charset="-128"/>
              </a:rPr>
              <a:t>上記の通り、創業・事業成長における理想と現実のギャップは大きく、本ギャップを埋めるサービスには需要があると想定される。</a:t>
            </a:r>
            <a:br>
              <a:rPr lang="ja-JP" altLang="en-US" sz="1400" dirty="0">
                <a:solidFill>
                  <a:schemeClr val="bg1"/>
                </a:solidFill>
                <a:latin typeface="游明朝" panose="02020400000000000000" pitchFamily="18" charset="-128"/>
                <a:ea typeface="游明朝" panose="02020400000000000000" pitchFamily="18" charset="-128"/>
              </a:rPr>
            </a:br>
            <a:r>
              <a:rPr lang="ja-JP" altLang="en-US" sz="1400" dirty="0">
                <a:solidFill>
                  <a:schemeClr val="bg1"/>
                </a:solidFill>
                <a:latin typeface="游明朝" panose="02020400000000000000" pitchFamily="18" charset="-128"/>
                <a:ea typeface="游明朝" panose="02020400000000000000" pitchFamily="18" charset="-128"/>
              </a:rPr>
              <a:t>一方、そのようなサービスは既に多数存在していることが容易に想定される点は懸念すべきである。</a:t>
            </a:r>
          </a:p>
        </p:txBody>
      </p:sp>
      <p:cxnSp>
        <p:nvCxnSpPr>
          <p:cNvPr id="30" name="直線矢印コネクタ 29">
            <a:extLst>
              <a:ext uri="{FF2B5EF4-FFF2-40B4-BE49-F238E27FC236}">
                <a16:creationId xmlns:a16="http://schemas.microsoft.com/office/drawing/2014/main" id="{F2DF9A72-F07D-7867-7210-3537B1FAF99D}"/>
              </a:ext>
            </a:extLst>
          </p:cNvPr>
          <p:cNvCxnSpPr>
            <a:cxnSpLocks/>
          </p:cNvCxnSpPr>
          <p:nvPr/>
        </p:nvCxnSpPr>
        <p:spPr>
          <a:xfrm>
            <a:off x="407988" y="3301311"/>
            <a:ext cx="11384338"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 name="正方形/長方形 2">
            <a:extLst>
              <a:ext uri="{FF2B5EF4-FFF2-40B4-BE49-F238E27FC236}">
                <a16:creationId xmlns:a16="http://schemas.microsoft.com/office/drawing/2014/main" id="{EC12AF58-4321-86F8-62C6-7A4B52FD2B29}"/>
              </a:ext>
            </a:extLst>
          </p:cNvPr>
          <p:cNvSpPr/>
          <p:nvPr/>
        </p:nvSpPr>
        <p:spPr>
          <a:xfrm>
            <a:off x="407988" y="1638323"/>
            <a:ext cx="2229348" cy="270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対象者</a:t>
            </a:r>
          </a:p>
        </p:txBody>
      </p:sp>
      <p:cxnSp>
        <p:nvCxnSpPr>
          <p:cNvPr id="24" name="直線矢印コネクタ 23">
            <a:extLst>
              <a:ext uri="{FF2B5EF4-FFF2-40B4-BE49-F238E27FC236}">
                <a16:creationId xmlns:a16="http://schemas.microsoft.com/office/drawing/2014/main" id="{B96A4AB4-59D0-AC32-9DAB-909AB04DC0FD}"/>
              </a:ext>
            </a:extLst>
          </p:cNvPr>
          <p:cNvCxnSpPr>
            <a:cxnSpLocks/>
          </p:cNvCxnSpPr>
          <p:nvPr/>
        </p:nvCxnSpPr>
        <p:spPr>
          <a:xfrm>
            <a:off x="407988" y="2006867"/>
            <a:ext cx="2229592"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正方形/長方形 36">
            <a:extLst>
              <a:ext uri="{FF2B5EF4-FFF2-40B4-BE49-F238E27FC236}">
                <a16:creationId xmlns:a16="http://schemas.microsoft.com/office/drawing/2014/main" id="{1B75162D-8C98-B8B6-0A5B-DB8DDA0021BD}"/>
              </a:ext>
            </a:extLst>
          </p:cNvPr>
          <p:cNvSpPr/>
          <p:nvPr/>
        </p:nvSpPr>
        <p:spPr>
          <a:xfrm>
            <a:off x="5202294" y="1638323"/>
            <a:ext cx="2229347" cy="270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状況</a:t>
            </a:r>
          </a:p>
        </p:txBody>
      </p:sp>
      <p:cxnSp>
        <p:nvCxnSpPr>
          <p:cNvPr id="39" name="直線矢印コネクタ 38">
            <a:extLst>
              <a:ext uri="{FF2B5EF4-FFF2-40B4-BE49-F238E27FC236}">
                <a16:creationId xmlns:a16="http://schemas.microsoft.com/office/drawing/2014/main" id="{7BA7A86F-12A4-2339-0B62-7E1FF63575C7}"/>
              </a:ext>
            </a:extLst>
          </p:cNvPr>
          <p:cNvCxnSpPr>
            <a:cxnSpLocks/>
          </p:cNvCxnSpPr>
          <p:nvPr/>
        </p:nvCxnSpPr>
        <p:spPr>
          <a:xfrm>
            <a:off x="5202294" y="2006867"/>
            <a:ext cx="2229592"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正方形/長方形 33">
            <a:extLst>
              <a:ext uri="{FF2B5EF4-FFF2-40B4-BE49-F238E27FC236}">
                <a16:creationId xmlns:a16="http://schemas.microsoft.com/office/drawing/2014/main" id="{941D3223-C59A-F4E5-8302-F0CF95DBE3BD}"/>
              </a:ext>
            </a:extLst>
          </p:cNvPr>
          <p:cNvSpPr/>
          <p:nvPr/>
        </p:nvSpPr>
        <p:spPr>
          <a:xfrm>
            <a:off x="5202294" y="2122020"/>
            <a:ext cx="2229347" cy="11072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不安よりも希望が大きく、</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創業に必要なあらゆる準備を</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している。</a:t>
            </a:r>
          </a:p>
        </p:txBody>
      </p:sp>
      <p:sp>
        <p:nvSpPr>
          <p:cNvPr id="35" name="正方形/長方形 34">
            <a:extLst>
              <a:ext uri="{FF2B5EF4-FFF2-40B4-BE49-F238E27FC236}">
                <a16:creationId xmlns:a16="http://schemas.microsoft.com/office/drawing/2014/main" id="{9C2B65C4-45D3-BD52-9E39-592474649FF6}"/>
              </a:ext>
            </a:extLst>
          </p:cNvPr>
          <p:cNvSpPr/>
          <p:nvPr/>
        </p:nvSpPr>
        <p:spPr>
          <a:xfrm>
            <a:off x="5202294" y="3373340"/>
            <a:ext cx="2229347" cy="11072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創業後さまざまな苦労は</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あったものの、事業が軌道に</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乗ってポジティブな気持ちで</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事業拡大を進めている。</a:t>
            </a:r>
          </a:p>
        </p:txBody>
      </p:sp>
      <p:sp>
        <p:nvSpPr>
          <p:cNvPr id="36" name="正方形/長方形 35">
            <a:extLst>
              <a:ext uri="{FF2B5EF4-FFF2-40B4-BE49-F238E27FC236}">
                <a16:creationId xmlns:a16="http://schemas.microsoft.com/office/drawing/2014/main" id="{2F5A9CB0-2E71-916C-86E2-EF5D249A487D}"/>
              </a:ext>
            </a:extLst>
          </p:cNvPr>
          <p:cNvSpPr/>
          <p:nvPr/>
        </p:nvSpPr>
        <p:spPr>
          <a:xfrm>
            <a:off x="5202294" y="4624660"/>
            <a:ext cx="2229347" cy="11072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想定よりも事業が軌道に</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乗っておらず、ネガティブな</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気持ちで場当たり的に試行</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錯誤している。</a:t>
            </a:r>
          </a:p>
        </p:txBody>
      </p:sp>
      <p:sp>
        <p:nvSpPr>
          <p:cNvPr id="45" name="正方形/長方形 44">
            <a:extLst>
              <a:ext uri="{FF2B5EF4-FFF2-40B4-BE49-F238E27FC236}">
                <a16:creationId xmlns:a16="http://schemas.microsoft.com/office/drawing/2014/main" id="{569A7D91-F8BF-92B3-5A9F-AE6D6A39E607}"/>
              </a:ext>
            </a:extLst>
          </p:cNvPr>
          <p:cNvSpPr/>
          <p:nvPr/>
        </p:nvSpPr>
        <p:spPr>
          <a:xfrm>
            <a:off x="7987376" y="1638323"/>
            <a:ext cx="3796221" cy="270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課題</a:t>
            </a:r>
          </a:p>
        </p:txBody>
      </p:sp>
      <p:cxnSp>
        <p:nvCxnSpPr>
          <p:cNvPr id="46" name="直線矢印コネクタ 45">
            <a:extLst>
              <a:ext uri="{FF2B5EF4-FFF2-40B4-BE49-F238E27FC236}">
                <a16:creationId xmlns:a16="http://schemas.microsoft.com/office/drawing/2014/main" id="{F3155873-9AB0-CC0B-5252-50E4E12A2ADE}"/>
              </a:ext>
            </a:extLst>
          </p:cNvPr>
          <p:cNvCxnSpPr>
            <a:cxnSpLocks/>
          </p:cNvCxnSpPr>
          <p:nvPr/>
        </p:nvCxnSpPr>
        <p:spPr>
          <a:xfrm>
            <a:off x="7987376" y="2006867"/>
            <a:ext cx="3796638"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42" name="正方形/長方形 41">
            <a:extLst>
              <a:ext uri="{FF2B5EF4-FFF2-40B4-BE49-F238E27FC236}">
                <a16:creationId xmlns:a16="http://schemas.microsoft.com/office/drawing/2014/main" id="{11CD6C55-242E-41BE-5C3A-58B319C37502}"/>
              </a:ext>
            </a:extLst>
          </p:cNvPr>
          <p:cNvSpPr/>
          <p:nvPr/>
        </p:nvSpPr>
        <p:spPr>
          <a:xfrm>
            <a:off x="7987376" y="2122020"/>
            <a:ext cx="3796221" cy="11072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自分で無料サービス（</a:t>
            </a:r>
            <a:r>
              <a:rPr lang="en-US" altLang="ja-JP" sz="1200" dirty="0">
                <a:solidFill>
                  <a:schemeClr val="tx1"/>
                </a:solidFill>
                <a:latin typeface="游明朝" panose="02020400000000000000" pitchFamily="18" charset="-128"/>
                <a:ea typeface="游明朝" panose="02020400000000000000" pitchFamily="18" charset="-128"/>
              </a:rPr>
              <a:t>AI</a:t>
            </a:r>
            <a:r>
              <a:rPr lang="ja-JP" altLang="en-US" sz="1200" dirty="0">
                <a:solidFill>
                  <a:schemeClr val="tx1"/>
                </a:solidFill>
                <a:latin typeface="游明朝" panose="02020400000000000000" pitchFamily="18" charset="-128"/>
                <a:ea typeface="游明朝" panose="02020400000000000000" pitchFamily="18" charset="-128"/>
              </a:rPr>
              <a:t>含む）を活用したり、</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外注によって準備を進めているものの、サービス</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品質の低さや外注に要する費用の高さに対しては、</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少しだけ不安を持ち始めている。</a:t>
            </a:r>
          </a:p>
        </p:txBody>
      </p:sp>
      <p:sp>
        <p:nvSpPr>
          <p:cNvPr id="43" name="正方形/長方形 42">
            <a:extLst>
              <a:ext uri="{FF2B5EF4-FFF2-40B4-BE49-F238E27FC236}">
                <a16:creationId xmlns:a16="http://schemas.microsoft.com/office/drawing/2014/main" id="{AFC1CA8C-DA53-1677-6174-90ABC6E3249F}"/>
              </a:ext>
            </a:extLst>
          </p:cNvPr>
          <p:cNvSpPr/>
          <p:nvPr/>
        </p:nvSpPr>
        <p:spPr>
          <a:xfrm>
            <a:off x="7987376" y="3373340"/>
            <a:ext cx="3796221" cy="11072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事業をより一層成長させるために、組織としての</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土壌を整備すること、改善活動を通して事業品質を</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向上させることの必要性を感じている。</a:t>
            </a:r>
          </a:p>
        </p:txBody>
      </p:sp>
      <p:sp>
        <p:nvSpPr>
          <p:cNvPr id="44" name="正方形/長方形 43">
            <a:extLst>
              <a:ext uri="{FF2B5EF4-FFF2-40B4-BE49-F238E27FC236}">
                <a16:creationId xmlns:a16="http://schemas.microsoft.com/office/drawing/2014/main" id="{A471AE91-A9EF-4D2E-91F5-FA2A6BE7E4C8}"/>
              </a:ext>
            </a:extLst>
          </p:cNvPr>
          <p:cNvSpPr/>
          <p:nvPr/>
        </p:nvSpPr>
        <p:spPr>
          <a:xfrm>
            <a:off x="7987376" y="4624660"/>
            <a:ext cx="3796221" cy="11072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自分の力に限界を感じており、「どうすればいいか</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分からないから助けてほしい」という思いが強く</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なっている。</a:t>
            </a:r>
          </a:p>
        </p:txBody>
      </p:sp>
      <p:sp>
        <p:nvSpPr>
          <p:cNvPr id="52" name="正方形/長方形 51">
            <a:extLst>
              <a:ext uri="{FF2B5EF4-FFF2-40B4-BE49-F238E27FC236}">
                <a16:creationId xmlns:a16="http://schemas.microsoft.com/office/drawing/2014/main" id="{F1831A50-89D7-FFFC-3148-BF3057755443}"/>
              </a:ext>
            </a:extLst>
          </p:cNvPr>
          <p:cNvSpPr/>
          <p:nvPr/>
        </p:nvSpPr>
        <p:spPr>
          <a:xfrm>
            <a:off x="2805019" y="1638323"/>
            <a:ext cx="2229348" cy="270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対象時期</a:t>
            </a:r>
          </a:p>
        </p:txBody>
      </p:sp>
      <p:cxnSp>
        <p:nvCxnSpPr>
          <p:cNvPr id="53" name="直線矢印コネクタ 52">
            <a:extLst>
              <a:ext uri="{FF2B5EF4-FFF2-40B4-BE49-F238E27FC236}">
                <a16:creationId xmlns:a16="http://schemas.microsoft.com/office/drawing/2014/main" id="{9321FC48-0C79-946B-246D-605A7314E058}"/>
              </a:ext>
            </a:extLst>
          </p:cNvPr>
          <p:cNvCxnSpPr>
            <a:cxnSpLocks/>
          </p:cNvCxnSpPr>
          <p:nvPr/>
        </p:nvCxnSpPr>
        <p:spPr>
          <a:xfrm>
            <a:off x="2805019" y="2006867"/>
            <a:ext cx="2229592"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49" name="正方形/長方形 48">
            <a:extLst>
              <a:ext uri="{FF2B5EF4-FFF2-40B4-BE49-F238E27FC236}">
                <a16:creationId xmlns:a16="http://schemas.microsoft.com/office/drawing/2014/main" id="{8543CEB8-CC23-C674-BD3F-5B186EAF6ADA}"/>
              </a:ext>
            </a:extLst>
          </p:cNvPr>
          <p:cNvSpPr/>
          <p:nvPr/>
        </p:nvSpPr>
        <p:spPr>
          <a:xfrm>
            <a:off x="2805019" y="2122020"/>
            <a:ext cx="2229348" cy="11072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創業時</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（創業前</a:t>
            </a:r>
            <a:r>
              <a:rPr lang="en-US" altLang="ja-JP" sz="1200" dirty="0">
                <a:solidFill>
                  <a:schemeClr val="tx1"/>
                </a:solidFill>
                <a:latin typeface="游明朝" panose="02020400000000000000" pitchFamily="18" charset="-128"/>
                <a:ea typeface="游明朝" panose="02020400000000000000" pitchFamily="18" charset="-128"/>
              </a:rPr>
              <a:t>3</a:t>
            </a:r>
            <a:r>
              <a:rPr lang="ja-JP" altLang="en-US" sz="1200" dirty="0">
                <a:solidFill>
                  <a:schemeClr val="tx1"/>
                </a:solidFill>
                <a:latin typeface="游明朝" panose="02020400000000000000" pitchFamily="18" charset="-128"/>
                <a:ea typeface="游明朝" panose="02020400000000000000" pitchFamily="18" charset="-128"/>
              </a:rPr>
              <a:t>ヵ月～</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創業後</a:t>
            </a:r>
            <a:r>
              <a:rPr lang="en-US" altLang="ja-JP" sz="1200" dirty="0">
                <a:solidFill>
                  <a:schemeClr val="tx1"/>
                </a:solidFill>
                <a:latin typeface="游明朝" panose="02020400000000000000" pitchFamily="18" charset="-128"/>
                <a:ea typeface="游明朝" panose="02020400000000000000" pitchFamily="18" charset="-128"/>
              </a:rPr>
              <a:t>3</a:t>
            </a:r>
            <a:r>
              <a:rPr lang="ja-JP" altLang="en-US" sz="1200" dirty="0">
                <a:solidFill>
                  <a:schemeClr val="tx1"/>
                </a:solidFill>
                <a:latin typeface="游明朝" panose="02020400000000000000" pitchFamily="18" charset="-128"/>
                <a:ea typeface="游明朝" panose="02020400000000000000" pitchFamily="18" charset="-128"/>
              </a:rPr>
              <a:t>ヵ月）</a:t>
            </a:r>
          </a:p>
        </p:txBody>
      </p:sp>
      <p:sp>
        <p:nvSpPr>
          <p:cNvPr id="50" name="正方形/長方形 49">
            <a:extLst>
              <a:ext uri="{FF2B5EF4-FFF2-40B4-BE49-F238E27FC236}">
                <a16:creationId xmlns:a16="http://schemas.microsoft.com/office/drawing/2014/main" id="{B73A6E1D-3141-D402-A1BF-CE9FFA54F6E9}"/>
              </a:ext>
            </a:extLst>
          </p:cNvPr>
          <p:cNvSpPr/>
          <p:nvPr/>
        </p:nvSpPr>
        <p:spPr>
          <a:xfrm>
            <a:off x="2805019" y="3373340"/>
            <a:ext cx="2229348" cy="11072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事業が上手くいっている</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タイミング</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（創業後</a:t>
            </a:r>
            <a:r>
              <a:rPr lang="en-US" altLang="ja-JP" sz="1200" dirty="0">
                <a:solidFill>
                  <a:schemeClr val="tx1"/>
                </a:solidFill>
                <a:latin typeface="游明朝" panose="02020400000000000000" pitchFamily="18" charset="-128"/>
                <a:ea typeface="游明朝" panose="02020400000000000000" pitchFamily="18" charset="-128"/>
              </a:rPr>
              <a:t>4</a:t>
            </a:r>
            <a:r>
              <a:rPr lang="ja-JP" altLang="en-US" sz="1200" dirty="0">
                <a:solidFill>
                  <a:schemeClr val="tx1"/>
                </a:solidFill>
                <a:latin typeface="游明朝" panose="02020400000000000000" pitchFamily="18" charset="-128"/>
                <a:ea typeface="游明朝" panose="02020400000000000000" pitchFamily="18" charset="-128"/>
              </a:rPr>
              <a:t>ヵ月以降）</a:t>
            </a:r>
          </a:p>
        </p:txBody>
      </p:sp>
      <p:sp>
        <p:nvSpPr>
          <p:cNvPr id="51" name="正方形/長方形 50">
            <a:extLst>
              <a:ext uri="{FF2B5EF4-FFF2-40B4-BE49-F238E27FC236}">
                <a16:creationId xmlns:a16="http://schemas.microsoft.com/office/drawing/2014/main" id="{71DC8196-03D6-F52D-4A22-C27136A80343}"/>
              </a:ext>
            </a:extLst>
          </p:cNvPr>
          <p:cNvSpPr/>
          <p:nvPr/>
        </p:nvSpPr>
        <p:spPr>
          <a:xfrm>
            <a:off x="2805019" y="4624660"/>
            <a:ext cx="2229348" cy="11072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事業が上手くいっていない</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タイミング</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（創業後</a:t>
            </a:r>
            <a:r>
              <a:rPr lang="en-US" altLang="ja-JP" sz="1200" dirty="0">
                <a:solidFill>
                  <a:schemeClr val="tx1"/>
                </a:solidFill>
                <a:latin typeface="游明朝" panose="02020400000000000000" pitchFamily="18" charset="-128"/>
                <a:ea typeface="游明朝" panose="02020400000000000000" pitchFamily="18" charset="-128"/>
              </a:rPr>
              <a:t>4</a:t>
            </a:r>
            <a:r>
              <a:rPr lang="ja-JP" altLang="en-US" sz="1200" dirty="0">
                <a:solidFill>
                  <a:schemeClr val="tx1"/>
                </a:solidFill>
                <a:latin typeface="游明朝" panose="02020400000000000000" pitchFamily="18" charset="-128"/>
                <a:ea typeface="游明朝" panose="02020400000000000000" pitchFamily="18" charset="-128"/>
              </a:rPr>
              <a:t>ヵ月以降）</a:t>
            </a:r>
          </a:p>
        </p:txBody>
      </p:sp>
      <p:cxnSp>
        <p:nvCxnSpPr>
          <p:cNvPr id="58" name="直線矢印コネクタ 57">
            <a:extLst>
              <a:ext uri="{FF2B5EF4-FFF2-40B4-BE49-F238E27FC236}">
                <a16:creationId xmlns:a16="http://schemas.microsoft.com/office/drawing/2014/main" id="{B7CA9136-9B15-0FDD-1ED6-57485B003559}"/>
              </a:ext>
            </a:extLst>
          </p:cNvPr>
          <p:cNvCxnSpPr>
            <a:cxnSpLocks/>
          </p:cNvCxnSpPr>
          <p:nvPr/>
        </p:nvCxnSpPr>
        <p:spPr>
          <a:xfrm>
            <a:off x="407988" y="4552631"/>
            <a:ext cx="11384338"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6" name="二等辺三角形 55">
            <a:extLst>
              <a:ext uri="{FF2B5EF4-FFF2-40B4-BE49-F238E27FC236}">
                <a16:creationId xmlns:a16="http://schemas.microsoft.com/office/drawing/2014/main" id="{032E51C4-1F04-69F7-18B3-F39268A4E007}"/>
              </a:ext>
            </a:extLst>
          </p:cNvPr>
          <p:cNvSpPr/>
          <p:nvPr/>
        </p:nvSpPr>
        <p:spPr>
          <a:xfrm rot="5400000">
            <a:off x="7318822" y="2607641"/>
            <a:ext cx="781372" cy="136022"/>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endParaRPr lang="ja-JP" altLang="en-US" sz="1200" dirty="0">
              <a:solidFill>
                <a:schemeClr val="tx1"/>
              </a:solidFill>
              <a:latin typeface="游明朝" panose="02020400000000000000" pitchFamily="18" charset="-128"/>
              <a:ea typeface="游明朝" panose="02020400000000000000" pitchFamily="18" charset="-128"/>
            </a:endParaRPr>
          </a:p>
        </p:txBody>
      </p:sp>
      <p:sp>
        <p:nvSpPr>
          <p:cNvPr id="57" name="二等辺三角形 56">
            <a:extLst>
              <a:ext uri="{FF2B5EF4-FFF2-40B4-BE49-F238E27FC236}">
                <a16:creationId xmlns:a16="http://schemas.microsoft.com/office/drawing/2014/main" id="{0083CFC9-7757-369A-7ACC-4693E140EFC3}"/>
              </a:ext>
            </a:extLst>
          </p:cNvPr>
          <p:cNvSpPr/>
          <p:nvPr/>
        </p:nvSpPr>
        <p:spPr>
          <a:xfrm rot="5400000">
            <a:off x="7318822" y="3858960"/>
            <a:ext cx="781372" cy="136022"/>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endParaRPr lang="ja-JP" altLang="en-US" sz="1200" dirty="0">
              <a:solidFill>
                <a:schemeClr val="tx1"/>
              </a:solidFill>
              <a:latin typeface="游明朝" panose="02020400000000000000" pitchFamily="18" charset="-128"/>
              <a:ea typeface="游明朝" panose="02020400000000000000" pitchFamily="18" charset="-128"/>
            </a:endParaRPr>
          </a:p>
        </p:txBody>
      </p:sp>
      <p:sp>
        <p:nvSpPr>
          <p:cNvPr id="59" name="二等辺三角形 58">
            <a:extLst>
              <a:ext uri="{FF2B5EF4-FFF2-40B4-BE49-F238E27FC236}">
                <a16:creationId xmlns:a16="http://schemas.microsoft.com/office/drawing/2014/main" id="{7F780D48-1E42-7FF1-098E-09322CC872F2}"/>
              </a:ext>
            </a:extLst>
          </p:cNvPr>
          <p:cNvSpPr/>
          <p:nvPr/>
        </p:nvSpPr>
        <p:spPr>
          <a:xfrm rot="5400000">
            <a:off x="7318822" y="5110281"/>
            <a:ext cx="781372" cy="136022"/>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endParaRPr lang="ja-JP" altLang="en-US" sz="1200" dirty="0">
              <a:solidFill>
                <a:schemeClr val="tx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315762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23274-77DF-B4E3-A718-7A8496B0D129}"/>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435EEB30-CC1D-304D-6530-8A33FA9B4AD7}"/>
              </a:ext>
            </a:extLst>
          </p:cNvPr>
          <p:cNvSpPr/>
          <p:nvPr/>
        </p:nvSpPr>
        <p:spPr>
          <a:xfrm>
            <a:off x="410918" y="29644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b="1" dirty="0">
                <a:solidFill>
                  <a:srgbClr val="145D3A"/>
                </a:solidFill>
                <a:latin typeface="游明朝" panose="02020400000000000000" pitchFamily="18" charset="-128"/>
                <a:ea typeface="游明朝" panose="02020400000000000000" pitchFamily="18" charset="-128"/>
              </a:rPr>
              <a:t>競合分析（</a:t>
            </a:r>
            <a:r>
              <a:rPr lang="en-US" altLang="ja-JP" b="1" dirty="0">
                <a:solidFill>
                  <a:srgbClr val="145D3A"/>
                </a:solidFill>
                <a:latin typeface="游明朝" panose="02020400000000000000" pitchFamily="18" charset="-128"/>
                <a:ea typeface="游明朝" panose="02020400000000000000" pitchFamily="18" charset="-128"/>
              </a:rPr>
              <a:t>1/2</a:t>
            </a:r>
            <a:r>
              <a:rPr lang="ja-JP" altLang="en-US" b="1" dirty="0">
                <a:solidFill>
                  <a:srgbClr val="145D3A"/>
                </a:solidFill>
                <a:latin typeface="游明朝" panose="02020400000000000000" pitchFamily="18" charset="-128"/>
                <a:ea typeface="游明朝" panose="02020400000000000000" pitchFamily="18" charset="-128"/>
              </a:rPr>
              <a:t>）：競合の一覧</a:t>
            </a:r>
          </a:p>
        </p:txBody>
      </p:sp>
      <p:sp>
        <p:nvSpPr>
          <p:cNvPr id="38" name="正方形/長方形 37">
            <a:extLst>
              <a:ext uri="{FF2B5EF4-FFF2-40B4-BE49-F238E27FC236}">
                <a16:creationId xmlns:a16="http://schemas.microsoft.com/office/drawing/2014/main" id="{9122F070-40C8-E265-9506-08A8E4E429B3}"/>
              </a:ext>
            </a:extLst>
          </p:cNvPr>
          <p:cNvSpPr/>
          <p:nvPr/>
        </p:nvSpPr>
        <p:spPr>
          <a:xfrm>
            <a:off x="410918" y="6588823"/>
            <a:ext cx="11370164" cy="2187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出所：各社</a:t>
            </a:r>
            <a:r>
              <a:rPr kumimoji="1" lang="en-US" altLang="ja-JP" sz="1050" dirty="0">
                <a:solidFill>
                  <a:schemeClr val="tx1"/>
                </a:solidFill>
                <a:latin typeface="游明朝" panose="02020400000000000000" pitchFamily="18" charset="-128"/>
                <a:ea typeface="游明朝" panose="02020400000000000000" pitchFamily="18" charset="-128"/>
              </a:rPr>
              <a:t>HP</a:t>
            </a:r>
            <a:r>
              <a:rPr lang="ja-JP" altLang="en-US" sz="1050" dirty="0">
                <a:solidFill>
                  <a:schemeClr val="tx1"/>
                </a:solidFill>
                <a:latin typeface="游明朝" panose="02020400000000000000" pitchFamily="18" charset="-128"/>
                <a:ea typeface="游明朝" panose="02020400000000000000" pitchFamily="18" charset="-128"/>
              </a:rPr>
              <a:t>より作成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4" name="スライド番号プレースホルダー 5">
            <a:extLst>
              <a:ext uri="{FF2B5EF4-FFF2-40B4-BE49-F238E27FC236}">
                <a16:creationId xmlns:a16="http://schemas.microsoft.com/office/drawing/2014/main" id="{93186F21-A3B4-364D-A650-DC5068398B8E}"/>
              </a:ext>
            </a:extLst>
          </p:cNvPr>
          <p:cNvSpPr>
            <a:spLocks noGrp="1"/>
          </p:cNvSpPr>
          <p:nvPr>
            <p:ph type="sldNum" sz="quarter" idx="12"/>
          </p:nvPr>
        </p:nvSpPr>
        <p:spPr>
          <a:xfrm>
            <a:off x="11792326" y="6587975"/>
            <a:ext cx="278505" cy="219600"/>
          </a:xfrm>
        </p:spPr>
        <p:txBody>
          <a:bodyPr wrap="none"/>
          <a:lstStyle/>
          <a:p>
            <a:pPr algn="ctr"/>
            <a:fld id="{3FFBA4C0-9B7D-4866-9F37-F8186F53D425}" type="slidenum">
              <a:rPr kumimoji="1" lang="ja-JP" altLang="en-US" smtClean="0">
                <a:solidFill>
                  <a:schemeClr val="tx1"/>
                </a:solidFill>
                <a:latin typeface="游明朝" panose="02020400000000000000" pitchFamily="18" charset="-128"/>
                <a:ea typeface="游明朝" panose="02020400000000000000" pitchFamily="18" charset="-128"/>
              </a:rPr>
              <a:pPr algn="ctr"/>
              <a:t>7</a:t>
            </a:fld>
            <a:endParaRPr kumimoji="1" lang="ja-JP" altLang="en-US" dirty="0">
              <a:solidFill>
                <a:schemeClr val="tx1"/>
              </a:solidFill>
              <a:latin typeface="游明朝" panose="02020400000000000000" pitchFamily="18" charset="-128"/>
              <a:ea typeface="游明朝" panose="02020400000000000000" pitchFamily="18" charset="-128"/>
            </a:endParaRPr>
          </a:p>
        </p:txBody>
      </p:sp>
      <p:grpSp>
        <p:nvGrpSpPr>
          <p:cNvPr id="6" name="グループ化 5">
            <a:extLst>
              <a:ext uri="{FF2B5EF4-FFF2-40B4-BE49-F238E27FC236}">
                <a16:creationId xmlns:a16="http://schemas.microsoft.com/office/drawing/2014/main" id="{1E1E522E-BBAC-B3E7-2DD4-2EBB2FF5C329}"/>
              </a:ext>
            </a:extLst>
          </p:cNvPr>
          <p:cNvGrpSpPr/>
          <p:nvPr/>
        </p:nvGrpSpPr>
        <p:grpSpPr>
          <a:xfrm>
            <a:off x="6321449" y="381089"/>
            <a:ext cx="5462564" cy="291159"/>
            <a:chOff x="5352149" y="381089"/>
            <a:chExt cx="5462564" cy="291159"/>
          </a:xfrm>
        </p:grpSpPr>
        <p:sp>
          <p:nvSpPr>
            <p:cNvPr id="7" name="正方形/長方形 6">
              <a:extLst>
                <a:ext uri="{FF2B5EF4-FFF2-40B4-BE49-F238E27FC236}">
                  <a16:creationId xmlns:a16="http://schemas.microsoft.com/office/drawing/2014/main" id="{6303A5BB-48EA-79EA-4CA9-847B3F2CFC09}"/>
                </a:ext>
              </a:extLst>
            </p:cNvPr>
            <p:cNvSpPr/>
            <p:nvPr/>
          </p:nvSpPr>
          <p:spPr>
            <a:xfrm>
              <a:off x="10097945"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財務</a:t>
              </a:r>
              <a:r>
                <a:rPr kumimoji="1" lang="ja-JP" altLang="en-US" sz="1050" dirty="0">
                  <a:solidFill>
                    <a:schemeClr val="tx1"/>
                  </a:solidFill>
                  <a:latin typeface="游明朝" panose="02020400000000000000" pitchFamily="18" charset="-128"/>
                  <a:ea typeface="游明朝" panose="02020400000000000000" pitchFamily="18" charset="-128"/>
                </a:rPr>
                <a:t>計画</a:t>
              </a:r>
            </a:p>
          </p:txBody>
        </p:sp>
        <p:grpSp>
          <p:nvGrpSpPr>
            <p:cNvPr id="8" name="グループ化 7">
              <a:extLst>
                <a:ext uri="{FF2B5EF4-FFF2-40B4-BE49-F238E27FC236}">
                  <a16:creationId xmlns:a16="http://schemas.microsoft.com/office/drawing/2014/main" id="{2B5A0B94-5D67-6703-D791-9D0BBF9E52FC}"/>
                </a:ext>
              </a:extLst>
            </p:cNvPr>
            <p:cNvGrpSpPr/>
            <p:nvPr/>
          </p:nvGrpSpPr>
          <p:grpSpPr>
            <a:xfrm>
              <a:off x="5352149" y="381089"/>
              <a:ext cx="870461" cy="291159"/>
              <a:chOff x="5021740" y="381089"/>
              <a:chExt cx="870461" cy="291159"/>
            </a:xfrm>
          </p:grpSpPr>
          <p:sp>
            <p:nvSpPr>
              <p:cNvPr id="21" name="正方形/長方形 20">
                <a:extLst>
                  <a:ext uri="{FF2B5EF4-FFF2-40B4-BE49-F238E27FC236}">
                    <a16:creationId xmlns:a16="http://schemas.microsoft.com/office/drawing/2014/main" id="{47EC194B-3CAC-210F-4912-4A543A1F49EC}"/>
                  </a:ext>
                </a:extLst>
              </p:cNvPr>
              <p:cNvSpPr/>
              <p:nvPr/>
            </p:nvSpPr>
            <p:spPr>
              <a:xfrm>
                <a:off x="5021740"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目指す姿</a:t>
                </a:r>
              </a:p>
            </p:txBody>
          </p:sp>
          <p:sp>
            <p:nvSpPr>
              <p:cNvPr id="22" name="矢印: 右 21">
                <a:extLst>
                  <a:ext uri="{FF2B5EF4-FFF2-40B4-BE49-F238E27FC236}">
                    <a16:creationId xmlns:a16="http://schemas.microsoft.com/office/drawing/2014/main" id="{E468D742-8CAF-F6AF-DF05-0C516B4FC510}"/>
                  </a:ext>
                </a:extLst>
              </p:cNvPr>
              <p:cNvSpPr/>
              <p:nvPr/>
            </p:nvSpPr>
            <p:spPr>
              <a:xfrm>
                <a:off x="5738508"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9" name="グループ化 8">
              <a:extLst>
                <a:ext uri="{FF2B5EF4-FFF2-40B4-BE49-F238E27FC236}">
                  <a16:creationId xmlns:a16="http://schemas.microsoft.com/office/drawing/2014/main" id="{DB947001-C8EE-418A-8662-6F20DEEF50B8}"/>
                </a:ext>
              </a:extLst>
            </p:cNvPr>
            <p:cNvGrpSpPr/>
            <p:nvPr/>
          </p:nvGrpSpPr>
          <p:grpSpPr>
            <a:xfrm>
              <a:off x="6301308" y="381089"/>
              <a:ext cx="870461" cy="291159"/>
              <a:chOff x="6036981" y="381089"/>
              <a:chExt cx="870461" cy="291159"/>
            </a:xfrm>
          </p:grpSpPr>
          <p:sp>
            <p:nvSpPr>
              <p:cNvPr id="19" name="正方形/長方形 18">
                <a:extLst>
                  <a:ext uri="{FF2B5EF4-FFF2-40B4-BE49-F238E27FC236}">
                    <a16:creationId xmlns:a16="http://schemas.microsoft.com/office/drawing/2014/main" id="{65072206-4BAB-40B5-8A3D-3A725E05F362}"/>
                  </a:ext>
                </a:extLst>
              </p:cNvPr>
              <p:cNvSpPr/>
              <p:nvPr/>
            </p:nvSpPr>
            <p:spPr>
              <a:xfrm>
                <a:off x="6036981"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市場分析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20" name="矢印: 右 19">
                <a:extLst>
                  <a:ext uri="{FF2B5EF4-FFF2-40B4-BE49-F238E27FC236}">
                    <a16:creationId xmlns:a16="http://schemas.microsoft.com/office/drawing/2014/main" id="{BF7CE4D2-7EF0-FA0E-5EAB-9FA031E6468C}"/>
                  </a:ext>
                </a:extLst>
              </p:cNvPr>
              <p:cNvSpPr/>
              <p:nvPr/>
            </p:nvSpPr>
            <p:spPr>
              <a:xfrm>
                <a:off x="6753749"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0" name="グループ化 9">
              <a:extLst>
                <a:ext uri="{FF2B5EF4-FFF2-40B4-BE49-F238E27FC236}">
                  <a16:creationId xmlns:a16="http://schemas.microsoft.com/office/drawing/2014/main" id="{6735CB1F-545E-FEA8-FD61-D8CACFEB755A}"/>
                </a:ext>
              </a:extLst>
            </p:cNvPr>
            <p:cNvGrpSpPr/>
            <p:nvPr/>
          </p:nvGrpSpPr>
          <p:grpSpPr>
            <a:xfrm>
              <a:off x="7250467" y="381089"/>
              <a:ext cx="870461" cy="291159"/>
              <a:chOff x="7052222" y="381089"/>
              <a:chExt cx="870461" cy="291159"/>
            </a:xfrm>
          </p:grpSpPr>
          <p:sp>
            <p:nvSpPr>
              <p:cNvPr id="17" name="正方形/長方形 16">
                <a:extLst>
                  <a:ext uri="{FF2B5EF4-FFF2-40B4-BE49-F238E27FC236}">
                    <a16:creationId xmlns:a16="http://schemas.microsoft.com/office/drawing/2014/main" id="{5A22EF0D-BEA7-2904-B402-33ADF2121ED7}"/>
                  </a:ext>
                </a:extLst>
              </p:cNvPr>
              <p:cNvSpPr/>
              <p:nvPr/>
            </p:nvSpPr>
            <p:spPr>
              <a:xfrm>
                <a:off x="7052222" y="381089"/>
                <a:ext cx="716768" cy="291159"/>
              </a:xfrm>
              <a:prstGeom prst="rect">
                <a:avLst/>
              </a:prstGeom>
              <a:solidFill>
                <a:srgbClr val="145D3A"/>
              </a:solidFill>
              <a:ln w="952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競合分析</a:t>
                </a:r>
              </a:p>
            </p:txBody>
          </p:sp>
          <p:sp>
            <p:nvSpPr>
              <p:cNvPr id="18" name="矢印: 右 17">
                <a:extLst>
                  <a:ext uri="{FF2B5EF4-FFF2-40B4-BE49-F238E27FC236}">
                    <a16:creationId xmlns:a16="http://schemas.microsoft.com/office/drawing/2014/main" id="{30881254-28B5-D5AD-BCDF-68CAAB259BBA}"/>
                  </a:ext>
                </a:extLst>
              </p:cNvPr>
              <p:cNvSpPr/>
              <p:nvPr/>
            </p:nvSpPr>
            <p:spPr>
              <a:xfrm>
                <a:off x="7768990"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1" name="グループ化 10">
              <a:extLst>
                <a:ext uri="{FF2B5EF4-FFF2-40B4-BE49-F238E27FC236}">
                  <a16:creationId xmlns:a16="http://schemas.microsoft.com/office/drawing/2014/main" id="{85B957C9-8FAC-E234-12D2-417D736FCFC8}"/>
                </a:ext>
              </a:extLst>
            </p:cNvPr>
            <p:cNvGrpSpPr/>
            <p:nvPr/>
          </p:nvGrpSpPr>
          <p:grpSpPr>
            <a:xfrm>
              <a:off x="8199626" y="381089"/>
              <a:ext cx="870461" cy="291159"/>
              <a:chOff x="8067463" y="381089"/>
              <a:chExt cx="870461" cy="291159"/>
            </a:xfrm>
          </p:grpSpPr>
          <p:sp>
            <p:nvSpPr>
              <p:cNvPr id="15" name="正方形/長方形 14">
                <a:extLst>
                  <a:ext uri="{FF2B5EF4-FFF2-40B4-BE49-F238E27FC236}">
                    <a16:creationId xmlns:a16="http://schemas.microsoft.com/office/drawing/2014/main" id="{F96E2DDE-6E38-31AF-93DD-767103C06E7F}"/>
                  </a:ext>
                </a:extLst>
              </p:cNvPr>
              <p:cNvSpPr/>
              <p:nvPr/>
            </p:nvSpPr>
            <p:spPr>
              <a:xfrm>
                <a:off x="8067463"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自社戦略</a:t>
                </a:r>
              </a:p>
            </p:txBody>
          </p:sp>
          <p:sp>
            <p:nvSpPr>
              <p:cNvPr id="16" name="矢印: 右 15">
                <a:extLst>
                  <a:ext uri="{FF2B5EF4-FFF2-40B4-BE49-F238E27FC236}">
                    <a16:creationId xmlns:a16="http://schemas.microsoft.com/office/drawing/2014/main" id="{BFF7DF09-9918-F556-530F-39BAEE038EA7}"/>
                  </a:ext>
                </a:extLst>
              </p:cNvPr>
              <p:cNvSpPr/>
              <p:nvPr/>
            </p:nvSpPr>
            <p:spPr>
              <a:xfrm>
                <a:off x="8784231"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2" name="グループ化 11">
              <a:extLst>
                <a:ext uri="{FF2B5EF4-FFF2-40B4-BE49-F238E27FC236}">
                  <a16:creationId xmlns:a16="http://schemas.microsoft.com/office/drawing/2014/main" id="{22D83803-8677-8ABA-0E10-B57913BE10E4}"/>
                </a:ext>
              </a:extLst>
            </p:cNvPr>
            <p:cNvGrpSpPr/>
            <p:nvPr/>
          </p:nvGrpSpPr>
          <p:grpSpPr>
            <a:xfrm>
              <a:off x="9148785" y="381089"/>
              <a:ext cx="870461" cy="291159"/>
              <a:chOff x="9082704" y="381089"/>
              <a:chExt cx="870461" cy="291159"/>
            </a:xfrm>
          </p:grpSpPr>
          <p:sp>
            <p:nvSpPr>
              <p:cNvPr id="13" name="正方形/長方形 12">
                <a:extLst>
                  <a:ext uri="{FF2B5EF4-FFF2-40B4-BE49-F238E27FC236}">
                    <a16:creationId xmlns:a16="http://schemas.microsoft.com/office/drawing/2014/main" id="{7037EF1B-5629-D76A-FF56-22DEC056D2AE}"/>
                  </a:ext>
                </a:extLst>
              </p:cNvPr>
              <p:cNvSpPr/>
              <p:nvPr/>
            </p:nvSpPr>
            <p:spPr>
              <a:xfrm>
                <a:off x="9082704"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活動計画</a:t>
                </a:r>
              </a:p>
            </p:txBody>
          </p:sp>
          <p:sp>
            <p:nvSpPr>
              <p:cNvPr id="14" name="矢印: 右 13">
                <a:extLst>
                  <a:ext uri="{FF2B5EF4-FFF2-40B4-BE49-F238E27FC236}">
                    <a16:creationId xmlns:a16="http://schemas.microsoft.com/office/drawing/2014/main" id="{BEF92C87-1CB3-68F1-BAAB-3E3E00164918}"/>
                  </a:ext>
                </a:extLst>
              </p:cNvPr>
              <p:cNvSpPr/>
              <p:nvPr/>
            </p:nvSpPr>
            <p:spPr>
              <a:xfrm>
                <a:off x="9799472"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sp>
        <p:nvSpPr>
          <p:cNvPr id="24" name="正方形/長方形 23">
            <a:extLst>
              <a:ext uri="{FF2B5EF4-FFF2-40B4-BE49-F238E27FC236}">
                <a16:creationId xmlns:a16="http://schemas.microsoft.com/office/drawing/2014/main" id="{05DCC301-F279-A9F6-521B-4689AAED283B}"/>
              </a:ext>
            </a:extLst>
          </p:cNvPr>
          <p:cNvSpPr/>
          <p:nvPr/>
        </p:nvSpPr>
        <p:spPr>
          <a:xfrm>
            <a:off x="410918" y="85198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lang="ja-JP" altLang="en-US" dirty="0">
                <a:solidFill>
                  <a:schemeClr val="tx1"/>
                </a:solidFill>
                <a:latin typeface="游明朝" panose="02020400000000000000" pitchFamily="18" charset="-128"/>
                <a:ea typeface="游明朝" panose="02020400000000000000" pitchFamily="18" charset="-128"/>
              </a:rPr>
              <a:t>競合は、個別サービス提供型・プラットフォーム型の</a:t>
            </a:r>
            <a:r>
              <a:rPr lang="en-US" altLang="ja-JP" dirty="0">
                <a:solidFill>
                  <a:schemeClr val="tx1"/>
                </a:solidFill>
                <a:latin typeface="游明朝" panose="02020400000000000000" pitchFamily="18" charset="-128"/>
                <a:ea typeface="游明朝" panose="02020400000000000000" pitchFamily="18" charset="-128"/>
              </a:rPr>
              <a:t>2</a:t>
            </a:r>
            <a:r>
              <a:rPr lang="ja-JP" altLang="en-US" dirty="0">
                <a:solidFill>
                  <a:schemeClr val="tx1"/>
                </a:solidFill>
                <a:latin typeface="游明朝" panose="02020400000000000000" pitchFamily="18" charset="-128"/>
                <a:ea typeface="游明朝" panose="02020400000000000000" pitchFamily="18" charset="-128"/>
              </a:rPr>
              <a:t>つに大別される。</a:t>
            </a:r>
            <a:endParaRPr kumimoji="1" lang="ja-JP" altLang="en-US" dirty="0">
              <a:solidFill>
                <a:schemeClr val="tx1"/>
              </a:solidFill>
              <a:latin typeface="游明朝" panose="02020400000000000000" pitchFamily="18" charset="-128"/>
              <a:ea typeface="游明朝" panose="02020400000000000000" pitchFamily="18" charset="-128"/>
            </a:endParaRPr>
          </a:p>
        </p:txBody>
      </p:sp>
      <p:grpSp>
        <p:nvGrpSpPr>
          <p:cNvPr id="29" name="グループ化 28">
            <a:extLst>
              <a:ext uri="{FF2B5EF4-FFF2-40B4-BE49-F238E27FC236}">
                <a16:creationId xmlns:a16="http://schemas.microsoft.com/office/drawing/2014/main" id="{577010AC-0806-D79B-074E-CB518B114B0A}"/>
              </a:ext>
            </a:extLst>
          </p:cNvPr>
          <p:cNvGrpSpPr/>
          <p:nvPr/>
        </p:nvGrpSpPr>
        <p:grpSpPr>
          <a:xfrm>
            <a:off x="410917" y="1638323"/>
            <a:ext cx="1203197" cy="368544"/>
            <a:chOff x="410918" y="1638323"/>
            <a:chExt cx="2229592" cy="368544"/>
          </a:xfrm>
        </p:grpSpPr>
        <p:sp>
          <p:nvSpPr>
            <p:cNvPr id="5" name="正方形/長方形 4">
              <a:extLst>
                <a:ext uri="{FF2B5EF4-FFF2-40B4-BE49-F238E27FC236}">
                  <a16:creationId xmlns:a16="http://schemas.microsoft.com/office/drawing/2014/main" id="{A4B456E1-1882-1410-FB7E-82FF0A3781A8}"/>
                </a:ext>
              </a:extLst>
            </p:cNvPr>
            <p:cNvSpPr/>
            <p:nvPr/>
          </p:nvSpPr>
          <p:spPr>
            <a:xfrm>
              <a:off x="410918" y="1638323"/>
              <a:ext cx="2229348" cy="270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提供方法</a:t>
              </a:r>
            </a:p>
          </p:txBody>
        </p:sp>
        <p:cxnSp>
          <p:nvCxnSpPr>
            <p:cNvPr id="25" name="直線矢印コネクタ 24">
              <a:extLst>
                <a:ext uri="{FF2B5EF4-FFF2-40B4-BE49-F238E27FC236}">
                  <a16:creationId xmlns:a16="http://schemas.microsoft.com/office/drawing/2014/main" id="{542D379C-A0B9-DEB0-078D-EFFC1AA8D1E7}"/>
                </a:ext>
              </a:extLst>
            </p:cNvPr>
            <p:cNvCxnSpPr>
              <a:cxnSpLocks/>
            </p:cNvCxnSpPr>
            <p:nvPr/>
          </p:nvCxnSpPr>
          <p:spPr>
            <a:xfrm>
              <a:off x="410918" y="2006867"/>
              <a:ext cx="2229592"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 name="正方形/長方形 25">
            <a:extLst>
              <a:ext uri="{FF2B5EF4-FFF2-40B4-BE49-F238E27FC236}">
                <a16:creationId xmlns:a16="http://schemas.microsoft.com/office/drawing/2014/main" id="{A3D9F552-3D9E-3F34-C587-3A4B738208B4}"/>
              </a:ext>
            </a:extLst>
          </p:cNvPr>
          <p:cNvSpPr/>
          <p:nvPr/>
        </p:nvSpPr>
        <p:spPr>
          <a:xfrm>
            <a:off x="410917" y="2131170"/>
            <a:ext cx="1203065" cy="2116581"/>
          </a:xfrm>
          <a:prstGeom prst="rect">
            <a:avLst/>
          </a:prstGeom>
          <a:solidFill>
            <a:srgbClr val="145D3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bg1"/>
                </a:solidFill>
                <a:latin typeface="游明朝" panose="02020400000000000000" pitchFamily="18" charset="-128"/>
                <a:ea typeface="游明朝" panose="02020400000000000000" pitchFamily="18" charset="-128"/>
              </a:rPr>
              <a:t>個別サービス</a:t>
            </a:r>
            <a:endParaRPr lang="en-US" altLang="ja-JP" sz="1200" dirty="0">
              <a:solidFill>
                <a:schemeClr val="bg1"/>
              </a:solidFill>
              <a:latin typeface="游明朝" panose="02020400000000000000" pitchFamily="18" charset="-128"/>
              <a:ea typeface="游明朝" panose="02020400000000000000" pitchFamily="18" charset="-128"/>
            </a:endParaRPr>
          </a:p>
          <a:p>
            <a:r>
              <a:rPr lang="ja-JP" altLang="en-US" sz="1200" dirty="0">
                <a:solidFill>
                  <a:schemeClr val="bg1"/>
                </a:solidFill>
                <a:latin typeface="游明朝" panose="02020400000000000000" pitchFamily="18" charset="-128"/>
                <a:ea typeface="游明朝" panose="02020400000000000000" pitchFamily="18" charset="-128"/>
              </a:rPr>
              <a:t>提供型</a:t>
            </a:r>
          </a:p>
        </p:txBody>
      </p:sp>
      <p:sp>
        <p:nvSpPr>
          <p:cNvPr id="28" name="正方形/長方形 27">
            <a:extLst>
              <a:ext uri="{FF2B5EF4-FFF2-40B4-BE49-F238E27FC236}">
                <a16:creationId xmlns:a16="http://schemas.microsoft.com/office/drawing/2014/main" id="{8E90F9B0-0461-6BB5-E608-475C505D70A6}"/>
              </a:ext>
            </a:extLst>
          </p:cNvPr>
          <p:cNvSpPr/>
          <p:nvPr/>
        </p:nvSpPr>
        <p:spPr>
          <a:xfrm>
            <a:off x="410917" y="4374054"/>
            <a:ext cx="1203065" cy="2115645"/>
          </a:xfrm>
          <a:prstGeom prst="rect">
            <a:avLst/>
          </a:prstGeom>
          <a:solidFill>
            <a:srgbClr val="145D3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bg1"/>
                </a:solidFill>
                <a:latin typeface="游明朝" panose="02020400000000000000" pitchFamily="18" charset="-128"/>
                <a:ea typeface="游明朝" panose="02020400000000000000" pitchFamily="18" charset="-128"/>
              </a:rPr>
              <a:t>プラットフォーム型</a:t>
            </a:r>
          </a:p>
        </p:txBody>
      </p:sp>
      <p:grpSp>
        <p:nvGrpSpPr>
          <p:cNvPr id="37" name="グループ化 36">
            <a:extLst>
              <a:ext uri="{FF2B5EF4-FFF2-40B4-BE49-F238E27FC236}">
                <a16:creationId xmlns:a16="http://schemas.microsoft.com/office/drawing/2014/main" id="{54A9E329-58F8-B036-4F18-17C23E0640F9}"/>
              </a:ext>
            </a:extLst>
          </p:cNvPr>
          <p:cNvGrpSpPr/>
          <p:nvPr/>
        </p:nvGrpSpPr>
        <p:grpSpPr>
          <a:xfrm>
            <a:off x="1779118" y="1638323"/>
            <a:ext cx="1203197" cy="368544"/>
            <a:chOff x="410918" y="1638323"/>
            <a:chExt cx="2229592" cy="368544"/>
          </a:xfrm>
        </p:grpSpPr>
        <p:sp>
          <p:nvSpPr>
            <p:cNvPr id="47" name="正方形/長方形 46">
              <a:extLst>
                <a:ext uri="{FF2B5EF4-FFF2-40B4-BE49-F238E27FC236}">
                  <a16:creationId xmlns:a16="http://schemas.microsoft.com/office/drawing/2014/main" id="{264C5FBC-6FD3-78A9-3E0D-EFABED6B5BAF}"/>
                </a:ext>
              </a:extLst>
            </p:cNvPr>
            <p:cNvSpPr/>
            <p:nvPr/>
          </p:nvSpPr>
          <p:spPr>
            <a:xfrm>
              <a:off x="410918" y="1638323"/>
              <a:ext cx="2229348" cy="270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企業名</a:t>
              </a:r>
            </a:p>
          </p:txBody>
        </p:sp>
        <p:cxnSp>
          <p:nvCxnSpPr>
            <p:cNvPr id="48" name="直線矢印コネクタ 47">
              <a:extLst>
                <a:ext uri="{FF2B5EF4-FFF2-40B4-BE49-F238E27FC236}">
                  <a16:creationId xmlns:a16="http://schemas.microsoft.com/office/drawing/2014/main" id="{74BD6294-8350-08FC-0B88-BAAC97C9C2A1}"/>
                </a:ext>
              </a:extLst>
            </p:cNvPr>
            <p:cNvCxnSpPr>
              <a:cxnSpLocks/>
            </p:cNvCxnSpPr>
            <p:nvPr/>
          </p:nvCxnSpPr>
          <p:spPr>
            <a:xfrm>
              <a:off x="410918" y="2006867"/>
              <a:ext cx="2229592"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9" name="正方形/長方形 38">
            <a:extLst>
              <a:ext uri="{FF2B5EF4-FFF2-40B4-BE49-F238E27FC236}">
                <a16:creationId xmlns:a16="http://schemas.microsoft.com/office/drawing/2014/main" id="{C0B9E0C9-9FB5-ED33-4487-9C657A64F8CC}"/>
              </a:ext>
            </a:extLst>
          </p:cNvPr>
          <p:cNvSpPr/>
          <p:nvPr/>
        </p:nvSpPr>
        <p:spPr>
          <a:xfrm>
            <a:off x="1779118" y="2131171"/>
            <a:ext cx="1203065" cy="437032"/>
          </a:xfrm>
          <a:prstGeom prst="rect">
            <a:avLst/>
          </a:prstGeom>
          <a:solidFill>
            <a:srgbClr val="DCF8E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en-US" altLang="ja-JP" sz="1200" dirty="0">
                <a:solidFill>
                  <a:schemeClr val="tx1"/>
                </a:solidFill>
                <a:latin typeface="游明朝" panose="02020400000000000000" pitchFamily="18" charset="-128"/>
                <a:ea typeface="游明朝" panose="02020400000000000000" pitchFamily="18" charset="-128"/>
              </a:rPr>
              <a:t>A</a:t>
            </a:r>
            <a:r>
              <a:rPr lang="ja-JP" altLang="en-US" sz="1200" dirty="0">
                <a:solidFill>
                  <a:schemeClr val="tx1"/>
                </a:solidFill>
                <a:latin typeface="游明朝" panose="02020400000000000000" pitchFamily="18" charset="-128"/>
                <a:ea typeface="游明朝" panose="02020400000000000000" pitchFamily="18" charset="-128"/>
              </a:rPr>
              <a:t>社</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800" dirty="0">
                <a:solidFill>
                  <a:schemeClr val="tx1"/>
                </a:solidFill>
                <a:latin typeface="游明朝" panose="02020400000000000000" pitchFamily="18" charset="-128"/>
                <a:ea typeface="游明朝" panose="02020400000000000000" pitchFamily="18" charset="-128"/>
              </a:rPr>
              <a:t>（本資料では省略）</a:t>
            </a:r>
          </a:p>
        </p:txBody>
      </p:sp>
      <p:sp>
        <p:nvSpPr>
          <p:cNvPr id="40" name="正方形/長方形 39">
            <a:extLst>
              <a:ext uri="{FF2B5EF4-FFF2-40B4-BE49-F238E27FC236}">
                <a16:creationId xmlns:a16="http://schemas.microsoft.com/office/drawing/2014/main" id="{35F51EA3-5B99-1F17-78EF-45FA336A77D5}"/>
              </a:ext>
            </a:extLst>
          </p:cNvPr>
          <p:cNvSpPr/>
          <p:nvPr/>
        </p:nvSpPr>
        <p:spPr>
          <a:xfrm>
            <a:off x="1779118" y="3252613"/>
            <a:ext cx="1203065" cy="437032"/>
          </a:xfrm>
          <a:prstGeom prst="rect">
            <a:avLst/>
          </a:prstGeom>
          <a:solidFill>
            <a:srgbClr val="DCF8E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en-US" altLang="ja-JP" sz="1200" dirty="0">
                <a:solidFill>
                  <a:schemeClr val="tx1"/>
                </a:solidFill>
                <a:latin typeface="游明朝" panose="02020400000000000000" pitchFamily="18" charset="-128"/>
                <a:ea typeface="游明朝" panose="02020400000000000000" pitchFamily="18" charset="-128"/>
              </a:rPr>
              <a:t>C</a:t>
            </a:r>
            <a:r>
              <a:rPr lang="ja-JP" altLang="en-US" sz="1200" dirty="0">
                <a:solidFill>
                  <a:schemeClr val="tx1"/>
                </a:solidFill>
                <a:latin typeface="游明朝" panose="02020400000000000000" pitchFamily="18" charset="-128"/>
                <a:ea typeface="游明朝" panose="02020400000000000000" pitchFamily="18" charset="-128"/>
              </a:rPr>
              <a:t>社</a:t>
            </a:r>
            <a:endParaRPr lang="en-US" altLang="ja-JP" sz="1200" dirty="0">
              <a:solidFill>
                <a:schemeClr val="tx1"/>
              </a:solidFill>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（本資料では省略）</a:t>
            </a:r>
          </a:p>
        </p:txBody>
      </p:sp>
      <p:sp>
        <p:nvSpPr>
          <p:cNvPr id="41" name="正方形/長方形 40">
            <a:extLst>
              <a:ext uri="{FF2B5EF4-FFF2-40B4-BE49-F238E27FC236}">
                <a16:creationId xmlns:a16="http://schemas.microsoft.com/office/drawing/2014/main" id="{59498796-4212-7F08-8AF8-F64915B19AE8}"/>
              </a:ext>
            </a:extLst>
          </p:cNvPr>
          <p:cNvSpPr/>
          <p:nvPr/>
        </p:nvSpPr>
        <p:spPr>
          <a:xfrm>
            <a:off x="1779118" y="4374055"/>
            <a:ext cx="1203065" cy="437032"/>
          </a:xfrm>
          <a:prstGeom prst="rect">
            <a:avLst/>
          </a:prstGeom>
          <a:solidFill>
            <a:srgbClr val="DCF8E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en-US" altLang="ja-JP" sz="1200" dirty="0">
                <a:solidFill>
                  <a:schemeClr val="tx1"/>
                </a:solidFill>
                <a:latin typeface="游明朝" panose="02020400000000000000" pitchFamily="18" charset="-128"/>
                <a:ea typeface="游明朝" panose="02020400000000000000" pitchFamily="18" charset="-128"/>
              </a:rPr>
              <a:t>D</a:t>
            </a:r>
            <a:r>
              <a:rPr lang="ja-JP" altLang="en-US" sz="1200" dirty="0">
                <a:solidFill>
                  <a:schemeClr val="tx1"/>
                </a:solidFill>
                <a:latin typeface="游明朝" panose="02020400000000000000" pitchFamily="18" charset="-128"/>
                <a:ea typeface="游明朝" panose="02020400000000000000" pitchFamily="18" charset="-128"/>
              </a:rPr>
              <a:t>社</a:t>
            </a:r>
            <a:endParaRPr lang="en-US" altLang="ja-JP" sz="1200" dirty="0">
              <a:solidFill>
                <a:schemeClr val="tx1"/>
              </a:solidFill>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（本資料では省略）</a:t>
            </a:r>
          </a:p>
        </p:txBody>
      </p:sp>
      <p:sp>
        <p:nvSpPr>
          <p:cNvPr id="42" name="正方形/長方形 41">
            <a:extLst>
              <a:ext uri="{FF2B5EF4-FFF2-40B4-BE49-F238E27FC236}">
                <a16:creationId xmlns:a16="http://schemas.microsoft.com/office/drawing/2014/main" id="{1081A099-A8D4-31FE-FA75-1179F403B5DE}"/>
              </a:ext>
            </a:extLst>
          </p:cNvPr>
          <p:cNvSpPr/>
          <p:nvPr/>
        </p:nvSpPr>
        <p:spPr>
          <a:xfrm>
            <a:off x="1779118" y="2691892"/>
            <a:ext cx="1203065" cy="437032"/>
          </a:xfrm>
          <a:prstGeom prst="rect">
            <a:avLst/>
          </a:prstGeom>
          <a:solidFill>
            <a:srgbClr val="DCF8E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en-US" altLang="ja-JP" sz="1200" dirty="0">
                <a:solidFill>
                  <a:schemeClr val="tx1"/>
                </a:solidFill>
                <a:latin typeface="游明朝" panose="02020400000000000000" pitchFamily="18" charset="-128"/>
                <a:ea typeface="游明朝" panose="02020400000000000000" pitchFamily="18" charset="-128"/>
              </a:rPr>
              <a:t>B</a:t>
            </a:r>
            <a:r>
              <a:rPr lang="ja-JP" altLang="en-US" sz="1200" dirty="0">
                <a:solidFill>
                  <a:schemeClr val="tx1"/>
                </a:solidFill>
                <a:latin typeface="游明朝" panose="02020400000000000000" pitchFamily="18" charset="-128"/>
                <a:ea typeface="游明朝" panose="02020400000000000000" pitchFamily="18" charset="-128"/>
              </a:rPr>
              <a:t>社</a:t>
            </a:r>
            <a:endParaRPr lang="en-US" altLang="ja-JP" sz="1200" dirty="0">
              <a:solidFill>
                <a:schemeClr val="tx1"/>
              </a:solidFill>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（本資料では省略）</a:t>
            </a:r>
          </a:p>
        </p:txBody>
      </p:sp>
      <p:sp>
        <p:nvSpPr>
          <p:cNvPr id="43" name="正方形/長方形 42">
            <a:extLst>
              <a:ext uri="{FF2B5EF4-FFF2-40B4-BE49-F238E27FC236}">
                <a16:creationId xmlns:a16="http://schemas.microsoft.com/office/drawing/2014/main" id="{9E6C50F6-5AFA-D282-F856-4C2B9A7D9690}"/>
              </a:ext>
            </a:extLst>
          </p:cNvPr>
          <p:cNvSpPr/>
          <p:nvPr/>
        </p:nvSpPr>
        <p:spPr>
          <a:xfrm>
            <a:off x="1779118" y="3813334"/>
            <a:ext cx="8571043" cy="4370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lang="ja-JP" altLang="en-US" sz="1200" dirty="0">
                <a:solidFill>
                  <a:schemeClr val="tx1"/>
                </a:solidFill>
                <a:latin typeface="游明朝" panose="02020400000000000000" pitchFamily="18" charset="-128"/>
                <a:ea typeface="游明朝" panose="02020400000000000000" pitchFamily="18" charset="-128"/>
              </a:rPr>
              <a:t>（他多数だが本資料では省略）</a:t>
            </a:r>
          </a:p>
        </p:txBody>
      </p:sp>
      <p:sp>
        <p:nvSpPr>
          <p:cNvPr id="44" name="正方形/長方形 43">
            <a:extLst>
              <a:ext uri="{FF2B5EF4-FFF2-40B4-BE49-F238E27FC236}">
                <a16:creationId xmlns:a16="http://schemas.microsoft.com/office/drawing/2014/main" id="{952AD88E-C29C-74BF-57AE-32D973345B6E}"/>
              </a:ext>
            </a:extLst>
          </p:cNvPr>
          <p:cNvSpPr/>
          <p:nvPr/>
        </p:nvSpPr>
        <p:spPr>
          <a:xfrm>
            <a:off x="1779118" y="4934776"/>
            <a:ext cx="1203065" cy="437032"/>
          </a:xfrm>
          <a:prstGeom prst="rect">
            <a:avLst/>
          </a:prstGeom>
          <a:solidFill>
            <a:srgbClr val="DCF8E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en-US" altLang="ja-JP" sz="1200" dirty="0">
                <a:solidFill>
                  <a:schemeClr val="tx1"/>
                </a:solidFill>
                <a:latin typeface="游明朝" panose="02020400000000000000" pitchFamily="18" charset="-128"/>
                <a:ea typeface="游明朝" panose="02020400000000000000" pitchFamily="18" charset="-128"/>
              </a:rPr>
              <a:t>E</a:t>
            </a:r>
            <a:r>
              <a:rPr lang="ja-JP" altLang="en-US" sz="1200" dirty="0">
                <a:solidFill>
                  <a:schemeClr val="tx1"/>
                </a:solidFill>
                <a:latin typeface="游明朝" panose="02020400000000000000" pitchFamily="18" charset="-128"/>
                <a:ea typeface="游明朝" panose="02020400000000000000" pitchFamily="18" charset="-128"/>
              </a:rPr>
              <a:t>社</a:t>
            </a:r>
            <a:endParaRPr lang="en-US" altLang="ja-JP" sz="1200" dirty="0">
              <a:solidFill>
                <a:schemeClr val="tx1"/>
              </a:solidFill>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（本資料では省略）</a:t>
            </a:r>
          </a:p>
        </p:txBody>
      </p:sp>
      <p:sp>
        <p:nvSpPr>
          <p:cNvPr id="45" name="正方形/長方形 44">
            <a:extLst>
              <a:ext uri="{FF2B5EF4-FFF2-40B4-BE49-F238E27FC236}">
                <a16:creationId xmlns:a16="http://schemas.microsoft.com/office/drawing/2014/main" id="{A6511889-C1B9-F216-7B72-C55EC6D301BD}"/>
              </a:ext>
            </a:extLst>
          </p:cNvPr>
          <p:cNvSpPr/>
          <p:nvPr/>
        </p:nvSpPr>
        <p:spPr>
          <a:xfrm>
            <a:off x="1779118" y="5495497"/>
            <a:ext cx="1203065" cy="437032"/>
          </a:xfrm>
          <a:prstGeom prst="rect">
            <a:avLst/>
          </a:prstGeom>
          <a:solidFill>
            <a:srgbClr val="DCF8E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en-US" altLang="ja-JP" sz="1200" dirty="0">
                <a:solidFill>
                  <a:schemeClr val="tx1"/>
                </a:solidFill>
                <a:latin typeface="游明朝" panose="02020400000000000000" pitchFamily="18" charset="-128"/>
                <a:ea typeface="游明朝" panose="02020400000000000000" pitchFamily="18" charset="-128"/>
              </a:rPr>
              <a:t>F</a:t>
            </a:r>
            <a:r>
              <a:rPr lang="ja-JP" altLang="en-US" sz="1200" dirty="0">
                <a:solidFill>
                  <a:schemeClr val="tx1"/>
                </a:solidFill>
                <a:latin typeface="游明朝" panose="02020400000000000000" pitchFamily="18" charset="-128"/>
                <a:ea typeface="游明朝" panose="02020400000000000000" pitchFamily="18" charset="-128"/>
              </a:rPr>
              <a:t>社</a:t>
            </a:r>
            <a:endParaRPr lang="en-US" altLang="ja-JP" sz="1200" dirty="0">
              <a:solidFill>
                <a:schemeClr val="tx1"/>
              </a:solidFill>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（本資料では省略）</a:t>
            </a:r>
          </a:p>
        </p:txBody>
      </p:sp>
      <p:sp>
        <p:nvSpPr>
          <p:cNvPr id="46" name="正方形/長方形 45">
            <a:extLst>
              <a:ext uri="{FF2B5EF4-FFF2-40B4-BE49-F238E27FC236}">
                <a16:creationId xmlns:a16="http://schemas.microsoft.com/office/drawing/2014/main" id="{5AC08ADB-0A68-F3BD-6E62-48BAE952B768}"/>
              </a:ext>
            </a:extLst>
          </p:cNvPr>
          <p:cNvSpPr/>
          <p:nvPr/>
        </p:nvSpPr>
        <p:spPr>
          <a:xfrm>
            <a:off x="1779118" y="6056216"/>
            <a:ext cx="8571043" cy="4370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lang="ja-JP" altLang="en-US" sz="1200" dirty="0">
                <a:solidFill>
                  <a:schemeClr val="tx1"/>
                </a:solidFill>
                <a:latin typeface="游明朝" panose="02020400000000000000" pitchFamily="18" charset="-128"/>
                <a:ea typeface="游明朝" panose="02020400000000000000" pitchFamily="18" charset="-128"/>
              </a:rPr>
              <a:t>（他多数だが本資料では省略）</a:t>
            </a:r>
          </a:p>
        </p:txBody>
      </p:sp>
      <p:grpSp>
        <p:nvGrpSpPr>
          <p:cNvPr id="50" name="グループ化 49">
            <a:extLst>
              <a:ext uri="{FF2B5EF4-FFF2-40B4-BE49-F238E27FC236}">
                <a16:creationId xmlns:a16="http://schemas.microsoft.com/office/drawing/2014/main" id="{80844278-3785-0905-4732-63E9D3289406}"/>
              </a:ext>
            </a:extLst>
          </p:cNvPr>
          <p:cNvGrpSpPr/>
          <p:nvPr/>
        </p:nvGrpSpPr>
        <p:grpSpPr>
          <a:xfrm>
            <a:off x="4515520" y="1638323"/>
            <a:ext cx="1203197" cy="368544"/>
            <a:chOff x="410918" y="1638323"/>
            <a:chExt cx="2229592" cy="368544"/>
          </a:xfrm>
        </p:grpSpPr>
        <p:sp>
          <p:nvSpPr>
            <p:cNvPr id="59" name="正方形/長方形 58">
              <a:extLst>
                <a:ext uri="{FF2B5EF4-FFF2-40B4-BE49-F238E27FC236}">
                  <a16:creationId xmlns:a16="http://schemas.microsoft.com/office/drawing/2014/main" id="{819118E4-BEB0-3ED7-AC76-A6DE037FE171}"/>
                </a:ext>
              </a:extLst>
            </p:cNvPr>
            <p:cNvSpPr/>
            <p:nvPr/>
          </p:nvSpPr>
          <p:spPr>
            <a:xfrm>
              <a:off x="410918" y="1638323"/>
              <a:ext cx="2229348" cy="270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提供機能</a:t>
              </a:r>
            </a:p>
          </p:txBody>
        </p:sp>
        <p:cxnSp>
          <p:nvCxnSpPr>
            <p:cNvPr id="60" name="直線矢印コネクタ 59">
              <a:extLst>
                <a:ext uri="{FF2B5EF4-FFF2-40B4-BE49-F238E27FC236}">
                  <a16:creationId xmlns:a16="http://schemas.microsoft.com/office/drawing/2014/main" id="{3469723C-9206-822C-F5FA-3F3BE23899B2}"/>
                </a:ext>
              </a:extLst>
            </p:cNvPr>
            <p:cNvCxnSpPr>
              <a:cxnSpLocks/>
            </p:cNvCxnSpPr>
            <p:nvPr/>
          </p:nvCxnSpPr>
          <p:spPr>
            <a:xfrm>
              <a:off x="410918" y="2006867"/>
              <a:ext cx="2229592"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1" name="正方形/長方形 50">
            <a:extLst>
              <a:ext uri="{FF2B5EF4-FFF2-40B4-BE49-F238E27FC236}">
                <a16:creationId xmlns:a16="http://schemas.microsoft.com/office/drawing/2014/main" id="{4D05D021-41C1-D7FC-E68C-4E8E12F7AC9D}"/>
              </a:ext>
            </a:extLst>
          </p:cNvPr>
          <p:cNvSpPr/>
          <p:nvPr/>
        </p:nvSpPr>
        <p:spPr>
          <a:xfrm>
            <a:off x="4515520" y="2131171"/>
            <a:ext cx="1203065"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資料作成</a:t>
            </a:r>
          </a:p>
        </p:txBody>
      </p:sp>
      <p:sp>
        <p:nvSpPr>
          <p:cNvPr id="52" name="正方形/長方形 51">
            <a:extLst>
              <a:ext uri="{FF2B5EF4-FFF2-40B4-BE49-F238E27FC236}">
                <a16:creationId xmlns:a16="http://schemas.microsoft.com/office/drawing/2014/main" id="{2A8BAB5C-5C15-12A9-45C0-9B15A0C221F0}"/>
              </a:ext>
            </a:extLst>
          </p:cNvPr>
          <p:cNvSpPr/>
          <p:nvPr/>
        </p:nvSpPr>
        <p:spPr>
          <a:xfrm>
            <a:off x="4515520" y="3252613"/>
            <a:ext cx="1203065"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創業計画書</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作成</a:t>
            </a:r>
          </a:p>
        </p:txBody>
      </p:sp>
      <p:sp>
        <p:nvSpPr>
          <p:cNvPr id="53" name="正方形/長方形 52">
            <a:extLst>
              <a:ext uri="{FF2B5EF4-FFF2-40B4-BE49-F238E27FC236}">
                <a16:creationId xmlns:a16="http://schemas.microsoft.com/office/drawing/2014/main" id="{45B910B2-5A3B-4E8D-DFAF-A90C706717E2}"/>
              </a:ext>
            </a:extLst>
          </p:cNvPr>
          <p:cNvSpPr/>
          <p:nvPr/>
        </p:nvSpPr>
        <p:spPr>
          <a:xfrm>
            <a:off x="4515520" y="4374055"/>
            <a:ext cx="1203065"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テーマ問わず</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多様な機能</a:t>
            </a:r>
          </a:p>
        </p:txBody>
      </p:sp>
      <p:sp>
        <p:nvSpPr>
          <p:cNvPr id="54" name="正方形/長方形 53">
            <a:extLst>
              <a:ext uri="{FF2B5EF4-FFF2-40B4-BE49-F238E27FC236}">
                <a16:creationId xmlns:a16="http://schemas.microsoft.com/office/drawing/2014/main" id="{E4882246-C613-6790-6693-3571DD84881C}"/>
              </a:ext>
            </a:extLst>
          </p:cNvPr>
          <p:cNvSpPr/>
          <p:nvPr/>
        </p:nvSpPr>
        <p:spPr>
          <a:xfrm>
            <a:off x="4515520" y="2691892"/>
            <a:ext cx="1203065"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en-US" altLang="ja-JP" sz="1200" dirty="0">
                <a:solidFill>
                  <a:schemeClr val="tx1"/>
                </a:solidFill>
                <a:latin typeface="游明朝" panose="02020400000000000000" pitchFamily="18" charset="-128"/>
                <a:ea typeface="游明朝" panose="02020400000000000000" pitchFamily="18" charset="-128"/>
              </a:rPr>
              <a:t>MVV</a:t>
            </a:r>
            <a:r>
              <a:rPr lang="ja-JP" altLang="en-US" sz="1200" dirty="0">
                <a:solidFill>
                  <a:schemeClr val="tx1"/>
                </a:solidFill>
                <a:latin typeface="游明朝" panose="02020400000000000000" pitchFamily="18" charset="-128"/>
                <a:ea typeface="游明朝" panose="02020400000000000000" pitchFamily="18" charset="-128"/>
              </a:rPr>
              <a:t>・</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パーパス策定</a:t>
            </a:r>
          </a:p>
        </p:txBody>
      </p:sp>
      <p:sp>
        <p:nvSpPr>
          <p:cNvPr id="56" name="正方形/長方形 55">
            <a:extLst>
              <a:ext uri="{FF2B5EF4-FFF2-40B4-BE49-F238E27FC236}">
                <a16:creationId xmlns:a16="http://schemas.microsoft.com/office/drawing/2014/main" id="{91B0FDA5-2C87-81C4-8CD6-F09CF95F9FC5}"/>
              </a:ext>
            </a:extLst>
          </p:cNvPr>
          <p:cNvSpPr/>
          <p:nvPr/>
        </p:nvSpPr>
        <p:spPr>
          <a:xfrm>
            <a:off x="4515520" y="4934776"/>
            <a:ext cx="1203065"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テーマ問わず</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多様な機能</a:t>
            </a:r>
          </a:p>
        </p:txBody>
      </p:sp>
      <p:sp>
        <p:nvSpPr>
          <p:cNvPr id="57" name="正方形/長方形 56">
            <a:extLst>
              <a:ext uri="{FF2B5EF4-FFF2-40B4-BE49-F238E27FC236}">
                <a16:creationId xmlns:a16="http://schemas.microsoft.com/office/drawing/2014/main" id="{FDE62877-7127-C231-D3E5-515AFC81636F}"/>
              </a:ext>
            </a:extLst>
          </p:cNvPr>
          <p:cNvSpPr/>
          <p:nvPr/>
        </p:nvSpPr>
        <p:spPr>
          <a:xfrm>
            <a:off x="4515520" y="5495497"/>
            <a:ext cx="1203065"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スタート</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アップ用機能</a:t>
            </a:r>
          </a:p>
        </p:txBody>
      </p:sp>
      <p:grpSp>
        <p:nvGrpSpPr>
          <p:cNvPr id="62" name="グループ化 61">
            <a:extLst>
              <a:ext uri="{FF2B5EF4-FFF2-40B4-BE49-F238E27FC236}">
                <a16:creationId xmlns:a16="http://schemas.microsoft.com/office/drawing/2014/main" id="{28FED77A-8609-41E6-AB20-CA791D644AF3}"/>
              </a:ext>
            </a:extLst>
          </p:cNvPr>
          <p:cNvGrpSpPr/>
          <p:nvPr/>
        </p:nvGrpSpPr>
        <p:grpSpPr>
          <a:xfrm>
            <a:off x="5883721" y="1638323"/>
            <a:ext cx="1203197" cy="368544"/>
            <a:chOff x="410918" y="1638323"/>
            <a:chExt cx="2229592" cy="368544"/>
          </a:xfrm>
        </p:grpSpPr>
        <p:sp>
          <p:nvSpPr>
            <p:cNvPr id="71" name="正方形/長方形 70">
              <a:extLst>
                <a:ext uri="{FF2B5EF4-FFF2-40B4-BE49-F238E27FC236}">
                  <a16:creationId xmlns:a16="http://schemas.microsoft.com/office/drawing/2014/main" id="{F75825B9-F0E6-E683-6315-83C4060E2265}"/>
                </a:ext>
              </a:extLst>
            </p:cNvPr>
            <p:cNvSpPr/>
            <p:nvPr/>
          </p:nvSpPr>
          <p:spPr>
            <a:xfrm>
              <a:off x="410918" y="1638323"/>
              <a:ext cx="2229348" cy="270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対象</a:t>
              </a:r>
            </a:p>
          </p:txBody>
        </p:sp>
        <p:cxnSp>
          <p:nvCxnSpPr>
            <p:cNvPr id="72" name="直線矢印コネクタ 71">
              <a:extLst>
                <a:ext uri="{FF2B5EF4-FFF2-40B4-BE49-F238E27FC236}">
                  <a16:creationId xmlns:a16="http://schemas.microsoft.com/office/drawing/2014/main" id="{974F73E0-7044-100A-7B7A-0154A097085D}"/>
                </a:ext>
              </a:extLst>
            </p:cNvPr>
            <p:cNvCxnSpPr>
              <a:cxnSpLocks/>
            </p:cNvCxnSpPr>
            <p:nvPr/>
          </p:nvCxnSpPr>
          <p:spPr>
            <a:xfrm>
              <a:off x="410918" y="2006867"/>
              <a:ext cx="2229592"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3" name="正方形/長方形 62">
            <a:extLst>
              <a:ext uri="{FF2B5EF4-FFF2-40B4-BE49-F238E27FC236}">
                <a16:creationId xmlns:a16="http://schemas.microsoft.com/office/drawing/2014/main" id="{C14D6A6F-487F-8ED5-82CB-7C6284D89DFD}"/>
              </a:ext>
            </a:extLst>
          </p:cNvPr>
          <p:cNvSpPr/>
          <p:nvPr/>
        </p:nvSpPr>
        <p:spPr>
          <a:xfrm>
            <a:off x="5883721" y="2131171"/>
            <a:ext cx="1203065"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個人向け</a:t>
            </a:r>
            <a:r>
              <a:rPr lang="en-US" altLang="ja-JP" sz="1200" dirty="0">
                <a:solidFill>
                  <a:schemeClr val="tx1"/>
                </a:solidFill>
                <a:latin typeface="游明朝" panose="02020400000000000000" pitchFamily="18" charset="-128"/>
                <a:ea typeface="游明朝" panose="02020400000000000000" pitchFamily="18" charset="-128"/>
              </a:rPr>
              <a:t>/</a:t>
            </a:r>
          </a:p>
          <a:p>
            <a:r>
              <a:rPr lang="ja-JP" altLang="en-US" sz="1200" dirty="0">
                <a:solidFill>
                  <a:schemeClr val="tx1"/>
                </a:solidFill>
                <a:latin typeface="游明朝" panose="02020400000000000000" pitchFamily="18" charset="-128"/>
                <a:ea typeface="游明朝" panose="02020400000000000000" pitchFamily="18" charset="-128"/>
              </a:rPr>
              <a:t>法人向け</a:t>
            </a:r>
          </a:p>
        </p:txBody>
      </p:sp>
      <p:sp>
        <p:nvSpPr>
          <p:cNvPr id="64" name="正方形/長方形 63">
            <a:extLst>
              <a:ext uri="{FF2B5EF4-FFF2-40B4-BE49-F238E27FC236}">
                <a16:creationId xmlns:a16="http://schemas.microsoft.com/office/drawing/2014/main" id="{8925895B-2DC3-66B8-77AB-638059D5ADC4}"/>
              </a:ext>
            </a:extLst>
          </p:cNvPr>
          <p:cNvSpPr/>
          <p:nvPr/>
        </p:nvSpPr>
        <p:spPr>
          <a:xfrm>
            <a:off x="5883721" y="3252611"/>
            <a:ext cx="1203065"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法人向け</a:t>
            </a:r>
          </a:p>
        </p:txBody>
      </p:sp>
      <p:sp>
        <p:nvSpPr>
          <p:cNvPr id="65" name="正方形/長方形 64">
            <a:extLst>
              <a:ext uri="{FF2B5EF4-FFF2-40B4-BE49-F238E27FC236}">
                <a16:creationId xmlns:a16="http://schemas.microsoft.com/office/drawing/2014/main" id="{7EC13196-EDAD-CE45-DB49-57B275F401C9}"/>
              </a:ext>
            </a:extLst>
          </p:cNvPr>
          <p:cNvSpPr/>
          <p:nvPr/>
        </p:nvSpPr>
        <p:spPr>
          <a:xfrm>
            <a:off x="5883721" y="4374051"/>
            <a:ext cx="1203065"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個人向け</a:t>
            </a:r>
            <a:r>
              <a:rPr lang="en-US" altLang="ja-JP" sz="1200" dirty="0">
                <a:solidFill>
                  <a:schemeClr val="tx1"/>
                </a:solidFill>
                <a:latin typeface="游明朝" panose="02020400000000000000" pitchFamily="18" charset="-128"/>
                <a:ea typeface="游明朝" panose="02020400000000000000" pitchFamily="18" charset="-128"/>
              </a:rPr>
              <a:t>/</a:t>
            </a:r>
          </a:p>
          <a:p>
            <a:r>
              <a:rPr lang="ja-JP" altLang="en-US" sz="1200" dirty="0">
                <a:solidFill>
                  <a:schemeClr val="tx1"/>
                </a:solidFill>
                <a:latin typeface="游明朝" panose="02020400000000000000" pitchFamily="18" charset="-128"/>
                <a:ea typeface="游明朝" panose="02020400000000000000" pitchFamily="18" charset="-128"/>
              </a:rPr>
              <a:t>法人向け</a:t>
            </a:r>
          </a:p>
        </p:txBody>
      </p:sp>
      <p:sp>
        <p:nvSpPr>
          <p:cNvPr id="66" name="正方形/長方形 65">
            <a:extLst>
              <a:ext uri="{FF2B5EF4-FFF2-40B4-BE49-F238E27FC236}">
                <a16:creationId xmlns:a16="http://schemas.microsoft.com/office/drawing/2014/main" id="{A61E1EAA-9522-26DA-A540-E281FBA84060}"/>
              </a:ext>
            </a:extLst>
          </p:cNvPr>
          <p:cNvSpPr/>
          <p:nvPr/>
        </p:nvSpPr>
        <p:spPr>
          <a:xfrm>
            <a:off x="5883721" y="2691891"/>
            <a:ext cx="1203065"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法人向け</a:t>
            </a:r>
          </a:p>
        </p:txBody>
      </p:sp>
      <p:sp>
        <p:nvSpPr>
          <p:cNvPr id="68" name="正方形/長方形 67">
            <a:extLst>
              <a:ext uri="{FF2B5EF4-FFF2-40B4-BE49-F238E27FC236}">
                <a16:creationId xmlns:a16="http://schemas.microsoft.com/office/drawing/2014/main" id="{1F2CE413-BB4D-3184-7C20-F33C8535E860}"/>
              </a:ext>
            </a:extLst>
          </p:cNvPr>
          <p:cNvSpPr/>
          <p:nvPr/>
        </p:nvSpPr>
        <p:spPr>
          <a:xfrm>
            <a:off x="5883721" y="4934771"/>
            <a:ext cx="1203065"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個人向け</a:t>
            </a:r>
            <a:r>
              <a:rPr lang="en-US" altLang="ja-JP" sz="1200" dirty="0">
                <a:solidFill>
                  <a:schemeClr val="tx1"/>
                </a:solidFill>
                <a:latin typeface="游明朝" panose="02020400000000000000" pitchFamily="18" charset="-128"/>
                <a:ea typeface="游明朝" panose="02020400000000000000" pitchFamily="18" charset="-128"/>
              </a:rPr>
              <a:t>/</a:t>
            </a:r>
          </a:p>
          <a:p>
            <a:r>
              <a:rPr lang="ja-JP" altLang="en-US" sz="1200" dirty="0">
                <a:solidFill>
                  <a:schemeClr val="tx1"/>
                </a:solidFill>
                <a:latin typeface="游明朝" panose="02020400000000000000" pitchFamily="18" charset="-128"/>
                <a:ea typeface="游明朝" panose="02020400000000000000" pitchFamily="18" charset="-128"/>
              </a:rPr>
              <a:t>法人向け</a:t>
            </a:r>
          </a:p>
        </p:txBody>
      </p:sp>
      <p:sp>
        <p:nvSpPr>
          <p:cNvPr id="69" name="正方形/長方形 68">
            <a:extLst>
              <a:ext uri="{FF2B5EF4-FFF2-40B4-BE49-F238E27FC236}">
                <a16:creationId xmlns:a16="http://schemas.microsoft.com/office/drawing/2014/main" id="{57A30F4E-5357-23FE-4B6A-E73C97528A9A}"/>
              </a:ext>
            </a:extLst>
          </p:cNvPr>
          <p:cNvSpPr/>
          <p:nvPr/>
        </p:nvSpPr>
        <p:spPr>
          <a:xfrm>
            <a:off x="5883721" y="5495491"/>
            <a:ext cx="1203065"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法人向け</a:t>
            </a:r>
          </a:p>
        </p:txBody>
      </p:sp>
      <p:grpSp>
        <p:nvGrpSpPr>
          <p:cNvPr id="74" name="グループ化 73">
            <a:extLst>
              <a:ext uri="{FF2B5EF4-FFF2-40B4-BE49-F238E27FC236}">
                <a16:creationId xmlns:a16="http://schemas.microsoft.com/office/drawing/2014/main" id="{D0B8EE2E-4C8E-C450-2D7C-ED500DD14E41}"/>
              </a:ext>
            </a:extLst>
          </p:cNvPr>
          <p:cNvGrpSpPr/>
          <p:nvPr/>
        </p:nvGrpSpPr>
        <p:grpSpPr>
          <a:xfrm>
            <a:off x="7251923" y="1638323"/>
            <a:ext cx="3098577" cy="368544"/>
            <a:chOff x="410918" y="1638323"/>
            <a:chExt cx="2229592" cy="368544"/>
          </a:xfrm>
        </p:grpSpPr>
        <p:sp>
          <p:nvSpPr>
            <p:cNvPr id="83" name="正方形/長方形 82">
              <a:extLst>
                <a:ext uri="{FF2B5EF4-FFF2-40B4-BE49-F238E27FC236}">
                  <a16:creationId xmlns:a16="http://schemas.microsoft.com/office/drawing/2014/main" id="{52ADFF3A-126A-927D-1331-0FDAA7C239D0}"/>
                </a:ext>
              </a:extLst>
            </p:cNvPr>
            <p:cNvSpPr/>
            <p:nvPr/>
          </p:nvSpPr>
          <p:spPr>
            <a:xfrm>
              <a:off x="410918" y="1638323"/>
              <a:ext cx="2229348" cy="270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サービス概要</a:t>
              </a:r>
            </a:p>
          </p:txBody>
        </p:sp>
        <p:cxnSp>
          <p:nvCxnSpPr>
            <p:cNvPr id="84" name="直線矢印コネクタ 83">
              <a:extLst>
                <a:ext uri="{FF2B5EF4-FFF2-40B4-BE49-F238E27FC236}">
                  <a16:creationId xmlns:a16="http://schemas.microsoft.com/office/drawing/2014/main" id="{DF56C358-CFA8-3388-C778-F0CDF2D68314}"/>
                </a:ext>
              </a:extLst>
            </p:cNvPr>
            <p:cNvCxnSpPr>
              <a:cxnSpLocks/>
            </p:cNvCxnSpPr>
            <p:nvPr/>
          </p:nvCxnSpPr>
          <p:spPr>
            <a:xfrm>
              <a:off x="410918" y="2006867"/>
              <a:ext cx="2229592"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5" name="正方形/長方形 74">
            <a:extLst>
              <a:ext uri="{FF2B5EF4-FFF2-40B4-BE49-F238E27FC236}">
                <a16:creationId xmlns:a16="http://schemas.microsoft.com/office/drawing/2014/main" id="{F0D892AC-DAB3-243E-C3A7-681F007D213D}"/>
              </a:ext>
            </a:extLst>
          </p:cNvPr>
          <p:cNvSpPr/>
          <p:nvPr/>
        </p:nvSpPr>
        <p:spPr>
          <a:xfrm>
            <a:off x="7251923" y="2131171"/>
            <a:ext cx="3098238"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資料作成に特化したサービスを提供して</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おり、</a:t>
            </a:r>
            <a:r>
              <a:rPr lang="en-US" altLang="ja-JP" sz="1200" dirty="0">
                <a:solidFill>
                  <a:schemeClr val="tx1"/>
                </a:solidFill>
                <a:latin typeface="游明朝" panose="02020400000000000000" pitchFamily="18" charset="-128"/>
                <a:ea typeface="游明朝" panose="02020400000000000000" pitchFamily="18" charset="-128"/>
              </a:rPr>
              <a:t>1</a:t>
            </a:r>
            <a:r>
              <a:rPr lang="ja-JP" altLang="en-US" sz="1200" dirty="0">
                <a:solidFill>
                  <a:schemeClr val="tx1"/>
                </a:solidFill>
                <a:latin typeface="游明朝" panose="02020400000000000000" pitchFamily="18" charset="-128"/>
                <a:ea typeface="游明朝" panose="02020400000000000000" pitchFamily="18" charset="-128"/>
              </a:rPr>
              <a:t>スライド</a:t>
            </a:r>
            <a:r>
              <a:rPr lang="en-US" altLang="ja-JP" sz="1200" dirty="0">
                <a:solidFill>
                  <a:schemeClr val="tx1"/>
                </a:solidFill>
                <a:latin typeface="游明朝" panose="02020400000000000000" pitchFamily="18" charset="-128"/>
                <a:ea typeface="游明朝" panose="02020400000000000000" pitchFamily="18" charset="-128"/>
              </a:rPr>
              <a:t>5,000</a:t>
            </a:r>
            <a:r>
              <a:rPr lang="ja-JP" altLang="en-US" sz="1200" dirty="0">
                <a:solidFill>
                  <a:schemeClr val="tx1"/>
                </a:solidFill>
                <a:latin typeface="游明朝" panose="02020400000000000000" pitchFamily="18" charset="-128"/>
                <a:ea typeface="游明朝" panose="02020400000000000000" pitchFamily="18" charset="-128"/>
              </a:rPr>
              <a:t>円から作成可能</a:t>
            </a:r>
          </a:p>
        </p:txBody>
      </p:sp>
      <p:sp>
        <p:nvSpPr>
          <p:cNvPr id="76" name="正方形/長方形 75">
            <a:extLst>
              <a:ext uri="{FF2B5EF4-FFF2-40B4-BE49-F238E27FC236}">
                <a16:creationId xmlns:a16="http://schemas.microsoft.com/office/drawing/2014/main" id="{B3434A9B-68EE-98CC-AEDE-B9B438707A17}"/>
              </a:ext>
            </a:extLst>
          </p:cNvPr>
          <p:cNvSpPr/>
          <p:nvPr/>
        </p:nvSpPr>
        <p:spPr>
          <a:xfrm>
            <a:off x="7251923" y="3252613"/>
            <a:ext cx="3098238"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日本政策金融公庫の創業計画書作成を</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支援しており、事業計画書作成にも対応</a:t>
            </a:r>
          </a:p>
        </p:txBody>
      </p:sp>
      <p:sp>
        <p:nvSpPr>
          <p:cNvPr id="77" name="正方形/長方形 76">
            <a:extLst>
              <a:ext uri="{FF2B5EF4-FFF2-40B4-BE49-F238E27FC236}">
                <a16:creationId xmlns:a16="http://schemas.microsoft.com/office/drawing/2014/main" id="{0A4CE1B1-13C3-6095-0B01-7E83FAB36105}"/>
              </a:ext>
            </a:extLst>
          </p:cNvPr>
          <p:cNvSpPr/>
          <p:nvPr/>
        </p:nvSpPr>
        <p:spPr>
          <a:xfrm>
            <a:off x="7251923" y="4374055"/>
            <a:ext cx="3098238"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個人・法人が自由にサービスを出品・購入</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可能（個人向け色が強め）</a:t>
            </a:r>
            <a:endParaRPr lang="en-US" altLang="ja-JP" sz="1200" dirty="0">
              <a:solidFill>
                <a:schemeClr val="tx1"/>
              </a:solidFill>
              <a:latin typeface="游明朝" panose="02020400000000000000" pitchFamily="18" charset="-128"/>
              <a:ea typeface="游明朝" panose="02020400000000000000" pitchFamily="18" charset="-128"/>
            </a:endParaRPr>
          </a:p>
        </p:txBody>
      </p:sp>
      <p:sp>
        <p:nvSpPr>
          <p:cNvPr id="78" name="正方形/長方形 77">
            <a:extLst>
              <a:ext uri="{FF2B5EF4-FFF2-40B4-BE49-F238E27FC236}">
                <a16:creationId xmlns:a16="http://schemas.microsoft.com/office/drawing/2014/main" id="{AF48A1D1-ACE4-0303-013C-D49ABD4C993A}"/>
              </a:ext>
            </a:extLst>
          </p:cNvPr>
          <p:cNvSpPr/>
          <p:nvPr/>
        </p:nvSpPr>
        <p:spPr>
          <a:xfrm>
            <a:off x="7251923" y="2691892"/>
            <a:ext cx="3098238"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ミッション・ビジョン・バリューおよび</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パーパスの策定をゼロベースで支援</a:t>
            </a:r>
          </a:p>
        </p:txBody>
      </p:sp>
      <p:sp>
        <p:nvSpPr>
          <p:cNvPr id="80" name="正方形/長方形 79">
            <a:extLst>
              <a:ext uri="{FF2B5EF4-FFF2-40B4-BE49-F238E27FC236}">
                <a16:creationId xmlns:a16="http://schemas.microsoft.com/office/drawing/2014/main" id="{1BCE5402-04E5-37B5-44BE-44E4A042C1E8}"/>
              </a:ext>
            </a:extLst>
          </p:cNvPr>
          <p:cNvSpPr/>
          <p:nvPr/>
        </p:nvSpPr>
        <p:spPr>
          <a:xfrm>
            <a:off x="7251923" y="4934776"/>
            <a:ext cx="3098238"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個人・法人が自由にサービスを出品・購入</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可能（法人向け色が強め）</a:t>
            </a:r>
            <a:endParaRPr lang="en-US" altLang="ja-JP" sz="1200" dirty="0">
              <a:solidFill>
                <a:schemeClr val="tx1"/>
              </a:solidFill>
              <a:latin typeface="游明朝" panose="02020400000000000000" pitchFamily="18" charset="-128"/>
              <a:ea typeface="游明朝" panose="02020400000000000000" pitchFamily="18" charset="-128"/>
            </a:endParaRPr>
          </a:p>
        </p:txBody>
      </p:sp>
      <p:sp>
        <p:nvSpPr>
          <p:cNvPr id="81" name="正方形/長方形 80">
            <a:extLst>
              <a:ext uri="{FF2B5EF4-FFF2-40B4-BE49-F238E27FC236}">
                <a16:creationId xmlns:a16="http://schemas.microsoft.com/office/drawing/2014/main" id="{E84D6868-5109-D5F3-4823-9AE9F80505E3}"/>
              </a:ext>
            </a:extLst>
          </p:cNvPr>
          <p:cNvSpPr/>
          <p:nvPr/>
        </p:nvSpPr>
        <p:spPr>
          <a:xfrm>
            <a:off x="7251923" y="5495497"/>
            <a:ext cx="3098238"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スタートアップに特化して、創業・事業</a:t>
            </a:r>
            <a:endParaRPr lang="en-US" altLang="ja-JP" sz="1200" dirty="0">
              <a:solidFill>
                <a:schemeClr val="tx1"/>
              </a:solidFill>
              <a:latin typeface="游明朝" panose="02020400000000000000" pitchFamily="18" charset="-128"/>
              <a:ea typeface="游明朝" panose="02020400000000000000" pitchFamily="18" charset="-128"/>
            </a:endParaRPr>
          </a:p>
          <a:p>
            <a:r>
              <a:rPr lang="ja-JP" altLang="en-US" sz="1200" dirty="0">
                <a:solidFill>
                  <a:schemeClr val="tx1"/>
                </a:solidFill>
                <a:latin typeface="游明朝" panose="02020400000000000000" pitchFamily="18" charset="-128"/>
                <a:ea typeface="游明朝" panose="02020400000000000000" pitchFamily="18" charset="-128"/>
              </a:rPr>
              <a:t>成長に必要な機能を提供</a:t>
            </a:r>
          </a:p>
        </p:txBody>
      </p:sp>
      <p:grpSp>
        <p:nvGrpSpPr>
          <p:cNvPr id="87" name="グループ化 86">
            <a:extLst>
              <a:ext uri="{FF2B5EF4-FFF2-40B4-BE49-F238E27FC236}">
                <a16:creationId xmlns:a16="http://schemas.microsoft.com/office/drawing/2014/main" id="{C9636E81-CC4F-276A-DE39-8C54EAA4F16E}"/>
              </a:ext>
            </a:extLst>
          </p:cNvPr>
          <p:cNvGrpSpPr/>
          <p:nvPr/>
        </p:nvGrpSpPr>
        <p:grpSpPr>
          <a:xfrm>
            <a:off x="3147319" y="1638323"/>
            <a:ext cx="1203197" cy="368544"/>
            <a:chOff x="410918" y="1638323"/>
            <a:chExt cx="2229592" cy="368544"/>
          </a:xfrm>
        </p:grpSpPr>
        <p:sp>
          <p:nvSpPr>
            <p:cNvPr id="96" name="正方形/長方形 95">
              <a:extLst>
                <a:ext uri="{FF2B5EF4-FFF2-40B4-BE49-F238E27FC236}">
                  <a16:creationId xmlns:a16="http://schemas.microsoft.com/office/drawing/2014/main" id="{CD204B46-03CA-FE76-B99A-CF7130B4051B}"/>
                </a:ext>
              </a:extLst>
            </p:cNvPr>
            <p:cNvSpPr/>
            <p:nvPr/>
          </p:nvSpPr>
          <p:spPr>
            <a:xfrm>
              <a:off x="410918" y="1638323"/>
              <a:ext cx="2229348" cy="270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地域</a:t>
              </a:r>
            </a:p>
          </p:txBody>
        </p:sp>
        <p:cxnSp>
          <p:nvCxnSpPr>
            <p:cNvPr id="97" name="直線矢印コネクタ 96">
              <a:extLst>
                <a:ext uri="{FF2B5EF4-FFF2-40B4-BE49-F238E27FC236}">
                  <a16:creationId xmlns:a16="http://schemas.microsoft.com/office/drawing/2014/main" id="{A0D611DC-F89F-0F90-34FB-C374D3EFB2CA}"/>
                </a:ext>
              </a:extLst>
            </p:cNvPr>
            <p:cNvCxnSpPr>
              <a:cxnSpLocks/>
            </p:cNvCxnSpPr>
            <p:nvPr/>
          </p:nvCxnSpPr>
          <p:spPr>
            <a:xfrm>
              <a:off x="410918" y="2006867"/>
              <a:ext cx="2229592"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8" name="正方形/長方形 87">
            <a:extLst>
              <a:ext uri="{FF2B5EF4-FFF2-40B4-BE49-F238E27FC236}">
                <a16:creationId xmlns:a16="http://schemas.microsoft.com/office/drawing/2014/main" id="{FE72C3A3-5A22-5A47-C12E-CD2B2E3B2307}"/>
              </a:ext>
            </a:extLst>
          </p:cNvPr>
          <p:cNvSpPr/>
          <p:nvPr/>
        </p:nvSpPr>
        <p:spPr>
          <a:xfrm>
            <a:off x="3147319" y="2131171"/>
            <a:ext cx="1203065"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日本</a:t>
            </a:r>
          </a:p>
        </p:txBody>
      </p:sp>
      <p:sp>
        <p:nvSpPr>
          <p:cNvPr id="89" name="正方形/長方形 88">
            <a:extLst>
              <a:ext uri="{FF2B5EF4-FFF2-40B4-BE49-F238E27FC236}">
                <a16:creationId xmlns:a16="http://schemas.microsoft.com/office/drawing/2014/main" id="{3BA4A04B-DEA4-C334-A336-66C55F32D158}"/>
              </a:ext>
            </a:extLst>
          </p:cNvPr>
          <p:cNvSpPr/>
          <p:nvPr/>
        </p:nvSpPr>
        <p:spPr>
          <a:xfrm>
            <a:off x="3147319" y="3252613"/>
            <a:ext cx="1203065"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日本</a:t>
            </a:r>
          </a:p>
        </p:txBody>
      </p:sp>
      <p:sp>
        <p:nvSpPr>
          <p:cNvPr id="90" name="正方形/長方形 89">
            <a:extLst>
              <a:ext uri="{FF2B5EF4-FFF2-40B4-BE49-F238E27FC236}">
                <a16:creationId xmlns:a16="http://schemas.microsoft.com/office/drawing/2014/main" id="{506B96EC-858D-5F74-2715-D027447FD20A}"/>
              </a:ext>
            </a:extLst>
          </p:cNvPr>
          <p:cNvSpPr/>
          <p:nvPr/>
        </p:nvSpPr>
        <p:spPr>
          <a:xfrm>
            <a:off x="3147319" y="4374055"/>
            <a:ext cx="1203065"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日本</a:t>
            </a:r>
          </a:p>
        </p:txBody>
      </p:sp>
      <p:sp>
        <p:nvSpPr>
          <p:cNvPr id="91" name="正方形/長方形 90">
            <a:extLst>
              <a:ext uri="{FF2B5EF4-FFF2-40B4-BE49-F238E27FC236}">
                <a16:creationId xmlns:a16="http://schemas.microsoft.com/office/drawing/2014/main" id="{0BF6A214-855D-5924-9437-1284F96616CE}"/>
              </a:ext>
            </a:extLst>
          </p:cNvPr>
          <p:cNvSpPr/>
          <p:nvPr/>
        </p:nvSpPr>
        <p:spPr>
          <a:xfrm>
            <a:off x="3147319" y="2691892"/>
            <a:ext cx="1203065"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日本</a:t>
            </a:r>
          </a:p>
        </p:txBody>
      </p:sp>
      <p:sp>
        <p:nvSpPr>
          <p:cNvPr id="93" name="正方形/長方形 92">
            <a:extLst>
              <a:ext uri="{FF2B5EF4-FFF2-40B4-BE49-F238E27FC236}">
                <a16:creationId xmlns:a16="http://schemas.microsoft.com/office/drawing/2014/main" id="{6198887D-8569-6685-2D06-A013F02DC075}"/>
              </a:ext>
            </a:extLst>
          </p:cNvPr>
          <p:cNvSpPr/>
          <p:nvPr/>
        </p:nvSpPr>
        <p:spPr>
          <a:xfrm>
            <a:off x="3147319" y="4934776"/>
            <a:ext cx="1203065"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日本</a:t>
            </a:r>
          </a:p>
        </p:txBody>
      </p:sp>
      <p:sp>
        <p:nvSpPr>
          <p:cNvPr id="94" name="正方形/長方形 93">
            <a:extLst>
              <a:ext uri="{FF2B5EF4-FFF2-40B4-BE49-F238E27FC236}">
                <a16:creationId xmlns:a16="http://schemas.microsoft.com/office/drawing/2014/main" id="{707C292A-E312-D1BD-080A-A11A116B3E62}"/>
              </a:ext>
            </a:extLst>
          </p:cNvPr>
          <p:cNvSpPr/>
          <p:nvPr/>
        </p:nvSpPr>
        <p:spPr>
          <a:xfrm>
            <a:off x="3147319" y="5495497"/>
            <a:ext cx="1203065" cy="437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lstStyle/>
          <a:p>
            <a:r>
              <a:rPr lang="ja-JP" altLang="en-US" sz="1200" dirty="0">
                <a:solidFill>
                  <a:schemeClr val="tx1"/>
                </a:solidFill>
                <a:latin typeface="游明朝" panose="02020400000000000000" pitchFamily="18" charset="-128"/>
                <a:ea typeface="游明朝" panose="02020400000000000000" pitchFamily="18" charset="-128"/>
              </a:rPr>
              <a:t>アメリカ</a:t>
            </a:r>
          </a:p>
        </p:txBody>
      </p:sp>
      <p:sp>
        <p:nvSpPr>
          <p:cNvPr id="98" name="左中かっこ 97">
            <a:extLst>
              <a:ext uri="{FF2B5EF4-FFF2-40B4-BE49-F238E27FC236}">
                <a16:creationId xmlns:a16="http://schemas.microsoft.com/office/drawing/2014/main" id="{92F3D4D4-D327-4B2F-9701-DD5BF2EC89DA}"/>
              </a:ext>
            </a:extLst>
          </p:cNvPr>
          <p:cNvSpPr/>
          <p:nvPr/>
        </p:nvSpPr>
        <p:spPr>
          <a:xfrm flipH="1">
            <a:off x="10515298" y="2131170"/>
            <a:ext cx="199392" cy="2116580"/>
          </a:xfrm>
          <a:prstGeom prst="leftBrace">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99" name="正方形/長方形 98">
            <a:extLst>
              <a:ext uri="{FF2B5EF4-FFF2-40B4-BE49-F238E27FC236}">
                <a16:creationId xmlns:a16="http://schemas.microsoft.com/office/drawing/2014/main" id="{EB6C6E56-F14E-ABB3-8289-6D775155B72B}"/>
              </a:ext>
            </a:extLst>
          </p:cNvPr>
          <p:cNvSpPr/>
          <p:nvPr/>
        </p:nvSpPr>
        <p:spPr>
          <a:xfrm>
            <a:off x="10834716" y="2131169"/>
            <a:ext cx="946366" cy="21165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eaVert" wrap="none" rtlCol="0" anchor="ctr"/>
          <a:lstStyle/>
          <a:p>
            <a:pPr algn="ctr"/>
            <a:r>
              <a:rPr lang="ja-JP" altLang="en-US" sz="1200" dirty="0">
                <a:solidFill>
                  <a:schemeClr val="tx1"/>
                </a:solidFill>
                <a:latin typeface="游明朝" panose="02020400000000000000" pitchFamily="18" charset="-128"/>
                <a:ea typeface="游明朝" panose="02020400000000000000" pitchFamily="18" charset="-128"/>
              </a:rPr>
              <a:t>レッドオーシャンであり、</a:t>
            </a:r>
            <a:endParaRPr lang="en-US" altLang="ja-JP" sz="1200" dirty="0">
              <a:solidFill>
                <a:schemeClr val="tx1"/>
              </a:solidFill>
              <a:latin typeface="游明朝" panose="02020400000000000000" pitchFamily="18" charset="-128"/>
              <a:ea typeface="游明朝" panose="02020400000000000000" pitchFamily="18" charset="-128"/>
            </a:endParaRPr>
          </a:p>
          <a:p>
            <a:pPr algn="ctr"/>
            <a:r>
              <a:rPr lang="ja-JP" altLang="en-US" sz="1200" dirty="0">
                <a:solidFill>
                  <a:schemeClr val="tx1"/>
                </a:solidFill>
                <a:latin typeface="游明朝" panose="02020400000000000000" pitchFamily="18" charset="-128"/>
                <a:ea typeface="游明朝" panose="02020400000000000000" pitchFamily="18" charset="-128"/>
              </a:rPr>
              <a:t>大小問わずさまざまな</a:t>
            </a:r>
            <a:endParaRPr lang="en-US" altLang="ja-JP" sz="1200" dirty="0">
              <a:solidFill>
                <a:schemeClr val="tx1"/>
              </a:solidFill>
              <a:latin typeface="游明朝" panose="02020400000000000000" pitchFamily="18" charset="-128"/>
              <a:ea typeface="游明朝" panose="02020400000000000000" pitchFamily="18" charset="-128"/>
            </a:endParaRPr>
          </a:p>
          <a:p>
            <a:pPr algn="ctr"/>
            <a:r>
              <a:rPr lang="ja-JP" altLang="en-US" sz="1200" dirty="0">
                <a:solidFill>
                  <a:schemeClr val="tx1"/>
                </a:solidFill>
                <a:latin typeface="游明朝" panose="02020400000000000000" pitchFamily="18" charset="-128"/>
                <a:ea typeface="游明朝" panose="02020400000000000000" pitchFamily="18" charset="-128"/>
              </a:rPr>
              <a:t>プレイヤーが存在している</a:t>
            </a:r>
          </a:p>
        </p:txBody>
      </p:sp>
      <p:sp>
        <p:nvSpPr>
          <p:cNvPr id="104" name="左中かっこ 103">
            <a:extLst>
              <a:ext uri="{FF2B5EF4-FFF2-40B4-BE49-F238E27FC236}">
                <a16:creationId xmlns:a16="http://schemas.microsoft.com/office/drawing/2014/main" id="{55BBF85C-19B6-3947-7AA2-1CDE3FDCE595}"/>
              </a:ext>
            </a:extLst>
          </p:cNvPr>
          <p:cNvSpPr/>
          <p:nvPr/>
        </p:nvSpPr>
        <p:spPr>
          <a:xfrm flipH="1">
            <a:off x="10515298" y="4374055"/>
            <a:ext cx="199392" cy="2116580"/>
          </a:xfrm>
          <a:prstGeom prst="leftBrace">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05" name="正方形/長方形 104">
            <a:extLst>
              <a:ext uri="{FF2B5EF4-FFF2-40B4-BE49-F238E27FC236}">
                <a16:creationId xmlns:a16="http://schemas.microsoft.com/office/drawing/2014/main" id="{F562853B-B266-4300-1E2C-D22221E0F745}"/>
              </a:ext>
            </a:extLst>
          </p:cNvPr>
          <p:cNvSpPr/>
          <p:nvPr/>
        </p:nvSpPr>
        <p:spPr>
          <a:xfrm>
            <a:off x="10834716" y="4374054"/>
            <a:ext cx="946366" cy="21165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eaVert" wrap="none" rtlCol="0" anchor="ctr"/>
          <a:lstStyle/>
          <a:p>
            <a:pPr algn="ctr"/>
            <a:r>
              <a:rPr lang="ja-JP" altLang="en-US" sz="1200" dirty="0">
                <a:solidFill>
                  <a:schemeClr val="tx1"/>
                </a:solidFill>
                <a:latin typeface="游明朝" panose="02020400000000000000" pitchFamily="18" charset="-128"/>
                <a:ea typeface="游明朝" panose="02020400000000000000" pitchFamily="18" charset="-128"/>
              </a:rPr>
              <a:t>レッドオーシャンだが、</a:t>
            </a:r>
            <a:endParaRPr lang="en-US" altLang="ja-JP" sz="1200" dirty="0">
              <a:solidFill>
                <a:schemeClr val="tx1"/>
              </a:solidFill>
              <a:latin typeface="游明朝" panose="02020400000000000000" pitchFamily="18" charset="-128"/>
              <a:ea typeface="游明朝" panose="02020400000000000000" pitchFamily="18" charset="-128"/>
            </a:endParaRPr>
          </a:p>
          <a:p>
            <a:pPr algn="ctr"/>
            <a:r>
              <a:rPr lang="ja-JP" altLang="en-US" sz="1200" dirty="0">
                <a:solidFill>
                  <a:schemeClr val="tx1"/>
                </a:solidFill>
                <a:latin typeface="游明朝" panose="02020400000000000000" pitchFamily="18" charset="-128"/>
                <a:ea typeface="游明朝" panose="02020400000000000000" pitchFamily="18" charset="-128"/>
              </a:rPr>
              <a:t>大手が数社しかおらず、</a:t>
            </a:r>
            <a:endParaRPr lang="en-US" altLang="ja-JP" sz="1200" dirty="0">
              <a:solidFill>
                <a:schemeClr val="tx1"/>
              </a:solidFill>
              <a:latin typeface="游明朝" panose="02020400000000000000" pitchFamily="18" charset="-128"/>
              <a:ea typeface="游明朝" panose="02020400000000000000" pitchFamily="18" charset="-128"/>
            </a:endParaRPr>
          </a:p>
          <a:p>
            <a:pPr algn="ctr"/>
            <a:r>
              <a:rPr lang="ja-JP" altLang="en-US" sz="1200" dirty="0">
                <a:solidFill>
                  <a:schemeClr val="tx1"/>
                </a:solidFill>
                <a:latin typeface="游明朝" panose="02020400000000000000" pitchFamily="18" charset="-128"/>
                <a:ea typeface="游明朝" panose="02020400000000000000" pitchFamily="18" charset="-128"/>
              </a:rPr>
              <a:t>創業・事業成長に特化した</a:t>
            </a:r>
            <a:endParaRPr lang="en-US" altLang="ja-JP" sz="1200" dirty="0">
              <a:solidFill>
                <a:schemeClr val="tx1"/>
              </a:solidFill>
              <a:latin typeface="游明朝" panose="02020400000000000000" pitchFamily="18" charset="-128"/>
              <a:ea typeface="游明朝" panose="02020400000000000000" pitchFamily="18" charset="-128"/>
            </a:endParaRPr>
          </a:p>
          <a:p>
            <a:pPr algn="ctr"/>
            <a:r>
              <a:rPr lang="ja-JP" altLang="en-US" sz="1200" dirty="0">
                <a:solidFill>
                  <a:schemeClr val="tx1"/>
                </a:solidFill>
                <a:latin typeface="游明朝" panose="02020400000000000000" pitchFamily="18" charset="-128"/>
                <a:ea typeface="游明朝" panose="02020400000000000000" pitchFamily="18" charset="-128"/>
              </a:rPr>
              <a:t>サービスは国内に存在しない</a:t>
            </a:r>
          </a:p>
        </p:txBody>
      </p:sp>
      <p:cxnSp>
        <p:nvCxnSpPr>
          <p:cNvPr id="106" name="直線矢印コネクタ 105">
            <a:extLst>
              <a:ext uri="{FF2B5EF4-FFF2-40B4-BE49-F238E27FC236}">
                <a16:creationId xmlns:a16="http://schemas.microsoft.com/office/drawing/2014/main" id="{6C5EE85C-FEE5-2730-A216-FDA1443E4599}"/>
              </a:ext>
            </a:extLst>
          </p:cNvPr>
          <p:cNvCxnSpPr>
            <a:cxnSpLocks/>
          </p:cNvCxnSpPr>
          <p:nvPr/>
        </p:nvCxnSpPr>
        <p:spPr>
          <a:xfrm>
            <a:off x="1766286" y="2630047"/>
            <a:ext cx="8583875"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8" name="直線矢印コネクタ 107">
            <a:extLst>
              <a:ext uri="{FF2B5EF4-FFF2-40B4-BE49-F238E27FC236}">
                <a16:creationId xmlns:a16="http://schemas.microsoft.com/office/drawing/2014/main" id="{3428165E-80F5-A350-82EB-5D80D77F2BAC}"/>
              </a:ext>
            </a:extLst>
          </p:cNvPr>
          <p:cNvCxnSpPr>
            <a:cxnSpLocks/>
          </p:cNvCxnSpPr>
          <p:nvPr/>
        </p:nvCxnSpPr>
        <p:spPr>
          <a:xfrm>
            <a:off x="1766286" y="3190767"/>
            <a:ext cx="8583875"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9" name="直線矢印コネクタ 108">
            <a:extLst>
              <a:ext uri="{FF2B5EF4-FFF2-40B4-BE49-F238E27FC236}">
                <a16:creationId xmlns:a16="http://schemas.microsoft.com/office/drawing/2014/main" id="{D4095B3E-D81C-A69B-2FB4-256330F4A17F}"/>
              </a:ext>
            </a:extLst>
          </p:cNvPr>
          <p:cNvCxnSpPr>
            <a:cxnSpLocks/>
          </p:cNvCxnSpPr>
          <p:nvPr/>
        </p:nvCxnSpPr>
        <p:spPr>
          <a:xfrm>
            <a:off x="1766286" y="3751487"/>
            <a:ext cx="8583875"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10" name="直線矢印コネクタ 109">
            <a:extLst>
              <a:ext uri="{FF2B5EF4-FFF2-40B4-BE49-F238E27FC236}">
                <a16:creationId xmlns:a16="http://schemas.microsoft.com/office/drawing/2014/main" id="{D49B8AB1-9D02-E068-24FD-34A796058889}"/>
              </a:ext>
            </a:extLst>
          </p:cNvPr>
          <p:cNvCxnSpPr>
            <a:cxnSpLocks/>
          </p:cNvCxnSpPr>
          <p:nvPr/>
        </p:nvCxnSpPr>
        <p:spPr>
          <a:xfrm>
            <a:off x="1766286" y="4872927"/>
            <a:ext cx="8583875"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11" name="直線矢印コネクタ 110">
            <a:extLst>
              <a:ext uri="{FF2B5EF4-FFF2-40B4-BE49-F238E27FC236}">
                <a16:creationId xmlns:a16="http://schemas.microsoft.com/office/drawing/2014/main" id="{E875AE31-CE66-51D1-FF37-3501658D812A}"/>
              </a:ext>
            </a:extLst>
          </p:cNvPr>
          <p:cNvCxnSpPr>
            <a:cxnSpLocks/>
          </p:cNvCxnSpPr>
          <p:nvPr/>
        </p:nvCxnSpPr>
        <p:spPr>
          <a:xfrm>
            <a:off x="1766286" y="5433647"/>
            <a:ext cx="8583875"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12" name="直線矢印コネクタ 111">
            <a:extLst>
              <a:ext uri="{FF2B5EF4-FFF2-40B4-BE49-F238E27FC236}">
                <a16:creationId xmlns:a16="http://schemas.microsoft.com/office/drawing/2014/main" id="{FA1268DB-6903-1814-BD77-C01B1641BF3B}"/>
              </a:ext>
            </a:extLst>
          </p:cNvPr>
          <p:cNvCxnSpPr>
            <a:cxnSpLocks/>
          </p:cNvCxnSpPr>
          <p:nvPr/>
        </p:nvCxnSpPr>
        <p:spPr>
          <a:xfrm>
            <a:off x="1766286" y="5994367"/>
            <a:ext cx="8583875"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13" name="直線矢印コネクタ 112">
            <a:extLst>
              <a:ext uri="{FF2B5EF4-FFF2-40B4-BE49-F238E27FC236}">
                <a16:creationId xmlns:a16="http://schemas.microsoft.com/office/drawing/2014/main" id="{E843ACE2-92F0-8614-92AB-94911E06C2E2}"/>
              </a:ext>
            </a:extLst>
          </p:cNvPr>
          <p:cNvCxnSpPr>
            <a:cxnSpLocks/>
          </p:cNvCxnSpPr>
          <p:nvPr/>
        </p:nvCxnSpPr>
        <p:spPr>
          <a:xfrm>
            <a:off x="407988" y="4312207"/>
            <a:ext cx="9942173" cy="0"/>
          </a:xfrm>
          <a:prstGeom prst="straightConnector1">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0503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7E207-4D21-866C-4996-84D9871ED2DB}"/>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BED17E2E-70E2-FA00-5324-3F5C7A204FA0}"/>
              </a:ext>
            </a:extLst>
          </p:cNvPr>
          <p:cNvSpPr/>
          <p:nvPr/>
        </p:nvSpPr>
        <p:spPr>
          <a:xfrm>
            <a:off x="410918" y="29644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b="1" dirty="0">
                <a:solidFill>
                  <a:srgbClr val="145D3A"/>
                </a:solidFill>
                <a:latin typeface="游明朝" panose="02020400000000000000" pitchFamily="18" charset="-128"/>
                <a:ea typeface="游明朝" panose="02020400000000000000" pitchFamily="18" charset="-128"/>
              </a:rPr>
              <a:t>競合分析（</a:t>
            </a:r>
            <a:r>
              <a:rPr lang="en-US" altLang="ja-JP" b="1" dirty="0">
                <a:solidFill>
                  <a:srgbClr val="145D3A"/>
                </a:solidFill>
                <a:latin typeface="游明朝" panose="02020400000000000000" pitchFamily="18" charset="-128"/>
                <a:ea typeface="游明朝" panose="02020400000000000000" pitchFamily="18" charset="-128"/>
              </a:rPr>
              <a:t>2/2</a:t>
            </a:r>
            <a:r>
              <a:rPr lang="ja-JP" altLang="en-US" b="1" dirty="0">
                <a:solidFill>
                  <a:srgbClr val="145D3A"/>
                </a:solidFill>
                <a:latin typeface="游明朝" panose="02020400000000000000" pitchFamily="18" charset="-128"/>
                <a:ea typeface="游明朝" panose="02020400000000000000" pitchFamily="18" charset="-128"/>
              </a:rPr>
              <a:t>）：競合のポジショニング</a:t>
            </a:r>
          </a:p>
        </p:txBody>
      </p:sp>
      <p:sp>
        <p:nvSpPr>
          <p:cNvPr id="4" name="スライド番号プレースホルダー 5">
            <a:extLst>
              <a:ext uri="{FF2B5EF4-FFF2-40B4-BE49-F238E27FC236}">
                <a16:creationId xmlns:a16="http://schemas.microsoft.com/office/drawing/2014/main" id="{D0C77489-5897-538E-8B97-1833437454C6}"/>
              </a:ext>
            </a:extLst>
          </p:cNvPr>
          <p:cNvSpPr>
            <a:spLocks noGrp="1"/>
          </p:cNvSpPr>
          <p:nvPr>
            <p:ph type="sldNum" sz="quarter" idx="12"/>
          </p:nvPr>
        </p:nvSpPr>
        <p:spPr>
          <a:xfrm>
            <a:off x="11792326" y="6587975"/>
            <a:ext cx="278505" cy="219600"/>
          </a:xfrm>
        </p:spPr>
        <p:txBody>
          <a:bodyPr wrap="none"/>
          <a:lstStyle/>
          <a:p>
            <a:pPr algn="ctr"/>
            <a:fld id="{3FFBA4C0-9B7D-4866-9F37-F8186F53D425}" type="slidenum">
              <a:rPr kumimoji="1" lang="ja-JP" altLang="en-US" smtClean="0">
                <a:solidFill>
                  <a:schemeClr val="tx1"/>
                </a:solidFill>
                <a:latin typeface="游明朝" panose="02020400000000000000" pitchFamily="18" charset="-128"/>
                <a:ea typeface="游明朝" panose="02020400000000000000" pitchFamily="18" charset="-128"/>
              </a:rPr>
              <a:pPr algn="ctr"/>
              <a:t>8</a:t>
            </a:fld>
            <a:endParaRPr kumimoji="1" lang="ja-JP" altLang="en-US" dirty="0">
              <a:solidFill>
                <a:schemeClr val="tx1"/>
              </a:solidFill>
              <a:latin typeface="游明朝" panose="02020400000000000000" pitchFamily="18" charset="-128"/>
              <a:ea typeface="游明朝" panose="02020400000000000000" pitchFamily="18" charset="-128"/>
            </a:endParaRPr>
          </a:p>
        </p:txBody>
      </p:sp>
      <p:grpSp>
        <p:nvGrpSpPr>
          <p:cNvPr id="5" name="グループ化 4">
            <a:extLst>
              <a:ext uri="{FF2B5EF4-FFF2-40B4-BE49-F238E27FC236}">
                <a16:creationId xmlns:a16="http://schemas.microsoft.com/office/drawing/2014/main" id="{28DB7528-5CA3-C2F4-E412-DD9AEBC3A519}"/>
              </a:ext>
            </a:extLst>
          </p:cNvPr>
          <p:cNvGrpSpPr/>
          <p:nvPr/>
        </p:nvGrpSpPr>
        <p:grpSpPr>
          <a:xfrm>
            <a:off x="6321449" y="381089"/>
            <a:ext cx="5462564" cy="291159"/>
            <a:chOff x="5352149" y="381089"/>
            <a:chExt cx="5462564" cy="291159"/>
          </a:xfrm>
        </p:grpSpPr>
        <p:sp>
          <p:nvSpPr>
            <p:cNvPr id="6" name="正方形/長方形 5">
              <a:extLst>
                <a:ext uri="{FF2B5EF4-FFF2-40B4-BE49-F238E27FC236}">
                  <a16:creationId xmlns:a16="http://schemas.microsoft.com/office/drawing/2014/main" id="{306FA5A1-6E66-4248-A95D-F116030AB753}"/>
                </a:ext>
              </a:extLst>
            </p:cNvPr>
            <p:cNvSpPr/>
            <p:nvPr/>
          </p:nvSpPr>
          <p:spPr>
            <a:xfrm>
              <a:off x="10097945"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財務</a:t>
              </a:r>
              <a:r>
                <a:rPr kumimoji="1" lang="ja-JP" altLang="en-US" sz="1050" dirty="0">
                  <a:solidFill>
                    <a:schemeClr val="tx1"/>
                  </a:solidFill>
                  <a:latin typeface="游明朝" panose="02020400000000000000" pitchFamily="18" charset="-128"/>
                  <a:ea typeface="游明朝" panose="02020400000000000000" pitchFamily="18" charset="-128"/>
                </a:rPr>
                <a:t>計画</a:t>
              </a:r>
            </a:p>
          </p:txBody>
        </p:sp>
        <p:grpSp>
          <p:nvGrpSpPr>
            <p:cNvPr id="7" name="グループ化 6">
              <a:extLst>
                <a:ext uri="{FF2B5EF4-FFF2-40B4-BE49-F238E27FC236}">
                  <a16:creationId xmlns:a16="http://schemas.microsoft.com/office/drawing/2014/main" id="{F2DC92CC-5867-A401-00F0-ADC463132D6F}"/>
                </a:ext>
              </a:extLst>
            </p:cNvPr>
            <p:cNvGrpSpPr/>
            <p:nvPr/>
          </p:nvGrpSpPr>
          <p:grpSpPr>
            <a:xfrm>
              <a:off x="5352149" y="381089"/>
              <a:ext cx="870461" cy="291159"/>
              <a:chOff x="5021740" y="381089"/>
              <a:chExt cx="870461" cy="291159"/>
            </a:xfrm>
          </p:grpSpPr>
          <p:sp>
            <p:nvSpPr>
              <p:cNvPr id="20" name="正方形/長方形 19">
                <a:extLst>
                  <a:ext uri="{FF2B5EF4-FFF2-40B4-BE49-F238E27FC236}">
                    <a16:creationId xmlns:a16="http://schemas.microsoft.com/office/drawing/2014/main" id="{23660F1C-8444-E1E8-8956-CB1AE8A835E9}"/>
                  </a:ext>
                </a:extLst>
              </p:cNvPr>
              <p:cNvSpPr/>
              <p:nvPr/>
            </p:nvSpPr>
            <p:spPr>
              <a:xfrm>
                <a:off x="5021740"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目指す姿</a:t>
                </a:r>
              </a:p>
            </p:txBody>
          </p:sp>
          <p:sp>
            <p:nvSpPr>
              <p:cNvPr id="21" name="矢印: 右 20">
                <a:extLst>
                  <a:ext uri="{FF2B5EF4-FFF2-40B4-BE49-F238E27FC236}">
                    <a16:creationId xmlns:a16="http://schemas.microsoft.com/office/drawing/2014/main" id="{9F588076-5ABB-2128-CD3E-9DDAF8D21598}"/>
                  </a:ext>
                </a:extLst>
              </p:cNvPr>
              <p:cNvSpPr/>
              <p:nvPr/>
            </p:nvSpPr>
            <p:spPr>
              <a:xfrm>
                <a:off x="5738508"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8" name="グループ化 7">
              <a:extLst>
                <a:ext uri="{FF2B5EF4-FFF2-40B4-BE49-F238E27FC236}">
                  <a16:creationId xmlns:a16="http://schemas.microsoft.com/office/drawing/2014/main" id="{15BC4A2D-7D4F-99AC-B6B8-590913F9AC40}"/>
                </a:ext>
              </a:extLst>
            </p:cNvPr>
            <p:cNvGrpSpPr/>
            <p:nvPr/>
          </p:nvGrpSpPr>
          <p:grpSpPr>
            <a:xfrm>
              <a:off x="6301308" y="381089"/>
              <a:ext cx="870461" cy="291159"/>
              <a:chOff x="6036981" y="381089"/>
              <a:chExt cx="870461" cy="291159"/>
            </a:xfrm>
          </p:grpSpPr>
          <p:sp>
            <p:nvSpPr>
              <p:cNvPr id="18" name="正方形/長方形 17">
                <a:extLst>
                  <a:ext uri="{FF2B5EF4-FFF2-40B4-BE49-F238E27FC236}">
                    <a16:creationId xmlns:a16="http://schemas.microsoft.com/office/drawing/2014/main" id="{AABACAC4-30E8-E938-32A1-868AEA05D589}"/>
                  </a:ext>
                </a:extLst>
              </p:cNvPr>
              <p:cNvSpPr/>
              <p:nvPr/>
            </p:nvSpPr>
            <p:spPr>
              <a:xfrm>
                <a:off x="6036981"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市場分析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9" name="矢印: 右 18">
                <a:extLst>
                  <a:ext uri="{FF2B5EF4-FFF2-40B4-BE49-F238E27FC236}">
                    <a16:creationId xmlns:a16="http://schemas.microsoft.com/office/drawing/2014/main" id="{F120F60D-AC68-924F-1CF7-46F24617F0FB}"/>
                  </a:ext>
                </a:extLst>
              </p:cNvPr>
              <p:cNvSpPr/>
              <p:nvPr/>
            </p:nvSpPr>
            <p:spPr>
              <a:xfrm>
                <a:off x="6753749"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9" name="グループ化 8">
              <a:extLst>
                <a:ext uri="{FF2B5EF4-FFF2-40B4-BE49-F238E27FC236}">
                  <a16:creationId xmlns:a16="http://schemas.microsoft.com/office/drawing/2014/main" id="{B55F5D3B-717D-EB2D-9533-619ADFBD7777}"/>
                </a:ext>
              </a:extLst>
            </p:cNvPr>
            <p:cNvGrpSpPr/>
            <p:nvPr/>
          </p:nvGrpSpPr>
          <p:grpSpPr>
            <a:xfrm>
              <a:off x="7250467" y="381089"/>
              <a:ext cx="870461" cy="291159"/>
              <a:chOff x="7052222" y="381089"/>
              <a:chExt cx="870461" cy="291159"/>
            </a:xfrm>
          </p:grpSpPr>
          <p:sp>
            <p:nvSpPr>
              <p:cNvPr id="16" name="正方形/長方形 15">
                <a:extLst>
                  <a:ext uri="{FF2B5EF4-FFF2-40B4-BE49-F238E27FC236}">
                    <a16:creationId xmlns:a16="http://schemas.microsoft.com/office/drawing/2014/main" id="{8A067CA2-B62F-C632-CEEB-BA6FD50DE0CE}"/>
                  </a:ext>
                </a:extLst>
              </p:cNvPr>
              <p:cNvSpPr/>
              <p:nvPr/>
            </p:nvSpPr>
            <p:spPr>
              <a:xfrm>
                <a:off x="7052222" y="381089"/>
                <a:ext cx="716768" cy="291159"/>
              </a:xfrm>
              <a:prstGeom prst="rect">
                <a:avLst/>
              </a:prstGeom>
              <a:solidFill>
                <a:srgbClr val="145D3A"/>
              </a:solidFill>
              <a:ln w="952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競合分析</a:t>
                </a:r>
              </a:p>
            </p:txBody>
          </p:sp>
          <p:sp>
            <p:nvSpPr>
              <p:cNvPr id="17" name="矢印: 右 16">
                <a:extLst>
                  <a:ext uri="{FF2B5EF4-FFF2-40B4-BE49-F238E27FC236}">
                    <a16:creationId xmlns:a16="http://schemas.microsoft.com/office/drawing/2014/main" id="{CE13E62D-75DB-6CA5-FEBF-197BE3922F37}"/>
                  </a:ext>
                </a:extLst>
              </p:cNvPr>
              <p:cNvSpPr/>
              <p:nvPr/>
            </p:nvSpPr>
            <p:spPr>
              <a:xfrm>
                <a:off x="7768990"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0" name="グループ化 9">
              <a:extLst>
                <a:ext uri="{FF2B5EF4-FFF2-40B4-BE49-F238E27FC236}">
                  <a16:creationId xmlns:a16="http://schemas.microsoft.com/office/drawing/2014/main" id="{B340BCB8-A721-C9DD-6BA0-3A8EA6927C50}"/>
                </a:ext>
              </a:extLst>
            </p:cNvPr>
            <p:cNvGrpSpPr/>
            <p:nvPr/>
          </p:nvGrpSpPr>
          <p:grpSpPr>
            <a:xfrm>
              <a:off x="8199626" y="381089"/>
              <a:ext cx="870461" cy="291159"/>
              <a:chOff x="8067463" y="381089"/>
              <a:chExt cx="870461" cy="291159"/>
            </a:xfrm>
          </p:grpSpPr>
          <p:sp>
            <p:nvSpPr>
              <p:cNvPr id="14" name="正方形/長方形 13">
                <a:extLst>
                  <a:ext uri="{FF2B5EF4-FFF2-40B4-BE49-F238E27FC236}">
                    <a16:creationId xmlns:a16="http://schemas.microsoft.com/office/drawing/2014/main" id="{DED89CBE-4497-0C3F-229A-E2D3382AA97B}"/>
                  </a:ext>
                </a:extLst>
              </p:cNvPr>
              <p:cNvSpPr/>
              <p:nvPr/>
            </p:nvSpPr>
            <p:spPr>
              <a:xfrm>
                <a:off x="8067463"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自社戦略</a:t>
                </a:r>
              </a:p>
            </p:txBody>
          </p:sp>
          <p:sp>
            <p:nvSpPr>
              <p:cNvPr id="15" name="矢印: 右 14">
                <a:extLst>
                  <a:ext uri="{FF2B5EF4-FFF2-40B4-BE49-F238E27FC236}">
                    <a16:creationId xmlns:a16="http://schemas.microsoft.com/office/drawing/2014/main" id="{C6B157A6-D937-0095-B0E7-58C96ECE8653}"/>
                  </a:ext>
                </a:extLst>
              </p:cNvPr>
              <p:cNvSpPr/>
              <p:nvPr/>
            </p:nvSpPr>
            <p:spPr>
              <a:xfrm>
                <a:off x="8784231"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1" name="グループ化 10">
              <a:extLst>
                <a:ext uri="{FF2B5EF4-FFF2-40B4-BE49-F238E27FC236}">
                  <a16:creationId xmlns:a16="http://schemas.microsoft.com/office/drawing/2014/main" id="{D2BAD946-CB81-4448-CA6D-A68EBA37A206}"/>
                </a:ext>
              </a:extLst>
            </p:cNvPr>
            <p:cNvGrpSpPr/>
            <p:nvPr/>
          </p:nvGrpSpPr>
          <p:grpSpPr>
            <a:xfrm>
              <a:off x="9148785" y="381089"/>
              <a:ext cx="870461" cy="291159"/>
              <a:chOff x="9082704" y="381089"/>
              <a:chExt cx="870461" cy="291159"/>
            </a:xfrm>
          </p:grpSpPr>
          <p:sp>
            <p:nvSpPr>
              <p:cNvPr id="12" name="正方形/長方形 11">
                <a:extLst>
                  <a:ext uri="{FF2B5EF4-FFF2-40B4-BE49-F238E27FC236}">
                    <a16:creationId xmlns:a16="http://schemas.microsoft.com/office/drawing/2014/main" id="{05598768-CBEC-9F4A-AF76-3EB95CA3BEB6}"/>
                  </a:ext>
                </a:extLst>
              </p:cNvPr>
              <p:cNvSpPr/>
              <p:nvPr/>
            </p:nvSpPr>
            <p:spPr>
              <a:xfrm>
                <a:off x="9082704"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活動計画</a:t>
                </a:r>
              </a:p>
            </p:txBody>
          </p:sp>
          <p:sp>
            <p:nvSpPr>
              <p:cNvPr id="13" name="矢印: 右 12">
                <a:extLst>
                  <a:ext uri="{FF2B5EF4-FFF2-40B4-BE49-F238E27FC236}">
                    <a16:creationId xmlns:a16="http://schemas.microsoft.com/office/drawing/2014/main" id="{3C1ED216-97F0-A38F-38A8-C2E94356BA16}"/>
                  </a:ext>
                </a:extLst>
              </p:cNvPr>
              <p:cNvSpPr/>
              <p:nvPr/>
            </p:nvSpPr>
            <p:spPr>
              <a:xfrm>
                <a:off x="9799472"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sp>
        <p:nvSpPr>
          <p:cNvPr id="23" name="正方形/長方形 22">
            <a:extLst>
              <a:ext uri="{FF2B5EF4-FFF2-40B4-BE49-F238E27FC236}">
                <a16:creationId xmlns:a16="http://schemas.microsoft.com/office/drawing/2014/main" id="{80AB9B77-F470-C6CB-BC47-A09AFBE1BBC5}"/>
              </a:ext>
            </a:extLst>
          </p:cNvPr>
          <p:cNvSpPr/>
          <p:nvPr/>
        </p:nvSpPr>
        <p:spPr>
          <a:xfrm>
            <a:off x="410918" y="85198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kumimoji="1" lang="ja-JP" altLang="en-US" dirty="0">
                <a:solidFill>
                  <a:schemeClr val="tx1"/>
                </a:solidFill>
                <a:latin typeface="游明朝" panose="02020400000000000000" pitchFamily="18" charset="-128"/>
                <a:ea typeface="游明朝" panose="02020400000000000000" pitchFamily="18" charset="-128"/>
              </a:rPr>
              <a:t>プラットフォーム型の競合のうち、</a:t>
            </a:r>
            <a:r>
              <a:rPr lang="ja-JP" altLang="en-US" dirty="0">
                <a:solidFill>
                  <a:schemeClr val="tx1"/>
                </a:solidFill>
                <a:latin typeface="游明朝" panose="02020400000000000000" pitchFamily="18" charset="-128"/>
                <a:ea typeface="游明朝" panose="02020400000000000000" pitchFamily="18" charset="-128"/>
              </a:rPr>
              <a:t>スタートアップに</a:t>
            </a:r>
            <a:r>
              <a:rPr kumimoji="1" lang="ja-JP" altLang="en-US" dirty="0">
                <a:solidFill>
                  <a:schemeClr val="tx1"/>
                </a:solidFill>
                <a:latin typeface="游明朝" panose="02020400000000000000" pitchFamily="18" charset="-128"/>
                <a:ea typeface="游明朝" panose="02020400000000000000" pitchFamily="18" charset="-128"/>
              </a:rPr>
              <a:t>特化して</a:t>
            </a:r>
            <a:r>
              <a:rPr lang="ja-JP" altLang="en-US" dirty="0">
                <a:solidFill>
                  <a:schemeClr val="tx1"/>
                </a:solidFill>
                <a:latin typeface="游明朝" panose="02020400000000000000" pitchFamily="18" charset="-128"/>
                <a:ea typeface="游明朝" panose="02020400000000000000" pitchFamily="18" charset="-128"/>
              </a:rPr>
              <a:t>サービス提供</a:t>
            </a:r>
            <a:r>
              <a:rPr kumimoji="1" lang="ja-JP" altLang="en-US" dirty="0">
                <a:solidFill>
                  <a:schemeClr val="tx1"/>
                </a:solidFill>
                <a:latin typeface="游明朝" panose="02020400000000000000" pitchFamily="18" charset="-128"/>
                <a:ea typeface="游明朝" panose="02020400000000000000" pitchFamily="18" charset="-128"/>
              </a:rPr>
              <a:t>する競合は国内に存在しない。</a:t>
            </a:r>
          </a:p>
        </p:txBody>
      </p:sp>
      <p:sp>
        <p:nvSpPr>
          <p:cNvPr id="24" name="正方形/長方形 23">
            <a:extLst>
              <a:ext uri="{FF2B5EF4-FFF2-40B4-BE49-F238E27FC236}">
                <a16:creationId xmlns:a16="http://schemas.microsoft.com/office/drawing/2014/main" id="{2D802809-25B9-BF03-B9C5-91E111272C21}"/>
              </a:ext>
            </a:extLst>
          </p:cNvPr>
          <p:cNvSpPr/>
          <p:nvPr/>
        </p:nvSpPr>
        <p:spPr>
          <a:xfrm>
            <a:off x="5127225" y="1628775"/>
            <a:ext cx="1937549" cy="5208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1400" dirty="0">
                <a:solidFill>
                  <a:srgbClr val="145D3A"/>
                </a:solidFill>
                <a:latin typeface="游明朝" panose="02020400000000000000" pitchFamily="18" charset="-128"/>
                <a:ea typeface="游明朝" panose="02020400000000000000" pitchFamily="18" charset="-128"/>
              </a:rPr>
              <a:t>[</a:t>
            </a:r>
            <a:r>
              <a:rPr lang="ja-JP" altLang="en-US" sz="1400" dirty="0">
                <a:solidFill>
                  <a:srgbClr val="145D3A"/>
                </a:solidFill>
                <a:latin typeface="游明朝" panose="02020400000000000000" pitchFamily="18" charset="-128"/>
                <a:ea typeface="游明朝" panose="02020400000000000000" pitchFamily="18" charset="-128"/>
              </a:rPr>
              <a:t>提供機能</a:t>
            </a:r>
            <a:r>
              <a:rPr lang="en-US" altLang="ja-JP" sz="1400" dirty="0">
                <a:solidFill>
                  <a:srgbClr val="145D3A"/>
                </a:solidFill>
                <a:latin typeface="游明朝" panose="02020400000000000000" pitchFamily="18" charset="-128"/>
                <a:ea typeface="游明朝" panose="02020400000000000000" pitchFamily="18" charset="-128"/>
              </a:rPr>
              <a:t>]</a:t>
            </a:r>
          </a:p>
          <a:p>
            <a:pPr algn="ctr"/>
            <a:r>
              <a:rPr lang="ja-JP" altLang="en-US" sz="1400" dirty="0">
                <a:solidFill>
                  <a:schemeClr val="tx1"/>
                </a:solidFill>
                <a:latin typeface="游明朝" panose="02020400000000000000" pitchFamily="18" charset="-128"/>
                <a:ea typeface="游明朝" panose="02020400000000000000" pitchFamily="18" charset="-128"/>
              </a:rPr>
              <a:t>スタートアップ特化あり</a:t>
            </a:r>
          </a:p>
        </p:txBody>
      </p:sp>
      <p:grpSp>
        <p:nvGrpSpPr>
          <p:cNvPr id="28" name="グループ化 27">
            <a:extLst>
              <a:ext uri="{FF2B5EF4-FFF2-40B4-BE49-F238E27FC236}">
                <a16:creationId xmlns:a16="http://schemas.microsoft.com/office/drawing/2014/main" id="{86C1194B-6AC9-12CF-4F5A-26CEC6E70FB0}"/>
              </a:ext>
            </a:extLst>
          </p:cNvPr>
          <p:cNvGrpSpPr/>
          <p:nvPr/>
        </p:nvGrpSpPr>
        <p:grpSpPr>
          <a:xfrm>
            <a:off x="1062492" y="2219006"/>
            <a:ext cx="10067017" cy="2900563"/>
            <a:chOff x="767836" y="2032511"/>
            <a:chExt cx="10067017" cy="4108475"/>
          </a:xfrm>
        </p:grpSpPr>
        <p:cxnSp>
          <p:nvCxnSpPr>
            <p:cNvPr id="25" name="直線矢印コネクタ 24">
              <a:extLst>
                <a:ext uri="{FF2B5EF4-FFF2-40B4-BE49-F238E27FC236}">
                  <a16:creationId xmlns:a16="http://schemas.microsoft.com/office/drawing/2014/main" id="{1D26BC39-81A1-55A9-C38E-595221E22E5B}"/>
                </a:ext>
              </a:extLst>
            </p:cNvPr>
            <p:cNvCxnSpPr>
              <a:cxnSpLocks/>
            </p:cNvCxnSpPr>
            <p:nvPr/>
          </p:nvCxnSpPr>
          <p:spPr>
            <a:xfrm>
              <a:off x="767836" y="4086749"/>
              <a:ext cx="10067017" cy="0"/>
            </a:xfrm>
            <a:prstGeom prst="straightConnector1">
              <a:avLst/>
            </a:prstGeom>
            <a:ln w="952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直線矢印コネクタ 26">
              <a:extLst>
                <a:ext uri="{FF2B5EF4-FFF2-40B4-BE49-F238E27FC236}">
                  <a16:creationId xmlns:a16="http://schemas.microsoft.com/office/drawing/2014/main" id="{A66EBB36-DD0A-D26A-60FE-26D58C7DC37C}"/>
                </a:ext>
              </a:extLst>
            </p:cNvPr>
            <p:cNvCxnSpPr>
              <a:cxnSpLocks/>
            </p:cNvCxnSpPr>
            <p:nvPr/>
          </p:nvCxnSpPr>
          <p:spPr>
            <a:xfrm rot="16200000">
              <a:off x="3747107" y="4086749"/>
              <a:ext cx="4108475" cy="0"/>
            </a:xfrm>
            <a:prstGeom prst="straightConnector1">
              <a:avLst/>
            </a:prstGeom>
            <a:ln w="952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29" name="正方形/長方形 28">
            <a:extLst>
              <a:ext uri="{FF2B5EF4-FFF2-40B4-BE49-F238E27FC236}">
                <a16:creationId xmlns:a16="http://schemas.microsoft.com/office/drawing/2014/main" id="{8821ED0F-FCE4-4E99-41C8-633ED0EBD1C8}"/>
              </a:ext>
            </a:extLst>
          </p:cNvPr>
          <p:cNvSpPr/>
          <p:nvPr/>
        </p:nvSpPr>
        <p:spPr>
          <a:xfrm>
            <a:off x="5127225" y="5235086"/>
            <a:ext cx="1937549" cy="5208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ja-JP" sz="1400" dirty="0">
                <a:solidFill>
                  <a:srgbClr val="145D3A"/>
                </a:solidFill>
                <a:latin typeface="游明朝" panose="02020400000000000000" pitchFamily="18" charset="-128"/>
                <a:ea typeface="游明朝" panose="02020400000000000000" pitchFamily="18" charset="-128"/>
              </a:rPr>
              <a:t>[</a:t>
            </a:r>
            <a:r>
              <a:rPr lang="ja-JP" altLang="en-US" sz="1400" dirty="0">
                <a:solidFill>
                  <a:srgbClr val="145D3A"/>
                </a:solidFill>
                <a:latin typeface="游明朝" panose="02020400000000000000" pitchFamily="18" charset="-128"/>
                <a:ea typeface="游明朝" panose="02020400000000000000" pitchFamily="18" charset="-128"/>
              </a:rPr>
              <a:t>提供機能</a:t>
            </a:r>
            <a:r>
              <a:rPr lang="en-US" altLang="ja-JP" sz="1400" dirty="0">
                <a:solidFill>
                  <a:srgbClr val="145D3A"/>
                </a:solidFill>
                <a:latin typeface="游明朝" panose="02020400000000000000" pitchFamily="18" charset="-128"/>
                <a:ea typeface="游明朝" panose="02020400000000000000" pitchFamily="18" charset="-128"/>
              </a:rPr>
              <a:t>]</a:t>
            </a:r>
          </a:p>
          <a:p>
            <a:pPr algn="ctr"/>
            <a:r>
              <a:rPr lang="ja-JP" altLang="en-US" sz="1400" dirty="0">
                <a:solidFill>
                  <a:schemeClr val="tx1"/>
                </a:solidFill>
                <a:latin typeface="游明朝" panose="02020400000000000000" pitchFamily="18" charset="-128"/>
                <a:ea typeface="游明朝" panose="02020400000000000000" pitchFamily="18" charset="-128"/>
              </a:rPr>
              <a:t>スタートアップ特化なし</a:t>
            </a:r>
          </a:p>
        </p:txBody>
      </p:sp>
      <p:sp>
        <p:nvSpPr>
          <p:cNvPr id="30" name="正方形/長方形 29">
            <a:extLst>
              <a:ext uri="{FF2B5EF4-FFF2-40B4-BE49-F238E27FC236}">
                <a16:creationId xmlns:a16="http://schemas.microsoft.com/office/drawing/2014/main" id="{4C0EED52-5DF4-D22D-DF4D-52E7D812FEA9}"/>
              </a:ext>
            </a:extLst>
          </p:cNvPr>
          <p:cNvSpPr/>
          <p:nvPr/>
        </p:nvSpPr>
        <p:spPr>
          <a:xfrm>
            <a:off x="420688" y="2895137"/>
            <a:ext cx="316805" cy="16281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eaVert" wrap="none" rtlCol="0" anchor="ctr"/>
          <a:lstStyle/>
          <a:p>
            <a:pPr algn="ctr"/>
            <a:r>
              <a:rPr lang="en-US" altLang="ja-JP" sz="1400" dirty="0">
                <a:solidFill>
                  <a:srgbClr val="145D3A"/>
                </a:solidFill>
                <a:latin typeface="游明朝" panose="02020400000000000000" pitchFamily="18" charset="-128"/>
                <a:ea typeface="游明朝" panose="02020400000000000000" pitchFamily="18" charset="-128"/>
              </a:rPr>
              <a:t>[</a:t>
            </a:r>
            <a:r>
              <a:rPr lang="ja-JP" altLang="en-US" sz="1400" dirty="0">
                <a:solidFill>
                  <a:srgbClr val="145D3A"/>
                </a:solidFill>
                <a:latin typeface="游明朝" panose="02020400000000000000" pitchFamily="18" charset="-128"/>
                <a:ea typeface="游明朝" panose="02020400000000000000" pitchFamily="18" charset="-128"/>
              </a:rPr>
              <a:t>提供方法</a:t>
            </a:r>
            <a:r>
              <a:rPr lang="en-US" altLang="ja-JP" sz="1400" dirty="0">
                <a:solidFill>
                  <a:srgbClr val="145D3A"/>
                </a:solidFill>
                <a:latin typeface="游明朝" panose="02020400000000000000" pitchFamily="18" charset="-128"/>
                <a:ea typeface="游明朝" panose="02020400000000000000" pitchFamily="18" charset="-128"/>
              </a:rPr>
              <a:t>]</a:t>
            </a:r>
          </a:p>
          <a:p>
            <a:pPr algn="ctr"/>
            <a:r>
              <a:rPr lang="ja-JP" altLang="en-US" sz="1400" dirty="0">
                <a:solidFill>
                  <a:schemeClr val="tx1"/>
                </a:solidFill>
                <a:latin typeface="游明朝" panose="02020400000000000000" pitchFamily="18" charset="-128"/>
                <a:ea typeface="游明朝" panose="02020400000000000000" pitchFamily="18" charset="-128"/>
              </a:rPr>
              <a:t>個別サービス提供型</a:t>
            </a:r>
          </a:p>
        </p:txBody>
      </p:sp>
      <p:sp>
        <p:nvSpPr>
          <p:cNvPr id="32" name="正方形/長方形 31">
            <a:extLst>
              <a:ext uri="{FF2B5EF4-FFF2-40B4-BE49-F238E27FC236}">
                <a16:creationId xmlns:a16="http://schemas.microsoft.com/office/drawing/2014/main" id="{BC5345F7-568B-2C90-AF1E-ED38C9F5265E}"/>
              </a:ext>
            </a:extLst>
          </p:cNvPr>
          <p:cNvSpPr/>
          <p:nvPr/>
        </p:nvSpPr>
        <p:spPr>
          <a:xfrm>
            <a:off x="11463729" y="2895137"/>
            <a:ext cx="316805" cy="16281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eaVert" wrap="none" rtlCol="0" anchor="ctr"/>
          <a:lstStyle/>
          <a:p>
            <a:pPr algn="ctr"/>
            <a:r>
              <a:rPr lang="en-US" altLang="ja-JP" sz="1400" dirty="0">
                <a:solidFill>
                  <a:srgbClr val="145D3A"/>
                </a:solidFill>
                <a:latin typeface="游明朝" panose="02020400000000000000" pitchFamily="18" charset="-128"/>
                <a:ea typeface="游明朝" panose="02020400000000000000" pitchFamily="18" charset="-128"/>
              </a:rPr>
              <a:t>[</a:t>
            </a:r>
            <a:r>
              <a:rPr lang="ja-JP" altLang="en-US" sz="1400" dirty="0">
                <a:solidFill>
                  <a:srgbClr val="145D3A"/>
                </a:solidFill>
                <a:latin typeface="游明朝" panose="02020400000000000000" pitchFamily="18" charset="-128"/>
                <a:ea typeface="游明朝" panose="02020400000000000000" pitchFamily="18" charset="-128"/>
              </a:rPr>
              <a:t>提供方法</a:t>
            </a:r>
            <a:r>
              <a:rPr lang="en-US" altLang="ja-JP" sz="1400" dirty="0">
                <a:solidFill>
                  <a:srgbClr val="145D3A"/>
                </a:solidFill>
                <a:latin typeface="游明朝" panose="02020400000000000000" pitchFamily="18" charset="-128"/>
                <a:ea typeface="游明朝" panose="02020400000000000000" pitchFamily="18" charset="-128"/>
              </a:rPr>
              <a:t>]</a:t>
            </a:r>
          </a:p>
          <a:p>
            <a:pPr algn="ctr"/>
            <a:r>
              <a:rPr lang="ja-JP" altLang="en-US" sz="1400" dirty="0">
                <a:solidFill>
                  <a:schemeClr val="tx1"/>
                </a:solidFill>
                <a:latin typeface="游明朝" panose="02020400000000000000" pitchFamily="18" charset="-128"/>
                <a:ea typeface="游明朝" panose="02020400000000000000" pitchFamily="18" charset="-128"/>
              </a:rPr>
              <a:t>プラットフォーム型</a:t>
            </a:r>
          </a:p>
        </p:txBody>
      </p:sp>
      <p:sp>
        <p:nvSpPr>
          <p:cNvPr id="33" name="正方形/長方形 32">
            <a:extLst>
              <a:ext uri="{FF2B5EF4-FFF2-40B4-BE49-F238E27FC236}">
                <a16:creationId xmlns:a16="http://schemas.microsoft.com/office/drawing/2014/main" id="{A5FF6941-7A5C-1A8C-3EF4-5DB8BDF1EB97}"/>
              </a:ext>
            </a:extLst>
          </p:cNvPr>
          <p:cNvSpPr/>
          <p:nvPr/>
        </p:nvSpPr>
        <p:spPr>
          <a:xfrm>
            <a:off x="1378302" y="2279319"/>
            <a:ext cx="4391189" cy="2779916"/>
          </a:xfrm>
          <a:prstGeom prst="rect">
            <a:avLst/>
          </a:prstGeom>
          <a:solidFill>
            <a:srgbClr val="DCF8EA"/>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600"/>
              </a:spcBef>
            </a:pPr>
            <a:r>
              <a:rPr lang="en-US" altLang="ja-JP" sz="1200" dirty="0">
                <a:solidFill>
                  <a:schemeClr val="tx1"/>
                </a:solidFill>
                <a:latin typeface="游明朝" panose="02020400000000000000" pitchFamily="18" charset="-128"/>
                <a:ea typeface="游明朝" panose="02020400000000000000" pitchFamily="18" charset="-128"/>
              </a:rPr>
              <a:t>A</a:t>
            </a:r>
            <a:r>
              <a:rPr lang="ja-JP" altLang="en-US" sz="1200" dirty="0">
                <a:solidFill>
                  <a:schemeClr val="tx1"/>
                </a:solidFill>
                <a:latin typeface="游明朝" panose="02020400000000000000" pitchFamily="18" charset="-128"/>
                <a:ea typeface="游明朝" panose="02020400000000000000" pitchFamily="18" charset="-128"/>
              </a:rPr>
              <a:t>社　＋　</a:t>
            </a:r>
            <a:r>
              <a:rPr lang="en-US" altLang="ja-JP" sz="1200" dirty="0">
                <a:solidFill>
                  <a:schemeClr val="tx1"/>
                </a:solidFill>
                <a:latin typeface="游明朝" panose="02020400000000000000" pitchFamily="18" charset="-128"/>
                <a:ea typeface="游明朝" panose="02020400000000000000" pitchFamily="18" charset="-128"/>
              </a:rPr>
              <a:t> B</a:t>
            </a:r>
            <a:r>
              <a:rPr lang="ja-JP" altLang="en-US" sz="1200" dirty="0">
                <a:solidFill>
                  <a:schemeClr val="tx1"/>
                </a:solidFill>
                <a:latin typeface="游明朝" panose="02020400000000000000" pitchFamily="18" charset="-128"/>
                <a:ea typeface="游明朝" panose="02020400000000000000" pitchFamily="18" charset="-128"/>
              </a:rPr>
              <a:t>社　＋　</a:t>
            </a:r>
            <a:r>
              <a:rPr lang="en-US" altLang="ja-JP" sz="1200" dirty="0">
                <a:solidFill>
                  <a:schemeClr val="tx1"/>
                </a:solidFill>
                <a:latin typeface="游明朝" panose="02020400000000000000" pitchFamily="18" charset="-128"/>
                <a:ea typeface="游明朝" panose="02020400000000000000" pitchFamily="18" charset="-128"/>
              </a:rPr>
              <a:t>C</a:t>
            </a:r>
            <a:r>
              <a:rPr lang="ja-JP" altLang="en-US" sz="1200" dirty="0">
                <a:solidFill>
                  <a:schemeClr val="tx1"/>
                </a:solidFill>
                <a:latin typeface="游明朝" panose="02020400000000000000" pitchFamily="18" charset="-128"/>
                <a:ea typeface="游明朝" panose="02020400000000000000" pitchFamily="18" charset="-128"/>
              </a:rPr>
              <a:t>社　＋ 　・・・（他多数）</a:t>
            </a:r>
            <a:endParaRPr lang="en-US" altLang="ja-JP" sz="1200" dirty="0">
              <a:solidFill>
                <a:schemeClr val="tx1"/>
              </a:solidFill>
              <a:latin typeface="游明朝" panose="02020400000000000000" pitchFamily="18" charset="-128"/>
              <a:ea typeface="游明朝" panose="02020400000000000000" pitchFamily="18" charset="-128"/>
            </a:endParaRPr>
          </a:p>
          <a:p>
            <a:pPr algn="ctr">
              <a:spcBef>
                <a:spcPts val="600"/>
              </a:spcBef>
            </a:pPr>
            <a:r>
              <a:rPr lang="ja-JP" altLang="en-US" sz="1200" dirty="0">
                <a:solidFill>
                  <a:schemeClr val="tx1"/>
                </a:solidFill>
                <a:latin typeface="游明朝" panose="02020400000000000000" pitchFamily="18" charset="-128"/>
                <a:ea typeface="游明朝" panose="02020400000000000000" pitchFamily="18" charset="-128"/>
              </a:rPr>
              <a:t>↓</a:t>
            </a:r>
            <a:endParaRPr lang="en-US" altLang="ja-JP" sz="1200" dirty="0">
              <a:solidFill>
                <a:schemeClr val="tx1"/>
              </a:solidFill>
              <a:latin typeface="游明朝" panose="02020400000000000000" pitchFamily="18" charset="-128"/>
              <a:ea typeface="游明朝" panose="02020400000000000000" pitchFamily="18" charset="-128"/>
            </a:endParaRPr>
          </a:p>
          <a:p>
            <a:pPr algn="ctr">
              <a:spcBef>
                <a:spcPts val="600"/>
              </a:spcBef>
            </a:pPr>
            <a:r>
              <a:rPr lang="ja-JP" altLang="en-US" sz="1200" dirty="0">
                <a:solidFill>
                  <a:schemeClr val="tx1"/>
                </a:solidFill>
                <a:latin typeface="游明朝" panose="02020400000000000000" pitchFamily="18" charset="-128"/>
                <a:ea typeface="游明朝" panose="02020400000000000000" pitchFamily="18" charset="-128"/>
              </a:rPr>
              <a:t>大小問わず</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多数の競合が存在する</a:t>
            </a:r>
            <a:r>
              <a:rPr lang="ja-JP" altLang="en-US" sz="1200" b="1" u="sng" dirty="0">
                <a:solidFill>
                  <a:schemeClr val="tx1"/>
                </a:solidFill>
                <a:latin typeface="游明朝" panose="02020400000000000000" pitchFamily="18" charset="-128"/>
                <a:ea typeface="游明朝" panose="02020400000000000000" pitchFamily="18" charset="-128"/>
              </a:rPr>
              <a:t>レッドオーシャン</a:t>
            </a:r>
          </a:p>
        </p:txBody>
      </p:sp>
      <p:sp>
        <p:nvSpPr>
          <p:cNvPr id="35" name="正方形/長方形 34">
            <a:extLst>
              <a:ext uri="{FF2B5EF4-FFF2-40B4-BE49-F238E27FC236}">
                <a16:creationId xmlns:a16="http://schemas.microsoft.com/office/drawing/2014/main" id="{97023BFC-3F9E-E9B0-A81A-54D773D5D605}"/>
              </a:ext>
            </a:extLst>
          </p:cNvPr>
          <p:cNvSpPr/>
          <p:nvPr/>
        </p:nvSpPr>
        <p:spPr>
          <a:xfrm>
            <a:off x="6422509" y="2279319"/>
            <a:ext cx="4391189" cy="1206273"/>
          </a:xfrm>
          <a:prstGeom prst="rect">
            <a:avLst/>
          </a:prstGeom>
          <a:solidFill>
            <a:schemeClr val="bg1"/>
          </a:solid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600"/>
              </a:spcBef>
            </a:pPr>
            <a:r>
              <a:rPr lang="ja-JP" altLang="en-US" sz="1200" b="1" u="sng" dirty="0">
                <a:solidFill>
                  <a:schemeClr val="tx1"/>
                </a:solidFill>
                <a:latin typeface="游明朝" panose="02020400000000000000" pitchFamily="18" charset="-128"/>
                <a:ea typeface="游明朝" panose="02020400000000000000" pitchFamily="18" charset="-128"/>
              </a:rPr>
              <a:t>アメリカでは</a:t>
            </a:r>
            <a:r>
              <a:rPr lang="en-US" altLang="ja-JP" sz="1200" b="1" u="sng" dirty="0">
                <a:solidFill>
                  <a:schemeClr val="tx1"/>
                </a:solidFill>
                <a:latin typeface="游明朝" panose="02020400000000000000" pitchFamily="18" charset="-128"/>
                <a:ea typeface="游明朝" panose="02020400000000000000" pitchFamily="18" charset="-128"/>
              </a:rPr>
              <a:t>F</a:t>
            </a:r>
            <a:r>
              <a:rPr lang="ja-JP" altLang="en-US" sz="1200" b="1" u="sng" dirty="0">
                <a:solidFill>
                  <a:schemeClr val="tx1"/>
                </a:solidFill>
                <a:latin typeface="游明朝" panose="02020400000000000000" pitchFamily="18" charset="-128"/>
                <a:ea typeface="游明朝" panose="02020400000000000000" pitchFamily="18" charset="-128"/>
              </a:rPr>
              <a:t>社が存在しているものの、</a:t>
            </a:r>
            <a:br>
              <a:rPr lang="en-US" altLang="ja-JP" sz="1200" b="1" u="sng" dirty="0">
                <a:solidFill>
                  <a:schemeClr val="tx1"/>
                </a:solidFill>
                <a:latin typeface="游明朝" panose="02020400000000000000" pitchFamily="18" charset="-128"/>
                <a:ea typeface="游明朝" panose="02020400000000000000" pitchFamily="18" charset="-128"/>
              </a:rPr>
            </a:br>
            <a:r>
              <a:rPr lang="ja-JP" altLang="en-US" sz="1200" b="1" u="sng" dirty="0">
                <a:solidFill>
                  <a:schemeClr val="tx1"/>
                </a:solidFill>
                <a:latin typeface="游明朝" panose="02020400000000000000" pitchFamily="18" charset="-128"/>
                <a:ea typeface="游明朝" panose="02020400000000000000" pitchFamily="18" charset="-128"/>
              </a:rPr>
              <a:t>日本国内においては「プラットフォーム型</a:t>
            </a:r>
            <a:r>
              <a:rPr lang="en-US" altLang="ja-JP" sz="1200" b="1" u="sng" dirty="0">
                <a:solidFill>
                  <a:schemeClr val="tx1"/>
                </a:solidFill>
                <a:latin typeface="游明朝" panose="02020400000000000000" pitchFamily="18" charset="-128"/>
                <a:ea typeface="游明朝" panose="02020400000000000000" pitchFamily="18" charset="-128"/>
              </a:rPr>
              <a:t>×</a:t>
            </a:r>
            <a:br>
              <a:rPr lang="en-US" altLang="ja-JP" sz="1200" b="1" u="sng" dirty="0">
                <a:solidFill>
                  <a:schemeClr val="tx1"/>
                </a:solidFill>
                <a:latin typeface="游明朝" panose="02020400000000000000" pitchFamily="18" charset="-128"/>
                <a:ea typeface="游明朝" panose="02020400000000000000" pitchFamily="18" charset="-128"/>
              </a:rPr>
            </a:br>
            <a:r>
              <a:rPr lang="ja-JP" altLang="en-US" sz="1200" b="1" u="sng" dirty="0">
                <a:solidFill>
                  <a:schemeClr val="tx1"/>
                </a:solidFill>
                <a:latin typeface="游明朝" panose="02020400000000000000" pitchFamily="18" charset="-128"/>
                <a:ea typeface="游明朝" panose="02020400000000000000" pitchFamily="18" charset="-128"/>
              </a:rPr>
              <a:t>スタートアップ特化の機能全般」の市場は空白地帯である。</a:t>
            </a:r>
          </a:p>
        </p:txBody>
      </p:sp>
      <p:sp>
        <p:nvSpPr>
          <p:cNvPr id="36" name="正方形/長方形 35">
            <a:extLst>
              <a:ext uri="{FF2B5EF4-FFF2-40B4-BE49-F238E27FC236}">
                <a16:creationId xmlns:a16="http://schemas.microsoft.com/office/drawing/2014/main" id="{F7B2D1F2-307B-C3D4-DF21-72E76BA8D6A2}"/>
              </a:ext>
            </a:extLst>
          </p:cNvPr>
          <p:cNvSpPr/>
          <p:nvPr/>
        </p:nvSpPr>
        <p:spPr>
          <a:xfrm>
            <a:off x="6422509" y="3852964"/>
            <a:ext cx="4391189" cy="1206273"/>
          </a:xfrm>
          <a:prstGeom prst="rect">
            <a:avLst/>
          </a:prstGeom>
          <a:solidFill>
            <a:srgbClr val="DCF8EA"/>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600"/>
              </a:spcBef>
            </a:pPr>
            <a:r>
              <a:rPr lang="en-US" altLang="ja-JP" sz="1200" dirty="0">
                <a:solidFill>
                  <a:schemeClr val="tx1"/>
                </a:solidFill>
                <a:latin typeface="游明朝" panose="02020400000000000000" pitchFamily="18" charset="-128"/>
                <a:ea typeface="游明朝" panose="02020400000000000000" pitchFamily="18" charset="-128"/>
              </a:rPr>
              <a:t>D</a:t>
            </a:r>
            <a:r>
              <a:rPr lang="ja-JP" altLang="en-US" sz="1200" dirty="0">
                <a:solidFill>
                  <a:schemeClr val="tx1"/>
                </a:solidFill>
                <a:latin typeface="游明朝" panose="02020400000000000000" pitchFamily="18" charset="-128"/>
                <a:ea typeface="游明朝" panose="02020400000000000000" pitchFamily="18" charset="-128"/>
              </a:rPr>
              <a:t>社　＋　</a:t>
            </a:r>
            <a:r>
              <a:rPr lang="en-US" altLang="ja-JP" sz="1200" dirty="0">
                <a:solidFill>
                  <a:schemeClr val="tx1"/>
                </a:solidFill>
                <a:latin typeface="游明朝" panose="02020400000000000000" pitchFamily="18" charset="-128"/>
                <a:ea typeface="游明朝" panose="02020400000000000000" pitchFamily="18" charset="-128"/>
              </a:rPr>
              <a:t>E</a:t>
            </a:r>
            <a:r>
              <a:rPr lang="ja-JP" altLang="en-US" sz="1200" dirty="0">
                <a:solidFill>
                  <a:schemeClr val="tx1"/>
                </a:solidFill>
                <a:latin typeface="游明朝" panose="02020400000000000000" pitchFamily="18" charset="-128"/>
                <a:ea typeface="游明朝" panose="02020400000000000000" pitchFamily="18" charset="-128"/>
              </a:rPr>
              <a:t>社　＋　・・・（他多数）</a:t>
            </a:r>
            <a:endParaRPr lang="en-US" altLang="ja-JP" sz="1200" dirty="0">
              <a:solidFill>
                <a:schemeClr val="tx1"/>
              </a:solidFill>
              <a:latin typeface="游明朝" panose="02020400000000000000" pitchFamily="18" charset="-128"/>
              <a:ea typeface="游明朝" panose="02020400000000000000" pitchFamily="18" charset="-128"/>
            </a:endParaRPr>
          </a:p>
          <a:p>
            <a:pPr algn="ctr">
              <a:spcBef>
                <a:spcPts val="600"/>
              </a:spcBef>
            </a:pPr>
            <a:r>
              <a:rPr lang="ja-JP" altLang="en-US" sz="1200" dirty="0">
                <a:solidFill>
                  <a:schemeClr val="tx1"/>
                </a:solidFill>
                <a:latin typeface="游明朝" panose="02020400000000000000" pitchFamily="18" charset="-128"/>
                <a:ea typeface="游明朝" panose="02020400000000000000" pitchFamily="18" charset="-128"/>
              </a:rPr>
              <a:t>↓</a:t>
            </a:r>
            <a:endParaRPr lang="en-US" altLang="ja-JP" sz="1200" dirty="0">
              <a:solidFill>
                <a:schemeClr val="tx1"/>
              </a:solidFill>
              <a:latin typeface="游明朝" panose="02020400000000000000" pitchFamily="18" charset="-128"/>
              <a:ea typeface="游明朝" panose="02020400000000000000" pitchFamily="18" charset="-128"/>
            </a:endParaRPr>
          </a:p>
          <a:p>
            <a:pPr algn="ctr">
              <a:spcBef>
                <a:spcPts val="600"/>
              </a:spcBef>
            </a:pPr>
            <a:r>
              <a:rPr lang="ja-JP" altLang="en-US" sz="1200" dirty="0">
                <a:solidFill>
                  <a:schemeClr val="tx1"/>
                </a:solidFill>
                <a:latin typeface="游明朝" panose="02020400000000000000" pitchFamily="18" charset="-128"/>
                <a:ea typeface="游明朝" panose="02020400000000000000" pitchFamily="18" charset="-128"/>
              </a:rPr>
              <a:t>少数ではあるが</a:t>
            </a:r>
            <a:br>
              <a:rPr lang="en-US" altLang="ja-JP" sz="1200" dirty="0">
                <a:solidFill>
                  <a:schemeClr val="tx1"/>
                </a:solidFill>
                <a:latin typeface="游明朝" panose="02020400000000000000" pitchFamily="18" charset="-128"/>
                <a:ea typeface="游明朝" panose="02020400000000000000" pitchFamily="18" charset="-128"/>
              </a:rPr>
            </a:br>
            <a:r>
              <a:rPr lang="ja-JP" altLang="en-US" sz="1200" dirty="0">
                <a:solidFill>
                  <a:schemeClr val="tx1"/>
                </a:solidFill>
                <a:latin typeface="游明朝" panose="02020400000000000000" pitchFamily="18" charset="-128"/>
                <a:ea typeface="游明朝" panose="02020400000000000000" pitchFamily="18" charset="-128"/>
              </a:rPr>
              <a:t>大規模な競合が存在する</a:t>
            </a:r>
            <a:r>
              <a:rPr lang="ja-JP" altLang="en-US" sz="1200" b="1" u="sng" dirty="0">
                <a:solidFill>
                  <a:schemeClr val="tx1"/>
                </a:solidFill>
                <a:latin typeface="游明朝" panose="02020400000000000000" pitchFamily="18" charset="-128"/>
                <a:ea typeface="游明朝" panose="02020400000000000000" pitchFamily="18" charset="-128"/>
              </a:rPr>
              <a:t>レッドオーシャン</a:t>
            </a:r>
          </a:p>
        </p:txBody>
      </p:sp>
      <p:sp>
        <p:nvSpPr>
          <p:cNvPr id="40" name="正方形/長方形 39">
            <a:extLst>
              <a:ext uri="{FF2B5EF4-FFF2-40B4-BE49-F238E27FC236}">
                <a16:creationId xmlns:a16="http://schemas.microsoft.com/office/drawing/2014/main" id="{F73C9F29-F9B2-5BFB-47E5-EBB146429E82}"/>
              </a:ext>
            </a:extLst>
          </p:cNvPr>
          <p:cNvSpPr/>
          <p:nvPr/>
        </p:nvSpPr>
        <p:spPr>
          <a:xfrm>
            <a:off x="407988" y="5953494"/>
            <a:ext cx="11376025" cy="536143"/>
          </a:xfrm>
          <a:prstGeom prst="rect">
            <a:avLst/>
          </a:prstGeom>
          <a:solidFill>
            <a:srgbClr val="145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bg1"/>
                </a:solidFill>
                <a:latin typeface="游明朝" panose="02020400000000000000" pitchFamily="18" charset="-128"/>
                <a:ea typeface="游明朝" panose="02020400000000000000" pitchFamily="18" charset="-128"/>
              </a:rPr>
              <a:t>Business Jungle</a:t>
            </a:r>
            <a:r>
              <a:rPr lang="ja-JP" altLang="en-US" sz="1400" dirty="0">
                <a:solidFill>
                  <a:schemeClr val="bg1"/>
                </a:solidFill>
                <a:latin typeface="游明朝" panose="02020400000000000000" pitchFamily="18" charset="-128"/>
                <a:ea typeface="游明朝" panose="02020400000000000000" pitchFamily="18" charset="-128"/>
              </a:rPr>
              <a:t>は空白地帯の獲得を目指し、スタートアップの創業・事業成長に必要なあらゆる機能を、</a:t>
            </a:r>
            <a:endParaRPr lang="en-US" altLang="ja-JP" sz="1400" dirty="0">
              <a:solidFill>
                <a:schemeClr val="bg1"/>
              </a:solidFill>
              <a:latin typeface="游明朝" panose="02020400000000000000" pitchFamily="18" charset="-128"/>
              <a:ea typeface="游明朝" panose="02020400000000000000" pitchFamily="18" charset="-128"/>
            </a:endParaRPr>
          </a:p>
          <a:p>
            <a:pPr algn="ctr"/>
            <a:r>
              <a:rPr lang="ja-JP" altLang="en-US" sz="1400" dirty="0">
                <a:solidFill>
                  <a:schemeClr val="bg1"/>
                </a:solidFill>
                <a:latin typeface="游明朝" panose="02020400000000000000" pitchFamily="18" charset="-128"/>
                <a:ea typeface="游明朝" panose="02020400000000000000" pitchFamily="18" charset="-128"/>
              </a:rPr>
              <a:t>オールインワンかつ高品質・低価格で提供するためのプラットフォームを整備する。</a:t>
            </a:r>
          </a:p>
        </p:txBody>
      </p:sp>
      <p:sp>
        <p:nvSpPr>
          <p:cNvPr id="41" name="四角形: 角を丸くする 40">
            <a:extLst>
              <a:ext uri="{FF2B5EF4-FFF2-40B4-BE49-F238E27FC236}">
                <a16:creationId xmlns:a16="http://schemas.microsoft.com/office/drawing/2014/main" id="{21519A2E-F938-1C90-8452-DC03B1B63C4B}"/>
              </a:ext>
            </a:extLst>
          </p:cNvPr>
          <p:cNvSpPr/>
          <p:nvPr/>
        </p:nvSpPr>
        <p:spPr>
          <a:xfrm rot="900000">
            <a:off x="10287582" y="2134932"/>
            <a:ext cx="1051216" cy="288772"/>
          </a:xfrm>
          <a:prstGeom prst="roundRect">
            <a:avLst>
              <a:gd name="adj" fmla="val 50000"/>
            </a:avLst>
          </a:prstGeom>
          <a:solidFill>
            <a:srgbClr val="145D3A"/>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r>
              <a:rPr lang="ja-JP" altLang="en-US" sz="1200" dirty="0">
                <a:solidFill>
                  <a:schemeClr val="bg1"/>
                </a:solidFill>
                <a:latin typeface="游明朝" panose="02020400000000000000" pitchFamily="18" charset="-128"/>
                <a:ea typeface="游明朝" panose="02020400000000000000" pitchFamily="18" charset="-128"/>
              </a:rPr>
              <a:t>空白地帯</a:t>
            </a:r>
          </a:p>
        </p:txBody>
      </p:sp>
    </p:spTree>
    <p:extLst>
      <p:ext uri="{BB962C8B-B14F-4D97-AF65-F5344CB8AC3E}">
        <p14:creationId xmlns:p14="http://schemas.microsoft.com/office/powerpoint/2010/main" val="2248261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78E08-ED33-9E55-7EE3-079FAD8B1097}"/>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1D223B26-7924-35A8-4452-72684B85459B}"/>
              </a:ext>
            </a:extLst>
          </p:cNvPr>
          <p:cNvSpPr/>
          <p:nvPr/>
        </p:nvSpPr>
        <p:spPr>
          <a:xfrm>
            <a:off x="410918" y="29644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b="1" dirty="0">
                <a:solidFill>
                  <a:srgbClr val="145D3A"/>
                </a:solidFill>
                <a:latin typeface="游明朝" panose="02020400000000000000" pitchFamily="18" charset="-128"/>
                <a:ea typeface="游明朝" panose="02020400000000000000" pitchFamily="18" charset="-128"/>
              </a:rPr>
              <a:t>自社戦略（</a:t>
            </a:r>
            <a:r>
              <a:rPr lang="en-US" altLang="ja-JP" b="1" dirty="0">
                <a:solidFill>
                  <a:srgbClr val="145D3A"/>
                </a:solidFill>
                <a:latin typeface="游明朝" panose="02020400000000000000" pitchFamily="18" charset="-128"/>
                <a:ea typeface="游明朝" panose="02020400000000000000" pitchFamily="18" charset="-128"/>
              </a:rPr>
              <a:t>1/4</a:t>
            </a:r>
            <a:r>
              <a:rPr lang="ja-JP" altLang="en-US" b="1" dirty="0">
                <a:solidFill>
                  <a:srgbClr val="145D3A"/>
                </a:solidFill>
                <a:latin typeface="游明朝" panose="02020400000000000000" pitchFamily="18" charset="-128"/>
                <a:ea typeface="游明朝" panose="02020400000000000000" pitchFamily="18" charset="-128"/>
              </a:rPr>
              <a:t>）：</a:t>
            </a:r>
            <a:r>
              <a:rPr lang="en-US" altLang="ja-JP" b="1" dirty="0">
                <a:solidFill>
                  <a:srgbClr val="145D3A"/>
                </a:solidFill>
                <a:latin typeface="游明朝" panose="02020400000000000000" pitchFamily="18" charset="-128"/>
                <a:ea typeface="游明朝" panose="02020400000000000000" pitchFamily="18" charset="-128"/>
              </a:rPr>
              <a:t>Product</a:t>
            </a:r>
            <a:r>
              <a:rPr lang="ja-JP" altLang="en-US" b="1" dirty="0">
                <a:solidFill>
                  <a:srgbClr val="145D3A"/>
                </a:solidFill>
                <a:latin typeface="游明朝" panose="02020400000000000000" pitchFamily="18" charset="-128"/>
                <a:ea typeface="游明朝" panose="02020400000000000000" pitchFamily="18" charset="-128"/>
              </a:rPr>
              <a:t>（商品・サービス）</a:t>
            </a:r>
          </a:p>
        </p:txBody>
      </p:sp>
      <p:sp>
        <p:nvSpPr>
          <p:cNvPr id="4" name="スライド番号プレースホルダー 5">
            <a:extLst>
              <a:ext uri="{FF2B5EF4-FFF2-40B4-BE49-F238E27FC236}">
                <a16:creationId xmlns:a16="http://schemas.microsoft.com/office/drawing/2014/main" id="{1338FD94-AFF2-66BD-A5D9-D386FC547C7A}"/>
              </a:ext>
            </a:extLst>
          </p:cNvPr>
          <p:cNvSpPr>
            <a:spLocks noGrp="1"/>
          </p:cNvSpPr>
          <p:nvPr>
            <p:ph type="sldNum" sz="quarter" idx="12"/>
          </p:nvPr>
        </p:nvSpPr>
        <p:spPr>
          <a:xfrm>
            <a:off x="11792326" y="6587975"/>
            <a:ext cx="278505" cy="219600"/>
          </a:xfrm>
        </p:spPr>
        <p:txBody>
          <a:bodyPr wrap="none"/>
          <a:lstStyle/>
          <a:p>
            <a:pPr algn="ctr"/>
            <a:fld id="{3FFBA4C0-9B7D-4866-9F37-F8186F53D425}" type="slidenum">
              <a:rPr kumimoji="1" lang="ja-JP" altLang="en-US" smtClean="0">
                <a:solidFill>
                  <a:schemeClr val="tx1"/>
                </a:solidFill>
                <a:latin typeface="游明朝" panose="02020400000000000000" pitchFamily="18" charset="-128"/>
                <a:ea typeface="游明朝" panose="02020400000000000000" pitchFamily="18" charset="-128"/>
              </a:rPr>
              <a:pPr algn="ctr"/>
              <a:t>9</a:t>
            </a:fld>
            <a:endParaRPr kumimoji="1" lang="ja-JP" altLang="en-US" dirty="0">
              <a:solidFill>
                <a:schemeClr val="tx1"/>
              </a:solidFill>
              <a:latin typeface="游明朝" panose="02020400000000000000" pitchFamily="18" charset="-128"/>
              <a:ea typeface="游明朝" panose="02020400000000000000" pitchFamily="18" charset="-128"/>
            </a:endParaRPr>
          </a:p>
        </p:txBody>
      </p:sp>
      <p:grpSp>
        <p:nvGrpSpPr>
          <p:cNvPr id="5" name="グループ化 4">
            <a:extLst>
              <a:ext uri="{FF2B5EF4-FFF2-40B4-BE49-F238E27FC236}">
                <a16:creationId xmlns:a16="http://schemas.microsoft.com/office/drawing/2014/main" id="{25B2CCAE-2B8C-AFA9-5625-69F743235130}"/>
              </a:ext>
            </a:extLst>
          </p:cNvPr>
          <p:cNvGrpSpPr/>
          <p:nvPr/>
        </p:nvGrpSpPr>
        <p:grpSpPr>
          <a:xfrm>
            <a:off x="6321449" y="381089"/>
            <a:ext cx="5462564" cy="291159"/>
            <a:chOff x="5352149" y="381089"/>
            <a:chExt cx="5462564" cy="291159"/>
          </a:xfrm>
        </p:grpSpPr>
        <p:sp>
          <p:nvSpPr>
            <p:cNvPr id="6" name="正方形/長方形 5">
              <a:extLst>
                <a:ext uri="{FF2B5EF4-FFF2-40B4-BE49-F238E27FC236}">
                  <a16:creationId xmlns:a16="http://schemas.microsoft.com/office/drawing/2014/main" id="{EC18BCB5-D9CA-5A2F-3D90-D6DB72188A2D}"/>
                </a:ext>
              </a:extLst>
            </p:cNvPr>
            <p:cNvSpPr/>
            <p:nvPr/>
          </p:nvSpPr>
          <p:spPr>
            <a:xfrm>
              <a:off x="10097945"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財務</a:t>
              </a:r>
              <a:r>
                <a:rPr kumimoji="1" lang="ja-JP" altLang="en-US" sz="1050" dirty="0">
                  <a:solidFill>
                    <a:schemeClr val="tx1"/>
                  </a:solidFill>
                  <a:latin typeface="游明朝" panose="02020400000000000000" pitchFamily="18" charset="-128"/>
                  <a:ea typeface="游明朝" panose="02020400000000000000" pitchFamily="18" charset="-128"/>
                </a:rPr>
                <a:t>計画</a:t>
              </a:r>
            </a:p>
          </p:txBody>
        </p:sp>
        <p:grpSp>
          <p:nvGrpSpPr>
            <p:cNvPr id="7" name="グループ化 6">
              <a:extLst>
                <a:ext uri="{FF2B5EF4-FFF2-40B4-BE49-F238E27FC236}">
                  <a16:creationId xmlns:a16="http://schemas.microsoft.com/office/drawing/2014/main" id="{1D506E16-11B3-B19A-FC16-6D8083A33C04}"/>
                </a:ext>
              </a:extLst>
            </p:cNvPr>
            <p:cNvGrpSpPr/>
            <p:nvPr/>
          </p:nvGrpSpPr>
          <p:grpSpPr>
            <a:xfrm>
              <a:off x="5352149" y="381089"/>
              <a:ext cx="870461" cy="291159"/>
              <a:chOff x="5021740" y="381089"/>
              <a:chExt cx="870461" cy="291159"/>
            </a:xfrm>
          </p:grpSpPr>
          <p:sp>
            <p:nvSpPr>
              <p:cNvPr id="20" name="正方形/長方形 19">
                <a:extLst>
                  <a:ext uri="{FF2B5EF4-FFF2-40B4-BE49-F238E27FC236}">
                    <a16:creationId xmlns:a16="http://schemas.microsoft.com/office/drawing/2014/main" id="{915A2415-FD65-269D-2DCB-62A845813169}"/>
                  </a:ext>
                </a:extLst>
              </p:cNvPr>
              <p:cNvSpPr/>
              <p:nvPr/>
            </p:nvSpPr>
            <p:spPr>
              <a:xfrm>
                <a:off x="5021740"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目指す姿</a:t>
                </a:r>
              </a:p>
            </p:txBody>
          </p:sp>
          <p:sp>
            <p:nvSpPr>
              <p:cNvPr id="21" name="矢印: 右 20">
                <a:extLst>
                  <a:ext uri="{FF2B5EF4-FFF2-40B4-BE49-F238E27FC236}">
                    <a16:creationId xmlns:a16="http://schemas.microsoft.com/office/drawing/2014/main" id="{D578EA74-6C7A-0CD4-3124-CF1D4D417AE2}"/>
                  </a:ext>
                </a:extLst>
              </p:cNvPr>
              <p:cNvSpPr/>
              <p:nvPr/>
            </p:nvSpPr>
            <p:spPr>
              <a:xfrm>
                <a:off x="5738508"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8" name="グループ化 7">
              <a:extLst>
                <a:ext uri="{FF2B5EF4-FFF2-40B4-BE49-F238E27FC236}">
                  <a16:creationId xmlns:a16="http://schemas.microsoft.com/office/drawing/2014/main" id="{833F2D00-2279-0043-F7DE-0F6B54E1AA93}"/>
                </a:ext>
              </a:extLst>
            </p:cNvPr>
            <p:cNvGrpSpPr/>
            <p:nvPr/>
          </p:nvGrpSpPr>
          <p:grpSpPr>
            <a:xfrm>
              <a:off x="6301308" y="381089"/>
              <a:ext cx="870461" cy="291159"/>
              <a:chOff x="6036981" y="381089"/>
              <a:chExt cx="870461" cy="291159"/>
            </a:xfrm>
          </p:grpSpPr>
          <p:sp>
            <p:nvSpPr>
              <p:cNvPr id="18" name="正方形/長方形 17">
                <a:extLst>
                  <a:ext uri="{FF2B5EF4-FFF2-40B4-BE49-F238E27FC236}">
                    <a16:creationId xmlns:a16="http://schemas.microsoft.com/office/drawing/2014/main" id="{85B6DAA6-CB30-D3DD-B239-6E3F363E2AD0}"/>
                  </a:ext>
                </a:extLst>
              </p:cNvPr>
              <p:cNvSpPr/>
              <p:nvPr/>
            </p:nvSpPr>
            <p:spPr>
              <a:xfrm>
                <a:off x="6036981"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市場分析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9" name="矢印: 右 18">
                <a:extLst>
                  <a:ext uri="{FF2B5EF4-FFF2-40B4-BE49-F238E27FC236}">
                    <a16:creationId xmlns:a16="http://schemas.microsoft.com/office/drawing/2014/main" id="{7A1AE527-CA55-179F-69AA-F528FF32609F}"/>
                  </a:ext>
                </a:extLst>
              </p:cNvPr>
              <p:cNvSpPr/>
              <p:nvPr/>
            </p:nvSpPr>
            <p:spPr>
              <a:xfrm>
                <a:off x="6753749"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9" name="グループ化 8">
              <a:extLst>
                <a:ext uri="{FF2B5EF4-FFF2-40B4-BE49-F238E27FC236}">
                  <a16:creationId xmlns:a16="http://schemas.microsoft.com/office/drawing/2014/main" id="{A1848595-A87B-8E33-F4D7-367D064B6911}"/>
                </a:ext>
              </a:extLst>
            </p:cNvPr>
            <p:cNvGrpSpPr/>
            <p:nvPr/>
          </p:nvGrpSpPr>
          <p:grpSpPr>
            <a:xfrm>
              <a:off x="7250467" y="381089"/>
              <a:ext cx="870461" cy="291159"/>
              <a:chOff x="7052222" y="381089"/>
              <a:chExt cx="870461" cy="291159"/>
            </a:xfrm>
          </p:grpSpPr>
          <p:sp>
            <p:nvSpPr>
              <p:cNvPr id="16" name="正方形/長方形 15">
                <a:extLst>
                  <a:ext uri="{FF2B5EF4-FFF2-40B4-BE49-F238E27FC236}">
                    <a16:creationId xmlns:a16="http://schemas.microsoft.com/office/drawing/2014/main" id="{7600BDA8-DF6B-7910-7718-D23CD992E2B5}"/>
                  </a:ext>
                </a:extLst>
              </p:cNvPr>
              <p:cNvSpPr/>
              <p:nvPr/>
            </p:nvSpPr>
            <p:spPr>
              <a:xfrm>
                <a:off x="7052222"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tx1"/>
                    </a:solidFill>
                    <a:latin typeface="游明朝" panose="02020400000000000000" pitchFamily="18" charset="-128"/>
                    <a:ea typeface="游明朝" panose="02020400000000000000" pitchFamily="18" charset="-128"/>
                  </a:rPr>
                  <a:t>競合分析</a:t>
                </a:r>
                <a:endParaRPr kumimoji="1" lang="ja-JP" altLang="en-US" sz="1050" dirty="0">
                  <a:solidFill>
                    <a:schemeClr val="tx1"/>
                  </a:solidFill>
                  <a:latin typeface="游明朝" panose="02020400000000000000" pitchFamily="18" charset="-128"/>
                  <a:ea typeface="游明朝" panose="02020400000000000000" pitchFamily="18" charset="-128"/>
                </a:endParaRPr>
              </a:p>
            </p:txBody>
          </p:sp>
          <p:sp>
            <p:nvSpPr>
              <p:cNvPr id="17" name="矢印: 右 16">
                <a:extLst>
                  <a:ext uri="{FF2B5EF4-FFF2-40B4-BE49-F238E27FC236}">
                    <a16:creationId xmlns:a16="http://schemas.microsoft.com/office/drawing/2014/main" id="{2BC0F96D-3CA2-D27F-3655-C694410163CD}"/>
                  </a:ext>
                </a:extLst>
              </p:cNvPr>
              <p:cNvSpPr/>
              <p:nvPr/>
            </p:nvSpPr>
            <p:spPr>
              <a:xfrm>
                <a:off x="7768990"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0" name="グループ化 9">
              <a:extLst>
                <a:ext uri="{FF2B5EF4-FFF2-40B4-BE49-F238E27FC236}">
                  <a16:creationId xmlns:a16="http://schemas.microsoft.com/office/drawing/2014/main" id="{06EF14CA-AD2A-E145-C998-EFE17429A75D}"/>
                </a:ext>
              </a:extLst>
            </p:cNvPr>
            <p:cNvGrpSpPr/>
            <p:nvPr/>
          </p:nvGrpSpPr>
          <p:grpSpPr>
            <a:xfrm>
              <a:off x="8199626" y="381089"/>
              <a:ext cx="870461" cy="291159"/>
              <a:chOff x="8067463" y="381089"/>
              <a:chExt cx="870461" cy="291159"/>
            </a:xfrm>
          </p:grpSpPr>
          <p:sp>
            <p:nvSpPr>
              <p:cNvPr id="14" name="正方形/長方形 13">
                <a:extLst>
                  <a:ext uri="{FF2B5EF4-FFF2-40B4-BE49-F238E27FC236}">
                    <a16:creationId xmlns:a16="http://schemas.microsoft.com/office/drawing/2014/main" id="{020C5492-E706-A977-64AF-C2B0B655DB67}"/>
                  </a:ext>
                </a:extLst>
              </p:cNvPr>
              <p:cNvSpPr/>
              <p:nvPr/>
            </p:nvSpPr>
            <p:spPr>
              <a:xfrm>
                <a:off x="8067463" y="381089"/>
                <a:ext cx="716768" cy="291159"/>
              </a:xfrm>
              <a:prstGeom prst="rect">
                <a:avLst/>
              </a:prstGeom>
              <a:solidFill>
                <a:srgbClr val="145D3A"/>
              </a:solidFill>
              <a:ln w="952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050" dirty="0">
                    <a:solidFill>
                      <a:schemeClr val="bg1"/>
                    </a:solidFill>
                    <a:latin typeface="游明朝" panose="02020400000000000000" pitchFamily="18" charset="-128"/>
                    <a:ea typeface="游明朝" panose="02020400000000000000" pitchFamily="18" charset="-128"/>
                  </a:rPr>
                  <a:t>自社戦略</a:t>
                </a:r>
              </a:p>
            </p:txBody>
          </p:sp>
          <p:sp>
            <p:nvSpPr>
              <p:cNvPr id="15" name="矢印: 右 14">
                <a:extLst>
                  <a:ext uri="{FF2B5EF4-FFF2-40B4-BE49-F238E27FC236}">
                    <a16:creationId xmlns:a16="http://schemas.microsoft.com/office/drawing/2014/main" id="{A0804EEE-3440-066A-2871-3AF036594B68}"/>
                  </a:ext>
                </a:extLst>
              </p:cNvPr>
              <p:cNvSpPr/>
              <p:nvPr/>
            </p:nvSpPr>
            <p:spPr>
              <a:xfrm>
                <a:off x="8784231"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nvGrpSpPr>
            <p:cNvPr id="11" name="グループ化 10">
              <a:extLst>
                <a:ext uri="{FF2B5EF4-FFF2-40B4-BE49-F238E27FC236}">
                  <a16:creationId xmlns:a16="http://schemas.microsoft.com/office/drawing/2014/main" id="{4E2220F9-437C-DCAA-195F-C44817EC51CA}"/>
                </a:ext>
              </a:extLst>
            </p:cNvPr>
            <p:cNvGrpSpPr/>
            <p:nvPr/>
          </p:nvGrpSpPr>
          <p:grpSpPr>
            <a:xfrm>
              <a:off x="9148785" y="381089"/>
              <a:ext cx="870461" cy="291159"/>
              <a:chOff x="9082704" y="381089"/>
              <a:chExt cx="870461" cy="291159"/>
            </a:xfrm>
          </p:grpSpPr>
          <p:sp>
            <p:nvSpPr>
              <p:cNvPr id="12" name="正方形/長方形 11">
                <a:extLst>
                  <a:ext uri="{FF2B5EF4-FFF2-40B4-BE49-F238E27FC236}">
                    <a16:creationId xmlns:a16="http://schemas.microsoft.com/office/drawing/2014/main" id="{232B644A-6641-A09B-97FF-11796C7CAA35}"/>
                  </a:ext>
                </a:extLst>
              </p:cNvPr>
              <p:cNvSpPr/>
              <p:nvPr/>
            </p:nvSpPr>
            <p:spPr>
              <a:xfrm>
                <a:off x="9082704" y="381089"/>
                <a:ext cx="716768" cy="291159"/>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活動計画</a:t>
                </a:r>
              </a:p>
            </p:txBody>
          </p:sp>
          <p:sp>
            <p:nvSpPr>
              <p:cNvPr id="13" name="矢印: 右 12">
                <a:extLst>
                  <a:ext uri="{FF2B5EF4-FFF2-40B4-BE49-F238E27FC236}">
                    <a16:creationId xmlns:a16="http://schemas.microsoft.com/office/drawing/2014/main" id="{0485DC8E-B351-20C2-8E6B-665C62F2A6B4}"/>
                  </a:ext>
                </a:extLst>
              </p:cNvPr>
              <p:cNvSpPr/>
              <p:nvPr/>
            </p:nvSpPr>
            <p:spPr>
              <a:xfrm>
                <a:off x="9799472" y="458755"/>
                <a:ext cx="153693" cy="135827"/>
              </a:xfrm>
              <a:prstGeom prst="rightArrow">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sz="1050" dirty="0">
                  <a:solidFill>
                    <a:schemeClr val="tx1"/>
                  </a:solidFill>
                  <a:latin typeface="游明朝" panose="02020400000000000000" pitchFamily="18" charset="-128"/>
                  <a:ea typeface="游明朝" panose="02020400000000000000" pitchFamily="18" charset="-128"/>
                </a:endParaRPr>
              </a:p>
            </p:txBody>
          </p:sp>
        </p:grpSp>
      </p:grpSp>
      <p:sp>
        <p:nvSpPr>
          <p:cNvPr id="23" name="正方形/長方形 22">
            <a:extLst>
              <a:ext uri="{FF2B5EF4-FFF2-40B4-BE49-F238E27FC236}">
                <a16:creationId xmlns:a16="http://schemas.microsoft.com/office/drawing/2014/main" id="{4BE5347B-30C8-1F70-ACC6-1D5A56E3D5B1}"/>
              </a:ext>
            </a:extLst>
          </p:cNvPr>
          <p:cNvSpPr/>
          <p:nvPr/>
        </p:nvSpPr>
        <p:spPr>
          <a:xfrm>
            <a:off x="410918" y="851981"/>
            <a:ext cx="11370164" cy="4689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Bef>
                <a:spcPts val="600"/>
              </a:spcBef>
            </a:pPr>
            <a:r>
              <a:rPr kumimoji="1" lang="ja-JP" altLang="en-US" dirty="0">
                <a:solidFill>
                  <a:schemeClr val="tx1"/>
                </a:solidFill>
                <a:latin typeface="游明朝" panose="02020400000000000000" pitchFamily="18" charset="-128"/>
                <a:ea typeface="游明朝" panose="02020400000000000000" pitchFamily="18" charset="-128"/>
              </a:rPr>
              <a:t>市場・競合分析を踏まえ、スタートアップの創業・事業成長に必要な機能をオールインワンで提供する。</a:t>
            </a:r>
          </a:p>
        </p:txBody>
      </p:sp>
      <p:sp>
        <p:nvSpPr>
          <p:cNvPr id="3" name="正方形/長方形 2">
            <a:extLst>
              <a:ext uri="{FF2B5EF4-FFF2-40B4-BE49-F238E27FC236}">
                <a16:creationId xmlns:a16="http://schemas.microsoft.com/office/drawing/2014/main" id="{4A80667C-E87A-3808-A247-52857A8C9ECC}"/>
              </a:ext>
            </a:extLst>
          </p:cNvPr>
          <p:cNvSpPr/>
          <p:nvPr/>
        </p:nvSpPr>
        <p:spPr>
          <a:xfrm>
            <a:off x="407988" y="2506063"/>
            <a:ext cx="3587142" cy="49724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828000" rtlCol="0" anchor="ctr"/>
          <a:lstStyle/>
          <a:p>
            <a:pP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資料作成</a:t>
            </a:r>
          </a:p>
        </p:txBody>
      </p:sp>
      <p:sp>
        <p:nvSpPr>
          <p:cNvPr id="24" name="正方形/長方形 23">
            <a:extLst>
              <a:ext uri="{FF2B5EF4-FFF2-40B4-BE49-F238E27FC236}">
                <a16:creationId xmlns:a16="http://schemas.microsoft.com/office/drawing/2014/main" id="{A653EF44-22A2-1B1F-1820-7144A89FF5C7}"/>
              </a:ext>
            </a:extLst>
          </p:cNvPr>
          <p:cNvSpPr/>
          <p:nvPr/>
        </p:nvSpPr>
        <p:spPr>
          <a:xfrm>
            <a:off x="407988" y="3156585"/>
            <a:ext cx="3587142" cy="49724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828000" rtlCol="0" anchor="ctr"/>
          <a:lstStyle/>
          <a:p>
            <a:pPr>
              <a:spcBef>
                <a:spcPts val="600"/>
              </a:spcBef>
            </a:pPr>
            <a:r>
              <a:rPr kumimoji="1" lang="en-US" altLang="ja-JP" sz="1200" dirty="0">
                <a:solidFill>
                  <a:schemeClr val="tx1"/>
                </a:solidFill>
                <a:latin typeface="游明朝" panose="02020400000000000000" pitchFamily="18" charset="-128"/>
                <a:ea typeface="游明朝" panose="02020400000000000000" pitchFamily="18" charset="-128"/>
              </a:rPr>
              <a:t>MVV</a:t>
            </a:r>
            <a:r>
              <a:rPr kumimoji="1" lang="ja-JP" altLang="en-US" sz="1200" dirty="0">
                <a:solidFill>
                  <a:schemeClr val="tx1"/>
                </a:solidFill>
                <a:latin typeface="游明朝" panose="02020400000000000000" pitchFamily="18" charset="-128"/>
                <a:ea typeface="游明朝" panose="02020400000000000000" pitchFamily="18" charset="-128"/>
              </a:rPr>
              <a:t>・パーパス策定</a:t>
            </a:r>
          </a:p>
        </p:txBody>
      </p:sp>
      <p:sp>
        <p:nvSpPr>
          <p:cNvPr id="25" name="正方形/長方形 24">
            <a:extLst>
              <a:ext uri="{FF2B5EF4-FFF2-40B4-BE49-F238E27FC236}">
                <a16:creationId xmlns:a16="http://schemas.microsoft.com/office/drawing/2014/main" id="{C27F91F3-FB32-2EEB-0C51-BC1AC7126219}"/>
              </a:ext>
            </a:extLst>
          </p:cNvPr>
          <p:cNvSpPr/>
          <p:nvPr/>
        </p:nvSpPr>
        <p:spPr>
          <a:xfrm>
            <a:off x="407988" y="3833658"/>
            <a:ext cx="3587142" cy="49724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828000" rtlCol="0" anchor="ctr"/>
          <a:lstStyle/>
          <a:p>
            <a:pP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創業計画書作成</a:t>
            </a:r>
          </a:p>
        </p:txBody>
      </p:sp>
      <p:sp>
        <p:nvSpPr>
          <p:cNvPr id="26" name="正方形/長方形 25">
            <a:extLst>
              <a:ext uri="{FF2B5EF4-FFF2-40B4-BE49-F238E27FC236}">
                <a16:creationId xmlns:a16="http://schemas.microsoft.com/office/drawing/2014/main" id="{EF782968-C0F0-8628-FA4D-810191EEB1A1}"/>
              </a:ext>
            </a:extLst>
          </p:cNvPr>
          <p:cNvSpPr/>
          <p:nvPr/>
        </p:nvSpPr>
        <p:spPr>
          <a:xfrm>
            <a:off x="407988" y="4524007"/>
            <a:ext cx="3587142" cy="49724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828000" rtlCol="0" anchor="ctr"/>
          <a:lstStyle/>
          <a:p>
            <a:pPr>
              <a:spcBef>
                <a:spcPts val="600"/>
              </a:spcBef>
            </a:pPr>
            <a:r>
              <a:rPr lang="ja-JP" altLang="en-US" sz="1200" dirty="0">
                <a:solidFill>
                  <a:schemeClr val="tx1"/>
                </a:solidFill>
                <a:latin typeface="游明朝" panose="02020400000000000000" pitchFamily="18" charset="-128"/>
                <a:ea typeface="游明朝" panose="02020400000000000000" pitchFamily="18" charset="-128"/>
              </a:rPr>
              <a:t>事業計画書作成</a:t>
            </a:r>
          </a:p>
        </p:txBody>
      </p:sp>
      <p:sp>
        <p:nvSpPr>
          <p:cNvPr id="27" name="正方形/長方形 26">
            <a:extLst>
              <a:ext uri="{FF2B5EF4-FFF2-40B4-BE49-F238E27FC236}">
                <a16:creationId xmlns:a16="http://schemas.microsoft.com/office/drawing/2014/main" id="{21D47311-470C-3786-86FD-A800D0985368}"/>
              </a:ext>
            </a:extLst>
          </p:cNvPr>
          <p:cNvSpPr/>
          <p:nvPr/>
        </p:nvSpPr>
        <p:spPr>
          <a:xfrm>
            <a:off x="407988" y="5180565"/>
            <a:ext cx="3587142" cy="49724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828000" rtlCol="0" anchor="ctr"/>
          <a:lstStyle/>
          <a:p>
            <a:pPr>
              <a:spcBef>
                <a:spcPts val="600"/>
              </a:spcBef>
            </a:pPr>
            <a:r>
              <a:rPr lang="ja-JP" altLang="en-US" sz="1200" dirty="0">
                <a:solidFill>
                  <a:schemeClr val="tx1"/>
                </a:solidFill>
                <a:latin typeface="游明朝" panose="02020400000000000000" pitchFamily="18" charset="-128"/>
                <a:ea typeface="游明朝" panose="02020400000000000000" pitchFamily="18" charset="-128"/>
              </a:rPr>
              <a:t>コンサルティング</a:t>
            </a:r>
          </a:p>
        </p:txBody>
      </p:sp>
      <p:sp>
        <p:nvSpPr>
          <p:cNvPr id="28" name="正方形/長方形 27">
            <a:extLst>
              <a:ext uri="{FF2B5EF4-FFF2-40B4-BE49-F238E27FC236}">
                <a16:creationId xmlns:a16="http://schemas.microsoft.com/office/drawing/2014/main" id="{A7E72389-C436-D853-97FA-E276CDC3AB03}"/>
              </a:ext>
            </a:extLst>
          </p:cNvPr>
          <p:cNvSpPr/>
          <p:nvPr/>
        </p:nvSpPr>
        <p:spPr>
          <a:xfrm>
            <a:off x="4296769" y="2506063"/>
            <a:ext cx="3587142" cy="49724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828000" rtlCol="0" anchor="ctr"/>
          <a:lstStyle/>
          <a:p>
            <a:pPr>
              <a:spcBef>
                <a:spcPts val="600"/>
              </a:spcBef>
            </a:pPr>
            <a:r>
              <a:rPr kumimoji="1" lang="en-US" altLang="ja-JP" sz="1200" dirty="0">
                <a:solidFill>
                  <a:schemeClr val="tx1"/>
                </a:solidFill>
                <a:latin typeface="游明朝" panose="02020400000000000000" pitchFamily="18" charset="-128"/>
                <a:ea typeface="游明朝" panose="02020400000000000000" pitchFamily="18" charset="-128"/>
              </a:rPr>
              <a:t>HP</a:t>
            </a:r>
            <a:r>
              <a:rPr kumimoji="1" lang="ja-JP" altLang="en-US" sz="1200" dirty="0">
                <a:solidFill>
                  <a:schemeClr val="tx1"/>
                </a:solidFill>
                <a:latin typeface="游明朝" panose="02020400000000000000" pitchFamily="18" charset="-128"/>
                <a:ea typeface="游明朝" panose="02020400000000000000" pitchFamily="18" charset="-128"/>
              </a:rPr>
              <a:t>作成</a:t>
            </a:r>
          </a:p>
        </p:txBody>
      </p:sp>
      <p:sp>
        <p:nvSpPr>
          <p:cNvPr id="29" name="正方形/長方形 28">
            <a:extLst>
              <a:ext uri="{FF2B5EF4-FFF2-40B4-BE49-F238E27FC236}">
                <a16:creationId xmlns:a16="http://schemas.microsoft.com/office/drawing/2014/main" id="{1DB91C34-1637-A42E-2D13-6811D965D209}"/>
              </a:ext>
            </a:extLst>
          </p:cNvPr>
          <p:cNvSpPr/>
          <p:nvPr/>
        </p:nvSpPr>
        <p:spPr>
          <a:xfrm>
            <a:off x="4302229" y="3156585"/>
            <a:ext cx="3587142" cy="49724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828000" rtlCol="0" anchor="ctr"/>
          <a:lstStyle/>
          <a:p>
            <a:pP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ロゴ作成</a:t>
            </a:r>
          </a:p>
        </p:txBody>
      </p:sp>
      <p:sp>
        <p:nvSpPr>
          <p:cNvPr id="30" name="正方形/長方形 29">
            <a:extLst>
              <a:ext uri="{FF2B5EF4-FFF2-40B4-BE49-F238E27FC236}">
                <a16:creationId xmlns:a16="http://schemas.microsoft.com/office/drawing/2014/main" id="{11638E26-A5EA-93DC-CB43-BFF279213E81}"/>
              </a:ext>
            </a:extLst>
          </p:cNvPr>
          <p:cNvSpPr/>
          <p:nvPr/>
        </p:nvSpPr>
        <p:spPr>
          <a:xfrm>
            <a:off x="4302229" y="3833658"/>
            <a:ext cx="3587142" cy="49724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828000" rtlCol="0" anchor="ctr"/>
          <a:lstStyle/>
          <a:p>
            <a:pPr>
              <a:spcBef>
                <a:spcPts val="600"/>
              </a:spcBef>
            </a:pPr>
            <a:r>
              <a:rPr lang="ja-JP" altLang="en-US" sz="1200" dirty="0">
                <a:solidFill>
                  <a:schemeClr val="tx1"/>
                </a:solidFill>
                <a:latin typeface="游明朝" panose="02020400000000000000" pitchFamily="18" charset="-128"/>
                <a:ea typeface="游明朝" panose="02020400000000000000" pitchFamily="18" charset="-128"/>
              </a:rPr>
              <a:t>名刺作成</a:t>
            </a:r>
          </a:p>
        </p:txBody>
      </p:sp>
      <p:sp>
        <p:nvSpPr>
          <p:cNvPr id="31" name="正方形/長方形 30">
            <a:extLst>
              <a:ext uri="{FF2B5EF4-FFF2-40B4-BE49-F238E27FC236}">
                <a16:creationId xmlns:a16="http://schemas.microsoft.com/office/drawing/2014/main" id="{2DE1F6BB-EA85-3739-7BA8-014FA1689993}"/>
              </a:ext>
            </a:extLst>
          </p:cNvPr>
          <p:cNvSpPr/>
          <p:nvPr/>
        </p:nvSpPr>
        <p:spPr>
          <a:xfrm>
            <a:off x="4302229" y="4524007"/>
            <a:ext cx="3587142" cy="49724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828000" rtlCol="0" anchor="ctr"/>
          <a:lstStyle/>
          <a:p>
            <a:pPr>
              <a:spcBef>
                <a:spcPts val="600"/>
              </a:spcBef>
            </a:pPr>
            <a:r>
              <a:rPr lang="ja-JP" altLang="en-US" sz="1200" dirty="0">
                <a:solidFill>
                  <a:schemeClr val="tx1"/>
                </a:solidFill>
                <a:latin typeface="游明朝" panose="02020400000000000000" pitchFamily="18" charset="-128"/>
                <a:ea typeface="游明朝" panose="02020400000000000000" pitchFamily="18" charset="-128"/>
              </a:rPr>
              <a:t>チラシ・ポスター・パンフレット作成</a:t>
            </a:r>
          </a:p>
        </p:txBody>
      </p:sp>
      <p:sp>
        <p:nvSpPr>
          <p:cNvPr id="34" name="矢印: 五方向 33">
            <a:extLst>
              <a:ext uri="{FF2B5EF4-FFF2-40B4-BE49-F238E27FC236}">
                <a16:creationId xmlns:a16="http://schemas.microsoft.com/office/drawing/2014/main" id="{1CBA8CC1-8DEA-EDAD-A265-6D5A0D8A3136}"/>
              </a:ext>
            </a:extLst>
          </p:cNvPr>
          <p:cNvSpPr/>
          <p:nvPr/>
        </p:nvSpPr>
        <p:spPr>
          <a:xfrm>
            <a:off x="411348" y="2052744"/>
            <a:ext cx="3583389" cy="323984"/>
          </a:xfrm>
          <a:prstGeom prst="homePlate">
            <a:avLst/>
          </a:prstGeom>
          <a:solidFill>
            <a:srgbClr val="DCF8E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提供の優先度　高</a:t>
            </a:r>
            <a:r>
              <a:rPr lang="en-US" altLang="ja-JP" sz="1400" dirty="0">
                <a:solidFill>
                  <a:schemeClr val="tx1"/>
                </a:solidFill>
                <a:latin typeface="游明朝" panose="02020400000000000000" pitchFamily="18" charset="-128"/>
                <a:ea typeface="游明朝" panose="02020400000000000000" pitchFamily="18" charset="-128"/>
              </a:rPr>
              <a:t>*</a:t>
            </a:r>
            <a:endParaRPr lang="ja-JP" altLang="en-US" sz="1400" dirty="0">
              <a:solidFill>
                <a:schemeClr val="tx1"/>
              </a:solidFill>
              <a:latin typeface="游明朝" panose="02020400000000000000" pitchFamily="18" charset="-128"/>
              <a:ea typeface="游明朝" panose="02020400000000000000" pitchFamily="18" charset="-128"/>
            </a:endParaRPr>
          </a:p>
        </p:txBody>
      </p:sp>
      <p:sp>
        <p:nvSpPr>
          <p:cNvPr id="37" name="矢印: 五方向 36">
            <a:extLst>
              <a:ext uri="{FF2B5EF4-FFF2-40B4-BE49-F238E27FC236}">
                <a16:creationId xmlns:a16="http://schemas.microsoft.com/office/drawing/2014/main" id="{95AEF0FC-1E91-FE64-706E-627DC511064A}"/>
              </a:ext>
            </a:extLst>
          </p:cNvPr>
          <p:cNvSpPr/>
          <p:nvPr/>
        </p:nvSpPr>
        <p:spPr>
          <a:xfrm>
            <a:off x="4302229" y="2052744"/>
            <a:ext cx="3583389" cy="323984"/>
          </a:xfrm>
          <a:prstGeom prst="homePlate">
            <a:avLst/>
          </a:prstGeom>
          <a:solidFill>
            <a:srgbClr val="DCF8E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提供の優先度　中</a:t>
            </a:r>
            <a:r>
              <a:rPr lang="en-US" altLang="ja-JP" sz="1400" dirty="0">
                <a:solidFill>
                  <a:schemeClr val="tx1"/>
                </a:solidFill>
                <a:latin typeface="游明朝" panose="02020400000000000000" pitchFamily="18" charset="-128"/>
                <a:ea typeface="游明朝" panose="02020400000000000000" pitchFamily="18" charset="-128"/>
              </a:rPr>
              <a:t>*</a:t>
            </a:r>
            <a:endParaRPr lang="ja-JP" altLang="en-US" sz="1400" dirty="0">
              <a:solidFill>
                <a:schemeClr val="tx1"/>
              </a:solidFill>
              <a:latin typeface="游明朝" panose="02020400000000000000" pitchFamily="18" charset="-128"/>
              <a:ea typeface="游明朝" panose="02020400000000000000" pitchFamily="18" charset="-128"/>
            </a:endParaRPr>
          </a:p>
        </p:txBody>
      </p:sp>
      <p:sp>
        <p:nvSpPr>
          <p:cNvPr id="40" name="矢印: 五方向 39">
            <a:extLst>
              <a:ext uri="{FF2B5EF4-FFF2-40B4-BE49-F238E27FC236}">
                <a16:creationId xmlns:a16="http://schemas.microsoft.com/office/drawing/2014/main" id="{D494B491-0F89-FA5F-97CE-02870B28E217}"/>
              </a:ext>
            </a:extLst>
          </p:cNvPr>
          <p:cNvSpPr/>
          <p:nvPr/>
        </p:nvSpPr>
        <p:spPr>
          <a:xfrm>
            <a:off x="8192690" y="2052744"/>
            <a:ext cx="3583389" cy="323984"/>
          </a:xfrm>
          <a:prstGeom prst="homePlate">
            <a:avLst/>
          </a:prstGeom>
          <a:solidFill>
            <a:srgbClr val="DCF8E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提供の優先度　低</a:t>
            </a:r>
            <a:r>
              <a:rPr lang="en-US" altLang="ja-JP" sz="1400" dirty="0">
                <a:solidFill>
                  <a:schemeClr val="tx1"/>
                </a:solidFill>
                <a:latin typeface="游明朝" panose="02020400000000000000" pitchFamily="18" charset="-128"/>
                <a:ea typeface="游明朝" panose="02020400000000000000" pitchFamily="18" charset="-128"/>
              </a:rPr>
              <a:t>*</a:t>
            </a:r>
            <a:endParaRPr lang="ja-JP" altLang="en-US" sz="1400" dirty="0">
              <a:solidFill>
                <a:schemeClr val="tx1"/>
              </a:solidFill>
              <a:latin typeface="游明朝" panose="02020400000000000000" pitchFamily="18" charset="-128"/>
              <a:ea typeface="游明朝" panose="02020400000000000000" pitchFamily="18" charset="-128"/>
            </a:endParaRPr>
          </a:p>
        </p:txBody>
      </p:sp>
      <p:grpSp>
        <p:nvGrpSpPr>
          <p:cNvPr id="42" name="グループ化 41">
            <a:extLst>
              <a:ext uri="{FF2B5EF4-FFF2-40B4-BE49-F238E27FC236}">
                <a16:creationId xmlns:a16="http://schemas.microsoft.com/office/drawing/2014/main" id="{D25BCFEE-19FA-6E79-61A5-04927368DCB8}"/>
              </a:ext>
            </a:extLst>
          </p:cNvPr>
          <p:cNvGrpSpPr/>
          <p:nvPr/>
        </p:nvGrpSpPr>
        <p:grpSpPr>
          <a:xfrm>
            <a:off x="411347" y="1649804"/>
            <a:ext cx="11364731" cy="273604"/>
            <a:chOff x="410918" y="1638323"/>
            <a:chExt cx="2229592" cy="368544"/>
          </a:xfrm>
        </p:grpSpPr>
        <p:sp>
          <p:nvSpPr>
            <p:cNvPr id="43" name="正方形/長方形 42">
              <a:extLst>
                <a:ext uri="{FF2B5EF4-FFF2-40B4-BE49-F238E27FC236}">
                  <a16:creationId xmlns:a16="http://schemas.microsoft.com/office/drawing/2014/main" id="{6BE6D03C-9EAE-0BE7-75EC-D929F8FD0146}"/>
                </a:ext>
              </a:extLst>
            </p:cNvPr>
            <p:cNvSpPr/>
            <p:nvPr/>
          </p:nvSpPr>
          <p:spPr>
            <a:xfrm>
              <a:off x="410918" y="1638323"/>
              <a:ext cx="2229348" cy="270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r>
                <a:rPr lang="ja-JP" altLang="en-US" sz="1400" dirty="0">
                  <a:solidFill>
                    <a:schemeClr val="tx1"/>
                  </a:solidFill>
                  <a:latin typeface="游明朝" panose="02020400000000000000" pitchFamily="18" charset="-128"/>
                  <a:ea typeface="游明朝" panose="02020400000000000000" pitchFamily="18" charset="-128"/>
                </a:rPr>
                <a:t>スタートアップ向けの創業・事業成長に必要な機能一覧</a:t>
              </a:r>
            </a:p>
          </p:txBody>
        </p:sp>
        <p:cxnSp>
          <p:nvCxnSpPr>
            <p:cNvPr id="44" name="直線矢印コネクタ 43">
              <a:extLst>
                <a:ext uri="{FF2B5EF4-FFF2-40B4-BE49-F238E27FC236}">
                  <a16:creationId xmlns:a16="http://schemas.microsoft.com/office/drawing/2014/main" id="{415D4851-4330-83B1-6520-AD829C186D59}"/>
                </a:ext>
              </a:extLst>
            </p:cNvPr>
            <p:cNvCxnSpPr>
              <a:cxnSpLocks/>
            </p:cNvCxnSpPr>
            <p:nvPr/>
          </p:nvCxnSpPr>
          <p:spPr>
            <a:xfrm>
              <a:off x="410918" y="2006867"/>
              <a:ext cx="2229592" cy="0"/>
            </a:xfrm>
            <a:prstGeom prst="straightConnector1">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7" name="正方形/長方形 56">
            <a:extLst>
              <a:ext uri="{FF2B5EF4-FFF2-40B4-BE49-F238E27FC236}">
                <a16:creationId xmlns:a16="http://schemas.microsoft.com/office/drawing/2014/main" id="{28F8496A-9E91-5D05-47B4-7D45D799B509}"/>
              </a:ext>
            </a:extLst>
          </p:cNvPr>
          <p:cNvSpPr/>
          <p:nvPr/>
        </p:nvSpPr>
        <p:spPr>
          <a:xfrm>
            <a:off x="410918" y="6588823"/>
            <a:ext cx="11370164" cy="2187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050" dirty="0">
                <a:solidFill>
                  <a:schemeClr val="tx1"/>
                </a:solidFill>
                <a:latin typeface="游明朝" panose="02020400000000000000" pitchFamily="18" charset="-128"/>
                <a:ea typeface="游明朝" panose="02020400000000000000" pitchFamily="18" charset="-128"/>
              </a:rPr>
              <a:t>＊　「需要度」</a:t>
            </a:r>
            <a:r>
              <a:rPr kumimoji="1" lang="en-US" altLang="ja-JP" sz="1050" dirty="0">
                <a:solidFill>
                  <a:schemeClr val="tx1"/>
                </a:solidFill>
                <a:latin typeface="游明朝" panose="02020400000000000000" pitchFamily="18" charset="-128"/>
                <a:ea typeface="游明朝" panose="02020400000000000000" pitchFamily="18" charset="-128"/>
              </a:rPr>
              <a:t>×</a:t>
            </a:r>
            <a:r>
              <a:rPr kumimoji="1" lang="ja-JP" altLang="en-US" sz="1050" dirty="0">
                <a:solidFill>
                  <a:schemeClr val="tx1"/>
                </a:solidFill>
                <a:latin typeface="游明朝" panose="02020400000000000000" pitchFamily="18" charset="-128"/>
                <a:ea typeface="游明朝" panose="02020400000000000000" pitchFamily="18" charset="-128"/>
              </a:rPr>
              <a:t>「自社での提供容易性」から、提供すべき機能の優先順位を</a:t>
            </a:r>
            <a:r>
              <a:rPr kumimoji="1" lang="en-US" altLang="ja-JP" sz="1050" dirty="0">
                <a:solidFill>
                  <a:schemeClr val="tx1"/>
                </a:solidFill>
                <a:latin typeface="游明朝" panose="02020400000000000000" pitchFamily="18" charset="-128"/>
                <a:ea typeface="游明朝" panose="02020400000000000000" pitchFamily="18" charset="-128"/>
              </a:rPr>
              <a:t>3</a:t>
            </a:r>
            <a:r>
              <a:rPr kumimoji="1" lang="ja-JP" altLang="en-US" sz="1050" dirty="0">
                <a:solidFill>
                  <a:schemeClr val="tx1"/>
                </a:solidFill>
                <a:latin typeface="游明朝" panose="02020400000000000000" pitchFamily="18" charset="-128"/>
                <a:ea typeface="游明朝" panose="02020400000000000000" pitchFamily="18" charset="-128"/>
              </a:rPr>
              <a:t>段階（高・中・低）で設定</a:t>
            </a:r>
          </a:p>
        </p:txBody>
      </p:sp>
      <p:sp>
        <p:nvSpPr>
          <p:cNvPr id="59" name="矢印: 左右 58">
            <a:extLst>
              <a:ext uri="{FF2B5EF4-FFF2-40B4-BE49-F238E27FC236}">
                <a16:creationId xmlns:a16="http://schemas.microsoft.com/office/drawing/2014/main" id="{05BD4DF3-597D-890B-D87F-9D82438A5553}"/>
              </a:ext>
            </a:extLst>
          </p:cNvPr>
          <p:cNvSpPr/>
          <p:nvPr/>
        </p:nvSpPr>
        <p:spPr>
          <a:xfrm>
            <a:off x="407988" y="5920792"/>
            <a:ext cx="11376025" cy="568845"/>
          </a:xfrm>
          <a:prstGeom prst="leftRightArrow">
            <a:avLst/>
          </a:prstGeom>
          <a:solidFill>
            <a:srgbClr val="145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游明朝" panose="02020400000000000000" pitchFamily="18" charset="-128"/>
                <a:ea typeface="游明朝" panose="02020400000000000000" pitchFamily="18" charset="-128"/>
              </a:rPr>
              <a:t>任意のサービスを利用した顧客が他サービスを利用するという好循環を生み出し、</a:t>
            </a:r>
            <a:r>
              <a:rPr lang="en-US" altLang="ja-JP" sz="1400" dirty="0">
                <a:solidFill>
                  <a:schemeClr val="bg1"/>
                </a:solidFill>
                <a:latin typeface="游明朝" panose="02020400000000000000" pitchFamily="18" charset="-128"/>
                <a:ea typeface="游明朝" panose="02020400000000000000" pitchFamily="18" charset="-128"/>
              </a:rPr>
              <a:t>LTV</a:t>
            </a:r>
            <a:r>
              <a:rPr lang="ja-JP" altLang="en-US" sz="1400" dirty="0">
                <a:solidFill>
                  <a:schemeClr val="bg1"/>
                </a:solidFill>
                <a:latin typeface="游明朝" panose="02020400000000000000" pitchFamily="18" charset="-128"/>
                <a:ea typeface="游明朝" panose="02020400000000000000" pitchFamily="18" charset="-128"/>
              </a:rPr>
              <a:t>（顧客生涯価値）を向上させる。</a:t>
            </a:r>
          </a:p>
        </p:txBody>
      </p:sp>
      <p:sp>
        <p:nvSpPr>
          <p:cNvPr id="32" name="正方形/長方形 31">
            <a:extLst>
              <a:ext uri="{FF2B5EF4-FFF2-40B4-BE49-F238E27FC236}">
                <a16:creationId xmlns:a16="http://schemas.microsoft.com/office/drawing/2014/main" id="{064F226D-550E-5A57-39D2-D855EA03A4F7}"/>
              </a:ext>
            </a:extLst>
          </p:cNvPr>
          <p:cNvSpPr/>
          <p:nvPr/>
        </p:nvSpPr>
        <p:spPr>
          <a:xfrm>
            <a:off x="8191010" y="2506064"/>
            <a:ext cx="1728000" cy="265134"/>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動画</a:t>
            </a:r>
          </a:p>
        </p:txBody>
      </p:sp>
      <p:sp>
        <p:nvSpPr>
          <p:cNvPr id="60" name="正方形/長方形 59">
            <a:extLst>
              <a:ext uri="{FF2B5EF4-FFF2-40B4-BE49-F238E27FC236}">
                <a16:creationId xmlns:a16="http://schemas.microsoft.com/office/drawing/2014/main" id="{FAAD4910-696F-9056-DC78-B0BBD696F7FE}"/>
              </a:ext>
            </a:extLst>
          </p:cNvPr>
          <p:cNvSpPr/>
          <p:nvPr/>
        </p:nvSpPr>
        <p:spPr>
          <a:xfrm>
            <a:off x="8191010" y="2882080"/>
            <a:ext cx="1728000" cy="265134"/>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写真</a:t>
            </a:r>
          </a:p>
        </p:txBody>
      </p:sp>
      <p:sp>
        <p:nvSpPr>
          <p:cNvPr id="61" name="正方形/長方形 60">
            <a:extLst>
              <a:ext uri="{FF2B5EF4-FFF2-40B4-BE49-F238E27FC236}">
                <a16:creationId xmlns:a16="http://schemas.microsoft.com/office/drawing/2014/main" id="{E38283B2-F18D-FA9F-5A62-7E3A8AD58EA8}"/>
              </a:ext>
            </a:extLst>
          </p:cNvPr>
          <p:cNvSpPr/>
          <p:nvPr/>
        </p:nvSpPr>
        <p:spPr>
          <a:xfrm>
            <a:off x="8191010" y="3258096"/>
            <a:ext cx="1728000" cy="265134"/>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事業許可の取得</a:t>
            </a:r>
          </a:p>
        </p:txBody>
      </p:sp>
      <p:sp>
        <p:nvSpPr>
          <p:cNvPr id="62" name="正方形/長方形 61">
            <a:extLst>
              <a:ext uri="{FF2B5EF4-FFF2-40B4-BE49-F238E27FC236}">
                <a16:creationId xmlns:a16="http://schemas.microsoft.com/office/drawing/2014/main" id="{61033B59-7E94-C730-0C40-1A1371D13D04}"/>
              </a:ext>
            </a:extLst>
          </p:cNvPr>
          <p:cNvSpPr/>
          <p:nvPr/>
        </p:nvSpPr>
        <p:spPr>
          <a:xfrm>
            <a:off x="8191010" y="3634112"/>
            <a:ext cx="1728000" cy="265134"/>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税理士</a:t>
            </a:r>
          </a:p>
        </p:txBody>
      </p:sp>
      <p:sp>
        <p:nvSpPr>
          <p:cNvPr id="63" name="正方形/長方形 62">
            <a:extLst>
              <a:ext uri="{FF2B5EF4-FFF2-40B4-BE49-F238E27FC236}">
                <a16:creationId xmlns:a16="http://schemas.microsoft.com/office/drawing/2014/main" id="{64B3CE4A-6A07-CFBF-B441-6EC664DBC6AA}"/>
              </a:ext>
            </a:extLst>
          </p:cNvPr>
          <p:cNvSpPr/>
          <p:nvPr/>
        </p:nvSpPr>
        <p:spPr>
          <a:xfrm>
            <a:off x="8191010" y="4010128"/>
            <a:ext cx="1728000" cy="265134"/>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バーチャルオフィス</a:t>
            </a:r>
          </a:p>
        </p:txBody>
      </p:sp>
      <p:sp>
        <p:nvSpPr>
          <p:cNvPr id="64" name="正方形/長方形 63">
            <a:extLst>
              <a:ext uri="{FF2B5EF4-FFF2-40B4-BE49-F238E27FC236}">
                <a16:creationId xmlns:a16="http://schemas.microsoft.com/office/drawing/2014/main" id="{978A193E-F532-D7BB-8906-1C845D6CD128}"/>
              </a:ext>
            </a:extLst>
          </p:cNvPr>
          <p:cNvSpPr/>
          <p:nvPr/>
        </p:nvSpPr>
        <p:spPr>
          <a:xfrm>
            <a:off x="8191010" y="4386144"/>
            <a:ext cx="1728000" cy="265134"/>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ドメイン取得</a:t>
            </a:r>
          </a:p>
        </p:txBody>
      </p:sp>
      <p:sp>
        <p:nvSpPr>
          <p:cNvPr id="65" name="正方形/長方形 64">
            <a:extLst>
              <a:ext uri="{FF2B5EF4-FFF2-40B4-BE49-F238E27FC236}">
                <a16:creationId xmlns:a16="http://schemas.microsoft.com/office/drawing/2014/main" id="{47DBFFA6-EB1E-1C6B-24E9-9678D6F6C6B3}"/>
              </a:ext>
            </a:extLst>
          </p:cNvPr>
          <p:cNvSpPr/>
          <p:nvPr/>
        </p:nvSpPr>
        <p:spPr>
          <a:xfrm>
            <a:off x="8191010" y="4762158"/>
            <a:ext cx="1728000" cy="265134"/>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マーケティング</a:t>
            </a:r>
          </a:p>
        </p:txBody>
      </p:sp>
      <p:sp>
        <p:nvSpPr>
          <p:cNvPr id="67" name="正方形/長方形 66">
            <a:extLst>
              <a:ext uri="{FF2B5EF4-FFF2-40B4-BE49-F238E27FC236}">
                <a16:creationId xmlns:a16="http://schemas.microsoft.com/office/drawing/2014/main" id="{E527388F-12DE-8DF9-725A-27CB9B370FD8}"/>
              </a:ext>
            </a:extLst>
          </p:cNvPr>
          <p:cNvSpPr/>
          <p:nvPr/>
        </p:nvSpPr>
        <p:spPr>
          <a:xfrm>
            <a:off x="9851184" y="5144260"/>
            <a:ext cx="266400" cy="532921"/>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a:t>
            </a:r>
          </a:p>
        </p:txBody>
      </p:sp>
      <p:sp>
        <p:nvSpPr>
          <p:cNvPr id="70" name="正方形/長方形 69">
            <a:extLst>
              <a:ext uri="{FF2B5EF4-FFF2-40B4-BE49-F238E27FC236}">
                <a16:creationId xmlns:a16="http://schemas.microsoft.com/office/drawing/2014/main" id="{8F803242-3192-AE2E-03E8-5AEB1DD0F0BC}"/>
              </a:ext>
            </a:extLst>
          </p:cNvPr>
          <p:cNvSpPr/>
          <p:nvPr/>
        </p:nvSpPr>
        <p:spPr>
          <a:xfrm>
            <a:off x="10048471" y="2506064"/>
            <a:ext cx="1728000" cy="265134"/>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会社設立</a:t>
            </a:r>
          </a:p>
        </p:txBody>
      </p:sp>
      <p:sp>
        <p:nvSpPr>
          <p:cNvPr id="71" name="正方形/長方形 70">
            <a:extLst>
              <a:ext uri="{FF2B5EF4-FFF2-40B4-BE49-F238E27FC236}">
                <a16:creationId xmlns:a16="http://schemas.microsoft.com/office/drawing/2014/main" id="{AB63E91A-4ED9-4871-39B4-70A0684D44A2}"/>
              </a:ext>
            </a:extLst>
          </p:cNvPr>
          <p:cNvSpPr/>
          <p:nvPr/>
        </p:nvSpPr>
        <p:spPr>
          <a:xfrm>
            <a:off x="10048471" y="2882080"/>
            <a:ext cx="1728000" cy="265134"/>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書類（契約書など）</a:t>
            </a:r>
          </a:p>
        </p:txBody>
      </p:sp>
      <p:sp>
        <p:nvSpPr>
          <p:cNvPr id="72" name="正方形/長方形 71">
            <a:extLst>
              <a:ext uri="{FF2B5EF4-FFF2-40B4-BE49-F238E27FC236}">
                <a16:creationId xmlns:a16="http://schemas.microsoft.com/office/drawing/2014/main" id="{DCD4FC8C-D411-F9D7-EFB8-F49383BCA3A9}"/>
              </a:ext>
            </a:extLst>
          </p:cNvPr>
          <p:cNvSpPr/>
          <p:nvPr/>
        </p:nvSpPr>
        <p:spPr>
          <a:xfrm>
            <a:off x="10048471" y="3258096"/>
            <a:ext cx="1728000" cy="265134"/>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ノベルティ</a:t>
            </a:r>
          </a:p>
        </p:txBody>
      </p:sp>
      <p:sp>
        <p:nvSpPr>
          <p:cNvPr id="73" name="正方形/長方形 72">
            <a:extLst>
              <a:ext uri="{FF2B5EF4-FFF2-40B4-BE49-F238E27FC236}">
                <a16:creationId xmlns:a16="http://schemas.microsoft.com/office/drawing/2014/main" id="{4E75C0E1-4AB6-3D35-6705-CC352BBA36BC}"/>
              </a:ext>
            </a:extLst>
          </p:cNvPr>
          <p:cNvSpPr/>
          <p:nvPr/>
        </p:nvSpPr>
        <p:spPr>
          <a:xfrm>
            <a:off x="10048471" y="3634112"/>
            <a:ext cx="1728000" cy="265134"/>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ビジネスコーチング</a:t>
            </a:r>
          </a:p>
        </p:txBody>
      </p:sp>
      <p:sp>
        <p:nvSpPr>
          <p:cNvPr id="74" name="正方形/長方形 73">
            <a:extLst>
              <a:ext uri="{FF2B5EF4-FFF2-40B4-BE49-F238E27FC236}">
                <a16:creationId xmlns:a16="http://schemas.microsoft.com/office/drawing/2014/main" id="{D6A8F50F-361A-B0D9-2DCB-C73E4FF25F44}"/>
              </a:ext>
            </a:extLst>
          </p:cNvPr>
          <p:cNvSpPr/>
          <p:nvPr/>
        </p:nvSpPr>
        <p:spPr>
          <a:xfrm>
            <a:off x="10048471" y="4010128"/>
            <a:ext cx="1728000" cy="265134"/>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デジタル名刺</a:t>
            </a:r>
          </a:p>
        </p:txBody>
      </p:sp>
      <p:sp>
        <p:nvSpPr>
          <p:cNvPr id="75" name="正方形/長方形 74">
            <a:extLst>
              <a:ext uri="{FF2B5EF4-FFF2-40B4-BE49-F238E27FC236}">
                <a16:creationId xmlns:a16="http://schemas.microsoft.com/office/drawing/2014/main" id="{C015B095-28D2-95D2-8B8B-53D4E0F3C8E4}"/>
              </a:ext>
            </a:extLst>
          </p:cNvPr>
          <p:cNvSpPr/>
          <p:nvPr/>
        </p:nvSpPr>
        <p:spPr>
          <a:xfrm>
            <a:off x="10048471" y="4386144"/>
            <a:ext cx="1728000" cy="265134"/>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銀行口座開設</a:t>
            </a:r>
          </a:p>
        </p:txBody>
      </p:sp>
      <p:sp>
        <p:nvSpPr>
          <p:cNvPr id="76" name="正方形/長方形 75">
            <a:extLst>
              <a:ext uri="{FF2B5EF4-FFF2-40B4-BE49-F238E27FC236}">
                <a16:creationId xmlns:a16="http://schemas.microsoft.com/office/drawing/2014/main" id="{17D706E0-280B-F84C-CAE6-C5D57496164F}"/>
              </a:ext>
            </a:extLst>
          </p:cNvPr>
          <p:cNvSpPr/>
          <p:nvPr/>
        </p:nvSpPr>
        <p:spPr>
          <a:xfrm>
            <a:off x="10048471" y="4762158"/>
            <a:ext cx="1728000" cy="265134"/>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事業保険</a:t>
            </a:r>
          </a:p>
        </p:txBody>
      </p:sp>
      <p:sp>
        <p:nvSpPr>
          <p:cNvPr id="80" name="正方形/長方形 79">
            <a:extLst>
              <a:ext uri="{FF2B5EF4-FFF2-40B4-BE49-F238E27FC236}">
                <a16:creationId xmlns:a16="http://schemas.microsoft.com/office/drawing/2014/main" id="{B081B7C9-59C4-5DAF-4223-48B4E59FBE7E}"/>
              </a:ext>
            </a:extLst>
          </p:cNvPr>
          <p:cNvSpPr/>
          <p:nvPr/>
        </p:nvSpPr>
        <p:spPr>
          <a:xfrm>
            <a:off x="5957140" y="5144260"/>
            <a:ext cx="266400" cy="532921"/>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a:t>
            </a:r>
          </a:p>
        </p:txBody>
      </p:sp>
      <p:sp>
        <p:nvSpPr>
          <p:cNvPr id="22" name="正方形/長方形 21">
            <a:extLst>
              <a:ext uri="{FF2B5EF4-FFF2-40B4-BE49-F238E27FC236}">
                <a16:creationId xmlns:a16="http://schemas.microsoft.com/office/drawing/2014/main" id="{058496DB-7380-61D6-077A-AABFA948E8DA}"/>
              </a:ext>
            </a:extLst>
          </p:cNvPr>
          <p:cNvSpPr/>
          <p:nvPr/>
        </p:nvSpPr>
        <p:spPr>
          <a:xfrm>
            <a:off x="407595" y="2506063"/>
            <a:ext cx="598245" cy="497249"/>
          </a:xfrm>
          <a:prstGeom prst="rect">
            <a:avLst/>
          </a:prstGeom>
          <a:solidFill>
            <a:srgbClr val="FFFF0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ctr"/>
          <a:lstStyle/>
          <a:p>
            <a:pPr algn="ctr">
              <a:spcBef>
                <a:spcPts val="600"/>
              </a:spcBef>
            </a:pPr>
            <a:r>
              <a:rPr lang="ja-JP" altLang="en-US" sz="1200" dirty="0">
                <a:solidFill>
                  <a:schemeClr val="tx1"/>
                </a:solidFill>
                <a:latin typeface="游明朝" panose="02020400000000000000" pitchFamily="18" charset="-128"/>
                <a:ea typeface="游明朝" panose="02020400000000000000" pitchFamily="18" charset="-128"/>
              </a:rPr>
              <a:t>画像</a:t>
            </a:r>
          </a:p>
        </p:txBody>
      </p:sp>
      <p:sp>
        <p:nvSpPr>
          <p:cNvPr id="33" name="正方形/長方形 32">
            <a:extLst>
              <a:ext uri="{FF2B5EF4-FFF2-40B4-BE49-F238E27FC236}">
                <a16:creationId xmlns:a16="http://schemas.microsoft.com/office/drawing/2014/main" id="{35FF45AE-A8B0-13BA-D8F2-17DE1A220BF1}"/>
              </a:ext>
            </a:extLst>
          </p:cNvPr>
          <p:cNvSpPr/>
          <p:nvPr/>
        </p:nvSpPr>
        <p:spPr>
          <a:xfrm>
            <a:off x="407595" y="3156585"/>
            <a:ext cx="598245" cy="497249"/>
          </a:xfrm>
          <a:prstGeom prst="rect">
            <a:avLst/>
          </a:prstGeom>
          <a:solidFill>
            <a:srgbClr val="FFFF0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ctr"/>
          <a:lstStyle/>
          <a:p>
            <a:pPr algn="ctr">
              <a:spcBef>
                <a:spcPts val="600"/>
              </a:spcBef>
            </a:pPr>
            <a:r>
              <a:rPr lang="ja-JP" altLang="en-US" sz="1200" dirty="0">
                <a:solidFill>
                  <a:schemeClr val="tx1"/>
                </a:solidFill>
                <a:latin typeface="游明朝" panose="02020400000000000000" pitchFamily="18" charset="-128"/>
                <a:ea typeface="游明朝" panose="02020400000000000000" pitchFamily="18" charset="-128"/>
              </a:rPr>
              <a:t>画像</a:t>
            </a:r>
          </a:p>
        </p:txBody>
      </p:sp>
      <p:sp>
        <p:nvSpPr>
          <p:cNvPr id="35" name="正方形/長方形 34">
            <a:extLst>
              <a:ext uri="{FF2B5EF4-FFF2-40B4-BE49-F238E27FC236}">
                <a16:creationId xmlns:a16="http://schemas.microsoft.com/office/drawing/2014/main" id="{2BDB820D-5E3F-FB20-6557-77C89B56BFFB}"/>
              </a:ext>
            </a:extLst>
          </p:cNvPr>
          <p:cNvSpPr/>
          <p:nvPr/>
        </p:nvSpPr>
        <p:spPr>
          <a:xfrm>
            <a:off x="407595" y="3833658"/>
            <a:ext cx="598245" cy="497249"/>
          </a:xfrm>
          <a:prstGeom prst="rect">
            <a:avLst/>
          </a:prstGeom>
          <a:solidFill>
            <a:srgbClr val="FFFF0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ctr"/>
          <a:lstStyle/>
          <a:p>
            <a:pPr algn="ctr">
              <a:spcBef>
                <a:spcPts val="600"/>
              </a:spcBef>
            </a:pPr>
            <a:r>
              <a:rPr lang="ja-JP" altLang="en-US" sz="1200" dirty="0">
                <a:solidFill>
                  <a:schemeClr val="tx1"/>
                </a:solidFill>
                <a:latin typeface="游明朝" panose="02020400000000000000" pitchFamily="18" charset="-128"/>
                <a:ea typeface="游明朝" panose="02020400000000000000" pitchFamily="18" charset="-128"/>
              </a:rPr>
              <a:t>画像</a:t>
            </a:r>
          </a:p>
        </p:txBody>
      </p:sp>
      <p:sp>
        <p:nvSpPr>
          <p:cNvPr id="36" name="正方形/長方形 35">
            <a:extLst>
              <a:ext uri="{FF2B5EF4-FFF2-40B4-BE49-F238E27FC236}">
                <a16:creationId xmlns:a16="http://schemas.microsoft.com/office/drawing/2014/main" id="{654D8606-2451-D24A-D2F0-53FF321CDA75}"/>
              </a:ext>
            </a:extLst>
          </p:cNvPr>
          <p:cNvSpPr/>
          <p:nvPr/>
        </p:nvSpPr>
        <p:spPr>
          <a:xfrm>
            <a:off x="407595" y="4524007"/>
            <a:ext cx="598245" cy="497249"/>
          </a:xfrm>
          <a:prstGeom prst="rect">
            <a:avLst/>
          </a:prstGeom>
          <a:solidFill>
            <a:srgbClr val="FFFF0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ctr"/>
          <a:lstStyle/>
          <a:p>
            <a:pPr algn="ctr">
              <a:spcBef>
                <a:spcPts val="600"/>
              </a:spcBef>
            </a:pPr>
            <a:r>
              <a:rPr lang="ja-JP" altLang="en-US" sz="1200" dirty="0">
                <a:solidFill>
                  <a:schemeClr val="tx1"/>
                </a:solidFill>
                <a:latin typeface="游明朝" panose="02020400000000000000" pitchFamily="18" charset="-128"/>
                <a:ea typeface="游明朝" panose="02020400000000000000" pitchFamily="18" charset="-128"/>
              </a:rPr>
              <a:t>画像</a:t>
            </a:r>
          </a:p>
        </p:txBody>
      </p:sp>
      <p:sp>
        <p:nvSpPr>
          <p:cNvPr id="38" name="正方形/長方形 37">
            <a:extLst>
              <a:ext uri="{FF2B5EF4-FFF2-40B4-BE49-F238E27FC236}">
                <a16:creationId xmlns:a16="http://schemas.microsoft.com/office/drawing/2014/main" id="{E6D78983-2F30-DD52-D696-1D55C21635CC}"/>
              </a:ext>
            </a:extLst>
          </p:cNvPr>
          <p:cNvSpPr/>
          <p:nvPr/>
        </p:nvSpPr>
        <p:spPr>
          <a:xfrm>
            <a:off x="407595" y="5180565"/>
            <a:ext cx="598245" cy="497249"/>
          </a:xfrm>
          <a:prstGeom prst="rect">
            <a:avLst/>
          </a:prstGeom>
          <a:solidFill>
            <a:srgbClr val="FFFF0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ctr"/>
          <a:lstStyle/>
          <a:p>
            <a:pPr algn="ctr">
              <a:spcBef>
                <a:spcPts val="600"/>
              </a:spcBef>
            </a:pPr>
            <a:r>
              <a:rPr lang="ja-JP" altLang="en-US" sz="1200" dirty="0">
                <a:solidFill>
                  <a:schemeClr val="tx1"/>
                </a:solidFill>
                <a:latin typeface="游明朝" panose="02020400000000000000" pitchFamily="18" charset="-128"/>
                <a:ea typeface="游明朝" panose="02020400000000000000" pitchFamily="18" charset="-128"/>
              </a:rPr>
              <a:t>画像</a:t>
            </a:r>
          </a:p>
        </p:txBody>
      </p:sp>
      <p:sp>
        <p:nvSpPr>
          <p:cNvPr id="39" name="正方形/長方形 38">
            <a:extLst>
              <a:ext uri="{FF2B5EF4-FFF2-40B4-BE49-F238E27FC236}">
                <a16:creationId xmlns:a16="http://schemas.microsoft.com/office/drawing/2014/main" id="{1CD67CA7-C546-B16F-E253-C870914D16C7}"/>
              </a:ext>
            </a:extLst>
          </p:cNvPr>
          <p:cNvSpPr/>
          <p:nvPr/>
        </p:nvSpPr>
        <p:spPr>
          <a:xfrm>
            <a:off x="4296376" y="2506063"/>
            <a:ext cx="598245" cy="497249"/>
          </a:xfrm>
          <a:prstGeom prst="rect">
            <a:avLst/>
          </a:prstGeom>
          <a:solidFill>
            <a:srgbClr val="FFFF0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ctr"/>
          <a:lstStyle/>
          <a:p>
            <a:pPr algn="ctr">
              <a:spcBef>
                <a:spcPts val="600"/>
              </a:spcBef>
            </a:pPr>
            <a:r>
              <a:rPr kumimoji="1" lang="ja-JP" altLang="en-US" sz="1200" dirty="0">
                <a:solidFill>
                  <a:schemeClr val="tx1"/>
                </a:solidFill>
                <a:latin typeface="游明朝" panose="02020400000000000000" pitchFamily="18" charset="-128"/>
                <a:ea typeface="游明朝" panose="02020400000000000000" pitchFamily="18" charset="-128"/>
              </a:rPr>
              <a:t>画像</a:t>
            </a:r>
          </a:p>
        </p:txBody>
      </p:sp>
      <p:sp>
        <p:nvSpPr>
          <p:cNvPr id="41" name="正方形/長方形 40">
            <a:extLst>
              <a:ext uri="{FF2B5EF4-FFF2-40B4-BE49-F238E27FC236}">
                <a16:creationId xmlns:a16="http://schemas.microsoft.com/office/drawing/2014/main" id="{86051388-F009-396D-AED1-B320A715B406}"/>
              </a:ext>
            </a:extLst>
          </p:cNvPr>
          <p:cNvSpPr/>
          <p:nvPr/>
        </p:nvSpPr>
        <p:spPr>
          <a:xfrm>
            <a:off x="4301836" y="3156585"/>
            <a:ext cx="598245" cy="497249"/>
          </a:xfrm>
          <a:prstGeom prst="rect">
            <a:avLst/>
          </a:prstGeom>
          <a:solidFill>
            <a:srgbClr val="FFFF0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ctr"/>
          <a:lstStyle/>
          <a:p>
            <a:pPr algn="ctr">
              <a:spcBef>
                <a:spcPts val="600"/>
              </a:spcBef>
            </a:pPr>
            <a:r>
              <a:rPr lang="ja-JP" altLang="en-US" sz="1200" dirty="0">
                <a:solidFill>
                  <a:schemeClr val="tx1"/>
                </a:solidFill>
                <a:latin typeface="游明朝" panose="02020400000000000000" pitchFamily="18" charset="-128"/>
                <a:ea typeface="游明朝" panose="02020400000000000000" pitchFamily="18" charset="-128"/>
              </a:rPr>
              <a:t>画像</a:t>
            </a:r>
          </a:p>
        </p:txBody>
      </p:sp>
      <p:sp>
        <p:nvSpPr>
          <p:cNvPr id="45" name="正方形/長方形 44">
            <a:extLst>
              <a:ext uri="{FF2B5EF4-FFF2-40B4-BE49-F238E27FC236}">
                <a16:creationId xmlns:a16="http://schemas.microsoft.com/office/drawing/2014/main" id="{FE7D4081-91E6-41F8-EEE1-28B10A7BB07E}"/>
              </a:ext>
            </a:extLst>
          </p:cNvPr>
          <p:cNvSpPr/>
          <p:nvPr/>
        </p:nvSpPr>
        <p:spPr>
          <a:xfrm>
            <a:off x="4301836" y="3833658"/>
            <a:ext cx="598245" cy="497249"/>
          </a:xfrm>
          <a:prstGeom prst="rect">
            <a:avLst/>
          </a:prstGeom>
          <a:solidFill>
            <a:srgbClr val="FFFF0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ctr"/>
          <a:lstStyle/>
          <a:p>
            <a:pPr algn="ctr">
              <a:spcBef>
                <a:spcPts val="600"/>
              </a:spcBef>
            </a:pPr>
            <a:r>
              <a:rPr lang="ja-JP" altLang="en-US" sz="1200" dirty="0">
                <a:solidFill>
                  <a:schemeClr val="tx1"/>
                </a:solidFill>
                <a:latin typeface="游明朝" panose="02020400000000000000" pitchFamily="18" charset="-128"/>
                <a:ea typeface="游明朝" panose="02020400000000000000" pitchFamily="18" charset="-128"/>
              </a:rPr>
              <a:t>画像</a:t>
            </a:r>
          </a:p>
        </p:txBody>
      </p:sp>
      <p:sp>
        <p:nvSpPr>
          <p:cNvPr id="46" name="正方形/長方形 45">
            <a:extLst>
              <a:ext uri="{FF2B5EF4-FFF2-40B4-BE49-F238E27FC236}">
                <a16:creationId xmlns:a16="http://schemas.microsoft.com/office/drawing/2014/main" id="{2F541E0A-211F-6220-CB19-B541955EF076}"/>
              </a:ext>
            </a:extLst>
          </p:cNvPr>
          <p:cNvSpPr/>
          <p:nvPr/>
        </p:nvSpPr>
        <p:spPr>
          <a:xfrm>
            <a:off x="4301836" y="4524007"/>
            <a:ext cx="598245" cy="497249"/>
          </a:xfrm>
          <a:prstGeom prst="rect">
            <a:avLst/>
          </a:prstGeom>
          <a:solidFill>
            <a:srgbClr val="FFFF0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ctr"/>
          <a:lstStyle/>
          <a:p>
            <a:pPr algn="ctr">
              <a:spcBef>
                <a:spcPts val="600"/>
              </a:spcBef>
            </a:pPr>
            <a:r>
              <a:rPr lang="ja-JP" altLang="en-US" sz="1200" dirty="0">
                <a:solidFill>
                  <a:schemeClr val="tx1"/>
                </a:solidFill>
                <a:latin typeface="游明朝" panose="02020400000000000000" pitchFamily="18" charset="-128"/>
                <a:ea typeface="游明朝" panose="02020400000000000000" pitchFamily="18" charset="-128"/>
              </a:rPr>
              <a:t>画像</a:t>
            </a:r>
          </a:p>
        </p:txBody>
      </p:sp>
    </p:spTree>
    <p:extLst>
      <p:ext uri="{BB962C8B-B14F-4D97-AF65-F5344CB8AC3E}">
        <p14:creationId xmlns:p14="http://schemas.microsoft.com/office/powerpoint/2010/main" val="388330613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fd60cc4-70c0-4043-81e8-97be71ffa410">
      <Terms xmlns="http://schemas.microsoft.com/office/infopath/2007/PartnerControls"/>
    </lcf76f155ced4ddcb4097134ff3c332f>
    <TaxCatchAll xmlns="1bf6ce71-f2af-4399-804e-8773bbe322f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41C3E266D40784080AE7FC7FC3CF127" ma:contentTypeVersion="14" ma:contentTypeDescription="新しいドキュメントを作成します。" ma:contentTypeScope="" ma:versionID="75c7c3f1ea8c28eb2d2c96c6d94c3823">
  <xsd:schema xmlns:xsd="http://www.w3.org/2001/XMLSchema" xmlns:xs="http://www.w3.org/2001/XMLSchema" xmlns:p="http://schemas.microsoft.com/office/2006/metadata/properties" xmlns:ns2="ffd60cc4-70c0-4043-81e8-97be71ffa410" xmlns:ns3="1bf6ce71-f2af-4399-804e-8773bbe322f2" targetNamespace="http://schemas.microsoft.com/office/2006/metadata/properties" ma:root="true" ma:fieldsID="be19b96d4d9679c16e74a1bc78cf10a1" ns2:_="" ns3:_="">
    <xsd:import namespace="ffd60cc4-70c0-4043-81e8-97be71ffa410"/>
    <xsd:import namespace="1bf6ce71-f2af-4399-804e-8773bbe322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60cc4-70c0-4043-81e8-97be71ffa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e11d2887-7d44-46f2-be60-af6bd70e5d5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6ce71-f2af-4399-804e-8773bbe322f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fa11d1-c12e-4afe-8e86-e16f823e0944}" ma:internalName="TaxCatchAll" ma:showField="CatchAllData" ma:web="1bf6ce71-f2af-4399-804e-8773bbe32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AD133F-485A-4DE3-B94F-A31F35E1A9BB}">
  <ds:schemaRefs>
    <ds:schemaRef ds:uri="1bf6ce71-f2af-4399-804e-8773bbe322f2"/>
    <ds:schemaRef ds:uri="http://purl.org/dc/dcmitype/"/>
    <ds:schemaRef ds:uri="http://purl.org/dc/term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ffd60cc4-70c0-4043-81e8-97be71ffa410"/>
    <ds:schemaRef ds:uri="http://www.w3.org/XML/1998/namespace"/>
  </ds:schemaRefs>
</ds:datastoreItem>
</file>

<file path=customXml/itemProps2.xml><?xml version="1.0" encoding="utf-8"?>
<ds:datastoreItem xmlns:ds="http://schemas.openxmlformats.org/officeDocument/2006/customXml" ds:itemID="{7E2236B2-08AB-4DF2-B107-FE54C01F11AE}">
  <ds:schemaRefs>
    <ds:schemaRef ds:uri="http://schemas.microsoft.com/sharepoint/v3/contenttype/forms"/>
  </ds:schemaRefs>
</ds:datastoreItem>
</file>

<file path=customXml/itemProps3.xml><?xml version="1.0" encoding="utf-8"?>
<ds:datastoreItem xmlns:ds="http://schemas.openxmlformats.org/officeDocument/2006/customXml" ds:itemID="{50EB0DAA-A0AE-47FC-A5BA-FF91CC7F39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60cc4-70c0-4043-81e8-97be71ffa410"/>
    <ds:schemaRef ds:uri="1bf6ce71-f2af-4399-804e-8773bbe32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12128</TotalTime>
  <Words>6655</Words>
  <Application>Microsoft Office PowerPoint</Application>
  <PresentationFormat>ワイド画面</PresentationFormat>
  <Paragraphs>1907</Paragraphs>
  <Slides>18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游ゴシック</vt:lpstr>
      <vt:lpstr>游ゴシック Light</vt:lpstr>
      <vt:lpstr>游明朝</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松浦</cp:lastModifiedBy>
  <cp:revision>2</cp:revision>
  <dcterms:created xsi:type="dcterms:W3CDTF">2025-05-17T05:08:00Z</dcterms:created>
  <dcterms:modified xsi:type="dcterms:W3CDTF">2026-04-13T22:59:04Z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0x010100C41C3E266D40784080AE7FC7FC3CF127</vt:lpwstr>
  </property>
  <property fmtid="{D5CDD505-2E9C-101B-9397-08002B2CF9AE}" pid="3" name="MediaServiceImageTags">
    <vt:lpwstr/>
  </property>
</Properties>
</file>