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09265-E2FD-4511-98DC-68540B825238}" v="1" dt="2026-02-25T09:51:01.170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1:01.16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51:01.168" v="2285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C749E-BFF0-6BE0-5F44-3E5014CA2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CCDA3C2-2C86-ECD1-805A-B5BA7C7E679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4876857-8B51-03B7-3672-F162A9AE650E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1B774A2-255D-0914-AE6C-F8D819CBD85B}"/>
              </a:ext>
            </a:extLst>
          </p:cNvPr>
          <p:cNvGrpSpPr/>
          <p:nvPr/>
        </p:nvGrpSpPr>
        <p:grpSpPr>
          <a:xfrm>
            <a:off x="375215" y="892396"/>
            <a:ext cx="11441571" cy="765888"/>
            <a:chOff x="375215" y="892396"/>
            <a:chExt cx="11441571" cy="765888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767902F1-94C3-BC31-C7DE-F25B3FD24A79}"/>
                </a:ext>
              </a:extLst>
            </p:cNvPr>
            <p:cNvSpPr/>
            <p:nvPr/>
          </p:nvSpPr>
          <p:spPr>
            <a:xfrm>
              <a:off x="375215" y="892396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ECD8F2C3-FA54-85F1-296D-98ABD5D93491}"/>
                </a:ext>
              </a:extLst>
            </p:cNvPr>
            <p:cNvGrpSpPr/>
            <p:nvPr/>
          </p:nvGrpSpPr>
          <p:grpSpPr>
            <a:xfrm>
              <a:off x="551463" y="969999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E0EBD389-7764-BA8F-2BEC-0E99985B5FFE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アイデア段階でも相談は可能ですか？</a:t>
                </a:r>
              </a:p>
            </p:txBody>
          </p:sp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078B64CC-2FAF-C309-8586-FEC3097391F5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はい、可能です。具体化前の段階から整理することで、方向性のズレを防ぎ、より実現性の高い計画へと磨き上げることができます。</a:t>
                </a:r>
              </a:p>
            </p:txBody>
          </p:sp>
        </p:grp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2A396594-F04F-1893-A2EA-2CB9DAC782A6}"/>
              </a:ext>
            </a:extLst>
          </p:cNvPr>
          <p:cNvGrpSpPr/>
          <p:nvPr/>
        </p:nvGrpSpPr>
        <p:grpSpPr>
          <a:xfrm>
            <a:off x="375215" y="1847272"/>
            <a:ext cx="11441571" cy="765888"/>
            <a:chOff x="375215" y="1843528"/>
            <a:chExt cx="11441571" cy="765888"/>
          </a:xfrm>
        </p:grpSpPr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DFE96342-F814-E279-B6AC-35F99686F96D}"/>
                </a:ext>
              </a:extLst>
            </p:cNvPr>
            <p:cNvSpPr/>
            <p:nvPr/>
          </p:nvSpPr>
          <p:spPr>
            <a:xfrm>
              <a:off x="375215" y="1843528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D664095-73B6-36AB-973E-5E207BAF5A9C}"/>
                </a:ext>
              </a:extLst>
            </p:cNvPr>
            <p:cNvGrpSpPr/>
            <p:nvPr/>
          </p:nvGrpSpPr>
          <p:grpSpPr>
            <a:xfrm>
              <a:off x="551463" y="1921131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7893D088-2ECC-F032-619B-58185CCBB424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競合との差別化はどう整理しますか？</a:t>
                </a: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00677F4B-A2DC-C83C-D009-046B80D6D3FF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市場環境や競合の特徴を整理したうえで、自社の強みが最も活きる切り口を設計します。価格以外の価値軸も含め、説得力のある差別化ポイントを明確にします。</a:t>
                </a:r>
              </a:p>
            </p:txBody>
          </p:sp>
        </p:grp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06F51CB-6E04-CCD7-5579-96FCC060AFA6}"/>
              </a:ext>
            </a:extLst>
          </p:cNvPr>
          <p:cNvGrpSpPr/>
          <p:nvPr/>
        </p:nvGrpSpPr>
        <p:grpSpPr>
          <a:xfrm>
            <a:off x="375215" y="2802148"/>
            <a:ext cx="11441571" cy="765888"/>
            <a:chOff x="375215" y="2799340"/>
            <a:chExt cx="11441571" cy="765888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21C18EF9-BC86-A3B8-30DF-F2222B4D5ECE}"/>
                </a:ext>
              </a:extLst>
            </p:cNvPr>
            <p:cNvSpPr/>
            <p:nvPr/>
          </p:nvSpPr>
          <p:spPr>
            <a:xfrm>
              <a:off x="375215" y="2799340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BA12064-65DB-1CEB-646A-5C2F43BC2B83}"/>
                </a:ext>
              </a:extLst>
            </p:cNvPr>
            <p:cNvGrpSpPr/>
            <p:nvPr/>
          </p:nvGrpSpPr>
          <p:grpSpPr>
            <a:xfrm>
              <a:off x="551463" y="2876943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102D418C-FA8A-ABD3-9D4A-4D2EA98E5D42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短納期案件にも対応できますか？</a:t>
                </a: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38447109-7579-C469-0577-F616D46F96E1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状況や内容によりますが、スケジュールを調整することで対応可能な場合があります。まずは希望納期と目的を共有いただき、実現可能な進行案をご提案します。</a:t>
                </a:r>
              </a:p>
            </p:txBody>
          </p:sp>
        </p:grp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C13C5E55-743E-9217-3D04-64BE80222B51}"/>
              </a:ext>
            </a:extLst>
          </p:cNvPr>
          <p:cNvGrpSpPr/>
          <p:nvPr/>
        </p:nvGrpSpPr>
        <p:grpSpPr>
          <a:xfrm>
            <a:off x="375215" y="3757024"/>
            <a:ext cx="11441571" cy="765888"/>
            <a:chOff x="375215" y="3755152"/>
            <a:chExt cx="11441571" cy="765888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87DACC7B-26AB-0E5E-BDE5-7B2E96E9CB50}"/>
                </a:ext>
              </a:extLst>
            </p:cNvPr>
            <p:cNvSpPr/>
            <p:nvPr/>
          </p:nvSpPr>
          <p:spPr>
            <a:xfrm>
              <a:off x="375215" y="3755152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3BE9B7CE-EC93-438D-BD46-2FD9BE2A3C49}"/>
                </a:ext>
              </a:extLst>
            </p:cNvPr>
            <p:cNvGrpSpPr/>
            <p:nvPr/>
          </p:nvGrpSpPr>
          <p:grpSpPr>
            <a:xfrm>
              <a:off x="551463" y="3832755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4841B425-517D-F95D-88B6-EFC2935A24B5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資料のデザインだけ依頼できますか？</a:t>
                </a:r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DC07D309-A0B0-3136-5557-58EE31EE5F8D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はい、可能です。既存の構成を活かしながら、見やすさや統一感、訴求力を高めるブラッシュアップを行います。印象を大きく変えたい場合にも柔軟に対応します。</a:t>
                </a:r>
              </a:p>
            </p:txBody>
          </p:sp>
        </p:grp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ED8D1A2-2B56-5AE0-15D5-DA929CB04C00}"/>
              </a:ext>
            </a:extLst>
          </p:cNvPr>
          <p:cNvGrpSpPr/>
          <p:nvPr/>
        </p:nvGrpSpPr>
        <p:grpSpPr>
          <a:xfrm>
            <a:off x="375215" y="4711900"/>
            <a:ext cx="11441571" cy="765888"/>
            <a:chOff x="375215" y="4710964"/>
            <a:chExt cx="11441571" cy="765888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A2D2026C-8802-9F9D-FCD5-6316B434494B}"/>
                </a:ext>
              </a:extLst>
            </p:cNvPr>
            <p:cNvSpPr/>
            <p:nvPr/>
          </p:nvSpPr>
          <p:spPr>
            <a:xfrm>
              <a:off x="375215" y="4710964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24F6C459-53C8-3336-9DB9-D843B540C269}"/>
                </a:ext>
              </a:extLst>
            </p:cNvPr>
            <p:cNvGrpSpPr/>
            <p:nvPr/>
          </p:nvGrpSpPr>
          <p:grpSpPr>
            <a:xfrm>
              <a:off x="551463" y="4788567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16" name="四角形: 角を丸くする 15">
                <a:extLst>
                  <a:ext uri="{FF2B5EF4-FFF2-40B4-BE49-F238E27FC236}">
                    <a16:creationId xmlns:a16="http://schemas.microsoft.com/office/drawing/2014/main" id="{BDDE8C03-747C-70B8-5A30-76602CCDCCF8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経営者本人が対応するのですか？</a:t>
                </a: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32932AA4-C8C7-3CA7-E90D-D0810FCA9BA2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重要な方向性設計や戦略部分は責任者が直接関与します。制作や細部の調整は専門メンバーと連携し、質とスピードの両立を図ります。</a:t>
                </a:r>
              </a:p>
            </p:txBody>
          </p:sp>
        </p:grp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221AF7EA-3E54-96CB-908D-C55749CB925A}"/>
              </a:ext>
            </a:extLst>
          </p:cNvPr>
          <p:cNvGrpSpPr/>
          <p:nvPr/>
        </p:nvGrpSpPr>
        <p:grpSpPr>
          <a:xfrm>
            <a:off x="375215" y="5666778"/>
            <a:ext cx="11441571" cy="765888"/>
            <a:chOff x="375215" y="5666778"/>
            <a:chExt cx="11441571" cy="765888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6B14B7DB-2DAB-F790-B620-F4F6C049ADF5}"/>
                </a:ext>
              </a:extLst>
            </p:cNvPr>
            <p:cNvSpPr/>
            <p:nvPr/>
          </p:nvSpPr>
          <p:spPr>
            <a:xfrm>
              <a:off x="375215" y="5666778"/>
              <a:ext cx="11441571" cy="7658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C37352F4-D098-53CA-6584-1F12292C66FC}"/>
                </a:ext>
              </a:extLst>
            </p:cNvPr>
            <p:cNvGrpSpPr/>
            <p:nvPr/>
          </p:nvGrpSpPr>
          <p:grpSpPr>
            <a:xfrm>
              <a:off x="551463" y="5744381"/>
              <a:ext cx="11089074" cy="610682"/>
              <a:chOff x="551463" y="986974"/>
              <a:chExt cx="11089074" cy="671750"/>
            </a:xfrm>
            <a:noFill/>
          </p:grpSpPr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46CB0CDB-BBB4-BD05-F674-42D916C0351C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成果が出なかった場合はどうなりますか？</a:t>
                </a:r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FE8BAF82-704B-D742-3CED-FFEBFBBA3EF7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成果は市場や実行状況にも左右されますが、状況を分析し、改善案や軌道修正を提案します。継続的に見直しを行い、成果につながる形へと磨き上げます。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547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393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