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D938DF-5231-4C51-98AA-8E5502293215}" v="1" dt="2026-02-25T09:51:09.840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1:09.838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51:09.838" v="2285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51EE4-3A04-5C68-7F8B-26E16054E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2177EA1-9D56-35F2-3153-BAF67A9208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95201B5-E4BE-DBFD-5F6E-46B4F723EBBB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3129246-1058-F954-A415-749DBC50D19B}"/>
              </a:ext>
            </a:extLst>
          </p:cNvPr>
          <p:cNvGrpSpPr/>
          <p:nvPr/>
        </p:nvGrpSpPr>
        <p:grpSpPr>
          <a:xfrm>
            <a:off x="551463" y="992107"/>
            <a:ext cx="11089074" cy="5389744"/>
            <a:chOff x="551463" y="992107"/>
            <a:chExt cx="11089074" cy="538974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C8248611-81FF-F051-193A-4973B3C3D372}"/>
                </a:ext>
              </a:extLst>
            </p:cNvPr>
            <p:cNvGrpSpPr/>
            <p:nvPr/>
          </p:nvGrpSpPr>
          <p:grpSpPr>
            <a:xfrm>
              <a:off x="551463" y="992107"/>
              <a:ext cx="11089074" cy="610682"/>
              <a:chOff x="551463" y="986974"/>
              <a:chExt cx="11089074" cy="671750"/>
            </a:xfrm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8027D550-F933-D66D-A42D-452A2CD08CCC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アイデア段階でも相談は可能ですか？</a:t>
                </a:r>
              </a:p>
            </p:txBody>
          </p:sp>
          <p:sp>
            <p:nvSpPr>
              <p:cNvPr id="4" name="四角形: 角を丸くする 3">
                <a:extLst>
                  <a:ext uri="{FF2B5EF4-FFF2-40B4-BE49-F238E27FC236}">
                    <a16:creationId xmlns:a16="http://schemas.microsoft.com/office/drawing/2014/main" id="{0189CD2C-AA8F-0512-CD83-AED57568BFE1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はい、可能です。具体化前の段階から整理することで、方向性のズレを防ぎ、より実現性の高い計画へと磨き上げることができます。</a:t>
                </a:r>
              </a:p>
            </p:txBody>
          </p: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54365EA6-6088-E31B-A0DC-86937E8B5222}"/>
                </a:ext>
              </a:extLst>
            </p:cNvPr>
            <p:cNvGrpSpPr/>
            <p:nvPr/>
          </p:nvGrpSpPr>
          <p:grpSpPr>
            <a:xfrm>
              <a:off x="551463" y="1947919"/>
              <a:ext cx="11089074" cy="610682"/>
              <a:chOff x="551463" y="986974"/>
              <a:chExt cx="11089074" cy="671750"/>
            </a:xfrm>
          </p:grpSpPr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24206BBC-6139-83BC-FA35-38D5257BBADD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競合との差別化はどう整理しますか？</a:t>
                </a: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D536B87A-CE4B-2135-976B-F5437AA0CC41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市場環境や競合の特徴を整理したうえで、自社の強みが最も活きる切り口を設計します。価格以外の価値軸も含め、説得力のある差別化ポイントを明確にします。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46E8C72-CD09-A9D8-7E10-B65F33FCB147}"/>
                </a:ext>
              </a:extLst>
            </p:cNvPr>
            <p:cNvGrpSpPr/>
            <p:nvPr/>
          </p:nvGrpSpPr>
          <p:grpSpPr>
            <a:xfrm>
              <a:off x="551463" y="2903731"/>
              <a:ext cx="11089074" cy="610682"/>
              <a:chOff x="551463" y="986974"/>
              <a:chExt cx="11089074" cy="671750"/>
            </a:xfrm>
          </p:grpSpPr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43D427EC-B857-2B16-4E09-C3FC43BFD24D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短納期案件にも対応できますか？</a:t>
                </a: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242E6FC7-9440-6949-4A36-C5F4B2290B8A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状況や内容によりますが、スケジュールを調整することで対応可能な場合があります。まずは希望納期と目的を共有いただき、実現可能な進行案をご提案します。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8727FFC4-41D8-3711-A4BC-1711BF76DDB1}"/>
                </a:ext>
              </a:extLst>
            </p:cNvPr>
            <p:cNvGrpSpPr/>
            <p:nvPr/>
          </p:nvGrpSpPr>
          <p:grpSpPr>
            <a:xfrm>
              <a:off x="551463" y="3859543"/>
              <a:ext cx="11089074" cy="610682"/>
              <a:chOff x="551463" y="986974"/>
              <a:chExt cx="11089074" cy="671750"/>
            </a:xfrm>
          </p:grpSpPr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CF43ACD7-D321-B826-9878-9A198FF4D18B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資料のデザインだけ依頼できますか？</a:t>
                </a:r>
              </a:p>
            </p:txBody>
          </p:sp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B9593DE6-F72A-58A5-E865-7F3469152E9F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はい、可能です。既存の構成を活かしながら、見やすさや統一感、訴求力を高めるブラッシュアップを行います。印象を大きく変えたい場合にも柔軟に対応します。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DDCE7CF2-D7B8-4423-E80C-283A97BBA37B}"/>
                </a:ext>
              </a:extLst>
            </p:cNvPr>
            <p:cNvGrpSpPr/>
            <p:nvPr/>
          </p:nvGrpSpPr>
          <p:grpSpPr>
            <a:xfrm>
              <a:off x="551463" y="4815355"/>
              <a:ext cx="11089074" cy="610682"/>
              <a:chOff x="551463" y="986974"/>
              <a:chExt cx="11089074" cy="671750"/>
            </a:xfrm>
          </p:grpSpPr>
          <p:sp>
            <p:nvSpPr>
              <p:cNvPr id="16" name="四角形: 角を丸くする 15">
                <a:extLst>
                  <a:ext uri="{FF2B5EF4-FFF2-40B4-BE49-F238E27FC236}">
                    <a16:creationId xmlns:a16="http://schemas.microsoft.com/office/drawing/2014/main" id="{3F220D38-C9EF-D243-0732-B7372C9E85B9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経営者本人が対応するのですか？</a:t>
                </a:r>
              </a:p>
            </p:txBody>
          </p:sp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13E3747E-5A8F-3D54-4D52-A5E2A211AAFD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重要な方向性設計や戦略部分は責任者が直接関与します。制作や細部の調整は専門メンバーと連携し、質とスピードの両立を図ります。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4F7442E9-43C7-A4EB-A2BA-78F707B9A66C}"/>
                </a:ext>
              </a:extLst>
            </p:cNvPr>
            <p:cNvGrpSpPr/>
            <p:nvPr/>
          </p:nvGrpSpPr>
          <p:grpSpPr>
            <a:xfrm>
              <a:off x="551463" y="5771169"/>
              <a:ext cx="11089074" cy="610682"/>
              <a:chOff x="551463" y="986974"/>
              <a:chExt cx="11089074" cy="671750"/>
            </a:xfrm>
          </p:grpSpPr>
          <p:sp>
            <p:nvSpPr>
              <p:cNvPr id="19" name="四角形: 角を丸くする 18">
                <a:extLst>
                  <a:ext uri="{FF2B5EF4-FFF2-40B4-BE49-F238E27FC236}">
                    <a16:creationId xmlns:a16="http://schemas.microsoft.com/office/drawing/2014/main" id="{243D318C-5394-3452-6836-2D633840ED38}"/>
                  </a:ext>
                </a:extLst>
              </p:cNvPr>
              <p:cNvSpPr/>
              <p:nvPr/>
            </p:nvSpPr>
            <p:spPr>
              <a:xfrm>
                <a:off x="551463" y="986974"/>
                <a:ext cx="11089074" cy="306409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b="1" dirty="0">
                    <a:solidFill>
                      <a:schemeClr val="tx1"/>
                    </a:solidFill>
                    <a:latin typeface="+mn-ea"/>
                  </a:rPr>
                  <a:t>Q.</a:t>
                </a:r>
                <a:r>
                  <a:rPr kumimoji="1" lang="ja-JP" altLang="en-US" sz="1100" b="1" dirty="0">
                    <a:solidFill>
                      <a:schemeClr val="tx1"/>
                    </a:solidFill>
                    <a:latin typeface="+mn-ea"/>
                  </a:rPr>
                  <a:t>　成果が出なかった場合はどうなりますか？</a:t>
                </a:r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6C25580C-60E5-41CC-C605-B272D8C63D8A}"/>
                  </a:ext>
                </a:extLst>
              </p:cNvPr>
              <p:cNvSpPr/>
              <p:nvPr/>
            </p:nvSpPr>
            <p:spPr>
              <a:xfrm>
                <a:off x="551463" y="1352315"/>
                <a:ext cx="11089074" cy="30640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en-US" altLang="ja-JP" sz="1100" dirty="0">
                    <a:solidFill>
                      <a:schemeClr val="tx1"/>
                    </a:solidFill>
                    <a:latin typeface="+mn-ea"/>
                  </a:rPr>
                  <a:t>A.</a:t>
                </a:r>
                <a:r>
                  <a:rPr kumimoji="1" lang="ja-JP" altLang="en-US" sz="1100" dirty="0">
                    <a:solidFill>
                      <a:schemeClr val="tx1"/>
                    </a:solidFill>
                    <a:latin typeface="+mn-ea"/>
                  </a:rPr>
                  <a:t>　成果は市場や実行状況にも左右されますが、状況を分析し、改善案や軌道修正を提案します。継続的に見直しを行い、成果につながる形へと磨き上げます。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811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393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