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9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8FBE67-6EEB-4CCD-9D83-1526414C9AF4}" v="1" dt="2026-02-25T09:51:56.988"/>
    <p1510:client id="{C832A563-5640-4E14-82FC-FE9BBA850F39}" v="702" dt="2026-02-25T09:24:46.2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51:56.988"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5:44.808" v="22856" actId="4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5:44.808" v="22856" actId="4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45:44.808" v="22856" actId="4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45:44.808" v="22856" actId="4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45:44.808" v="22856" actId="4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51:56.988" v="2285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BAA54-6E38-6AD8-C257-DCB3590D2C1B}"/>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12226B10-777A-5677-DA4C-B84A00C4D06B}"/>
              </a:ext>
            </a:extLst>
          </p:cNvPr>
          <p:cNvSpPr/>
          <p:nvPr/>
        </p:nvSpPr>
        <p:spPr>
          <a:xfrm>
            <a:off x="551463" y="277467"/>
            <a:ext cx="11089074"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よくある質問（</a:t>
            </a:r>
            <a:r>
              <a:rPr kumimoji="1" lang="en-US" altLang="ja-JP" sz="2000" b="1" dirty="0">
                <a:solidFill>
                  <a:schemeClr val="tx1"/>
                </a:solidFill>
                <a:latin typeface="+mn-ea"/>
              </a:rPr>
              <a:t>Q&amp;A</a:t>
            </a:r>
            <a:r>
              <a:rPr kumimoji="1" lang="ja-JP" altLang="en-US" sz="2000" b="1" dirty="0">
                <a:solidFill>
                  <a:schemeClr val="tx1"/>
                </a:solidFill>
                <a:latin typeface="+mn-ea"/>
              </a:rPr>
              <a:t>、</a:t>
            </a:r>
            <a:r>
              <a:rPr kumimoji="1" lang="en-US" altLang="ja-JP" sz="2000" b="1" dirty="0">
                <a:solidFill>
                  <a:schemeClr val="tx1"/>
                </a:solidFill>
                <a:latin typeface="+mn-ea"/>
              </a:rPr>
              <a:t>FAQ</a:t>
            </a:r>
            <a:r>
              <a:rPr kumimoji="1" lang="ja-JP" altLang="en-US" sz="2000" b="1" dirty="0">
                <a:solidFill>
                  <a:schemeClr val="tx1"/>
                </a:solidFill>
                <a:latin typeface="+mn-ea"/>
              </a:rPr>
              <a:t>）</a:t>
            </a:r>
          </a:p>
        </p:txBody>
      </p:sp>
      <p:sp>
        <p:nvSpPr>
          <p:cNvPr id="9" name="四角形: 角を丸くする 8">
            <a:extLst>
              <a:ext uri="{FF2B5EF4-FFF2-40B4-BE49-F238E27FC236}">
                <a16:creationId xmlns:a16="http://schemas.microsoft.com/office/drawing/2014/main" id="{B2AB9589-66A3-C680-6085-89C9359FFAB8}"/>
              </a:ext>
            </a:extLst>
          </p:cNvPr>
          <p:cNvSpPr/>
          <p:nvPr/>
        </p:nvSpPr>
        <p:spPr>
          <a:xfrm>
            <a:off x="509720" y="987336"/>
            <a:ext cx="11172561" cy="5358422"/>
          </a:xfrm>
          <a:prstGeom prst="roundRect">
            <a:avLst>
              <a:gd name="adj" fmla="val 9482"/>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3" name="正方形/長方形 2">
            <a:extLst>
              <a:ext uri="{FF2B5EF4-FFF2-40B4-BE49-F238E27FC236}">
                <a16:creationId xmlns:a16="http://schemas.microsoft.com/office/drawing/2014/main" id="{1491DB90-B17E-D848-7404-2448B472B823}"/>
              </a:ext>
            </a:extLst>
          </p:cNvPr>
          <p:cNvSpPr/>
          <p:nvPr/>
        </p:nvSpPr>
        <p:spPr>
          <a:xfrm>
            <a:off x="1435960" y="1327809"/>
            <a:ext cx="984664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b="1" dirty="0">
                <a:solidFill>
                  <a:schemeClr val="tx1"/>
                </a:solidFill>
                <a:latin typeface="+mn-ea"/>
              </a:rPr>
              <a:t>採用面接ではどのような点を重視していますか？</a:t>
            </a:r>
          </a:p>
        </p:txBody>
      </p:sp>
      <p:sp>
        <p:nvSpPr>
          <p:cNvPr id="4" name="正方形/長方形 3">
            <a:extLst>
              <a:ext uri="{FF2B5EF4-FFF2-40B4-BE49-F238E27FC236}">
                <a16:creationId xmlns:a16="http://schemas.microsoft.com/office/drawing/2014/main" id="{D85D8F52-1BA8-2B64-22F9-1A1359D2C16F}"/>
              </a:ext>
            </a:extLst>
          </p:cNvPr>
          <p:cNvSpPr/>
          <p:nvPr/>
        </p:nvSpPr>
        <p:spPr>
          <a:xfrm>
            <a:off x="1435960" y="1731870"/>
            <a:ext cx="984664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dirty="0">
                <a:solidFill>
                  <a:schemeClr val="tx1"/>
                </a:solidFill>
                <a:latin typeface="+mn-ea"/>
              </a:rPr>
              <a:t>スキルや経験だけでなく、これまでどのように考え行動してきたかというプロセスを重視しています。困難な状況でどのように乗り越えたのかを通じて、当社の価値観や仕事の進め方に合うかを判断しています。</a:t>
            </a:r>
          </a:p>
        </p:txBody>
      </p:sp>
      <p:sp>
        <p:nvSpPr>
          <p:cNvPr id="5" name="正方形/長方形 4">
            <a:extLst>
              <a:ext uri="{FF2B5EF4-FFF2-40B4-BE49-F238E27FC236}">
                <a16:creationId xmlns:a16="http://schemas.microsoft.com/office/drawing/2014/main" id="{040FE879-6476-B0A2-B5B7-99AAB0AA5DEE}"/>
              </a:ext>
            </a:extLst>
          </p:cNvPr>
          <p:cNvSpPr/>
          <p:nvPr/>
        </p:nvSpPr>
        <p:spPr>
          <a:xfrm>
            <a:off x="909395" y="1327809"/>
            <a:ext cx="48806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Q.</a:t>
            </a:r>
            <a:endParaRPr kumimoji="1" lang="ja-JP" altLang="en-US" sz="1600" b="1" dirty="0">
              <a:solidFill>
                <a:srgbClr val="FFCC66"/>
              </a:solidFill>
              <a:latin typeface="+mn-ea"/>
            </a:endParaRPr>
          </a:p>
        </p:txBody>
      </p:sp>
      <p:sp>
        <p:nvSpPr>
          <p:cNvPr id="6" name="正方形/長方形 5">
            <a:extLst>
              <a:ext uri="{FF2B5EF4-FFF2-40B4-BE49-F238E27FC236}">
                <a16:creationId xmlns:a16="http://schemas.microsoft.com/office/drawing/2014/main" id="{323424B2-10ED-0A71-1C9F-DE11F3B89D57}"/>
              </a:ext>
            </a:extLst>
          </p:cNvPr>
          <p:cNvSpPr/>
          <p:nvPr/>
        </p:nvSpPr>
        <p:spPr>
          <a:xfrm>
            <a:off x="909395" y="1731870"/>
            <a:ext cx="48806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A.</a:t>
            </a:r>
            <a:endParaRPr kumimoji="1" lang="ja-JP" altLang="en-US" sz="1600" b="1" dirty="0">
              <a:solidFill>
                <a:srgbClr val="FFCC66"/>
              </a:solidFill>
              <a:latin typeface="+mn-ea"/>
            </a:endParaRPr>
          </a:p>
        </p:txBody>
      </p:sp>
      <p:sp>
        <p:nvSpPr>
          <p:cNvPr id="14" name="正方形/長方形 13">
            <a:extLst>
              <a:ext uri="{FF2B5EF4-FFF2-40B4-BE49-F238E27FC236}">
                <a16:creationId xmlns:a16="http://schemas.microsoft.com/office/drawing/2014/main" id="{197468AB-9D3F-3AE5-F99F-2CDA0F236E25}"/>
              </a:ext>
            </a:extLst>
          </p:cNvPr>
          <p:cNvSpPr/>
          <p:nvPr/>
        </p:nvSpPr>
        <p:spPr>
          <a:xfrm>
            <a:off x="1435960" y="3146983"/>
            <a:ext cx="984664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b="1" dirty="0">
                <a:solidFill>
                  <a:schemeClr val="tx1"/>
                </a:solidFill>
                <a:latin typeface="+mn-ea"/>
              </a:rPr>
              <a:t>入社後のキャリアパスはどのように描けますか？</a:t>
            </a:r>
          </a:p>
        </p:txBody>
      </p:sp>
      <p:sp>
        <p:nvSpPr>
          <p:cNvPr id="15" name="正方形/長方形 14">
            <a:extLst>
              <a:ext uri="{FF2B5EF4-FFF2-40B4-BE49-F238E27FC236}">
                <a16:creationId xmlns:a16="http://schemas.microsoft.com/office/drawing/2014/main" id="{55AB2E5C-BAD4-71FC-A1F0-9B5F45FB423C}"/>
              </a:ext>
            </a:extLst>
          </p:cNvPr>
          <p:cNvSpPr/>
          <p:nvPr/>
        </p:nvSpPr>
        <p:spPr>
          <a:xfrm>
            <a:off x="1435960" y="3551044"/>
            <a:ext cx="984664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dirty="0">
                <a:solidFill>
                  <a:schemeClr val="tx1"/>
                </a:solidFill>
                <a:latin typeface="+mn-ea"/>
              </a:rPr>
              <a:t>職種ごとに段階的な成長ステップを設けており、成果や希望に応じて役割を広げていくことが可能です。専門性を深める道と、マネジメントへ進む道の双方があり、将来像を一緒に描いていきます。</a:t>
            </a:r>
          </a:p>
        </p:txBody>
      </p:sp>
      <p:sp>
        <p:nvSpPr>
          <p:cNvPr id="16" name="正方形/長方形 15">
            <a:extLst>
              <a:ext uri="{FF2B5EF4-FFF2-40B4-BE49-F238E27FC236}">
                <a16:creationId xmlns:a16="http://schemas.microsoft.com/office/drawing/2014/main" id="{B07446D0-6DCA-2957-33D4-A2F6C115431F}"/>
              </a:ext>
            </a:extLst>
          </p:cNvPr>
          <p:cNvSpPr/>
          <p:nvPr/>
        </p:nvSpPr>
        <p:spPr>
          <a:xfrm>
            <a:off x="909395" y="3146983"/>
            <a:ext cx="48806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Q.</a:t>
            </a:r>
            <a:endParaRPr kumimoji="1" lang="ja-JP" altLang="en-US" sz="1600" b="1" dirty="0">
              <a:solidFill>
                <a:srgbClr val="FFCC66"/>
              </a:solidFill>
              <a:latin typeface="+mn-ea"/>
            </a:endParaRPr>
          </a:p>
        </p:txBody>
      </p:sp>
      <p:sp>
        <p:nvSpPr>
          <p:cNvPr id="17" name="正方形/長方形 16">
            <a:extLst>
              <a:ext uri="{FF2B5EF4-FFF2-40B4-BE49-F238E27FC236}">
                <a16:creationId xmlns:a16="http://schemas.microsoft.com/office/drawing/2014/main" id="{F41F8805-A166-E772-B43A-2294A57C9BF5}"/>
              </a:ext>
            </a:extLst>
          </p:cNvPr>
          <p:cNvSpPr/>
          <p:nvPr/>
        </p:nvSpPr>
        <p:spPr>
          <a:xfrm>
            <a:off x="909395" y="3551044"/>
            <a:ext cx="48806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A.</a:t>
            </a:r>
            <a:endParaRPr kumimoji="1" lang="ja-JP" altLang="en-US" sz="1600" b="1" dirty="0">
              <a:solidFill>
                <a:srgbClr val="FFCC66"/>
              </a:solidFill>
              <a:latin typeface="+mn-ea"/>
            </a:endParaRPr>
          </a:p>
        </p:txBody>
      </p:sp>
      <p:sp>
        <p:nvSpPr>
          <p:cNvPr id="21" name="正方形/長方形 20">
            <a:extLst>
              <a:ext uri="{FF2B5EF4-FFF2-40B4-BE49-F238E27FC236}">
                <a16:creationId xmlns:a16="http://schemas.microsoft.com/office/drawing/2014/main" id="{A8756F50-F92A-7FB5-2671-6FE57BD22A2A}"/>
              </a:ext>
            </a:extLst>
          </p:cNvPr>
          <p:cNvSpPr/>
          <p:nvPr/>
        </p:nvSpPr>
        <p:spPr>
          <a:xfrm>
            <a:off x="1435960" y="4966158"/>
            <a:ext cx="984664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b="1" dirty="0">
                <a:solidFill>
                  <a:schemeClr val="tx1"/>
                </a:solidFill>
                <a:latin typeface="+mn-ea"/>
              </a:rPr>
              <a:t>評価制度はどのように運用されていますか？</a:t>
            </a:r>
          </a:p>
        </p:txBody>
      </p:sp>
      <p:sp>
        <p:nvSpPr>
          <p:cNvPr id="22" name="正方形/長方形 21">
            <a:extLst>
              <a:ext uri="{FF2B5EF4-FFF2-40B4-BE49-F238E27FC236}">
                <a16:creationId xmlns:a16="http://schemas.microsoft.com/office/drawing/2014/main" id="{EC99D779-7214-CE6E-A6C8-DE3C4388C802}"/>
              </a:ext>
            </a:extLst>
          </p:cNvPr>
          <p:cNvSpPr/>
          <p:nvPr/>
        </p:nvSpPr>
        <p:spPr>
          <a:xfrm>
            <a:off x="1435960" y="5370219"/>
            <a:ext cx="984664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ja-JP" altLang="en-US" sz="1600" dirty="0">
                <a:solidFill>
                  <a:schemeClr val="tx1"/>
                </a:solidFill>
                <a:latin typeface="+mn-ea"/>
              </a:rPr>
              <a:t>定量目標と定性評価の両面から評価を行っています。成果だけでなく、プロセスやチームへの貢献度も重視し、公平性と透明性を保つ仕組みを整えています。評価内容はフィードバック面談で丁寧に共有します。</a:t>
            </a:r>
          </a:p>
        </p:txBody>
      </p:sp>
      <p:sp>
        <p:nvSpPr>
          <p:cNvPr id="23" name="正方形/長方形 22">
            <a:extLst>
              <a:ext uri="{FF2B5EF4-FFF2-40B4-BE49-F238E27FC236}">
                <a16:creationId xmlns:a16="http://schemas.microsoft.com/office/drawing/2014/main" id="{506D47EF-E994-666E-8B1E-9F29F49CF9D8}"/>
              </a:ext>
            </a:extLst>
          </p:cNvPr>
          <p:cNvSpPr/>
          <p:nvPr/>
        </p:nvSpPr>
        <p:spPr>
          <a:xfrm>
            <a:off x="909395" y="4966158"/>
            <a:ext cx="488065" cy="3370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Q.</a:t>
            </a:r>
            <a:endParaRPr kumimoji="1" lang="ja-JP" altLang="en-US" sz="1600" b="1" dirty="0">
              <a:solidFill>
                <a:srgbClr val="FFCC66"/>
              </a:solidFill>
              <a:latin typeface="+mn-ea"/>
            </a:endParaRPr>
          </a:p>
        </p:txBody>
      </p:sp>
      <p:sp>
        <p:nvSpPr>
          <p:cNvPr id="24" name="正方形/長方形 23">
            <a:extLst>
              <a:ext uri="{FF2B5EF4-FFF2-40B4-BE49-F238E27FC236}">
                <a16:creationId xmlns:a16="http://schemas.microsoft.com/office/drawing/2014/main" id="{2A0FB1A5-3BEB-1798-D4FC-C40B627AE4AD}"/>
              </a:ext>
            </a:extLst>
          </p:cNvPr>
          <p:cNvSpPr/>
          <p:nvPr/>
        </p:nvSpPr>
        <p:spPr>
          <a:xfrm>
            <a:off x="909395" y="5370219"/>
            <a:ext cx="488065" cy="7233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kumimoji="1" lang="en-US" altLang="ja-JP" sz="1600" b="1" dirty="0">
                <a:solidFill>
                  <a:srgbClr val="FFCC66"/>
                </a:solidFill>
                <a:latin typeface="+mn-ea"/>
              </a:rPr>
              <a:t>A.</a:t>
            </a:r>
            <a:endParaRPr kumimoji="1" lang="ja-JP" altLang="en-US" sz="1600" b="1" dirty="0">
              <a:solidFill>
                <a:srgbClr val="FFCC66"/>
              </a:solidFill>
              <a:latin typeface="+mn-ea"/>
            </a:endParaRPr>
          </a:p>
        </p:txBody>
      </p:sp>
      <p:cxnSp>
        <p:nvCxnSpPr>
          <p:cNvPr id="26" name="直線矢印コネクタ 25">
            <a:extLst>
              <a:ext uri="{FF2B5EF4-FFF2-40B4-BE49-F238E27FC236}">
                <a16:creationId xmlns:a16="http://schemas.microsoft.com/office/drawing/2014/main" id="{6A87EEA5-6474-9EAE-928D-EE3E8945BE2F}"/>
              </a:ext>
            </a:extLst>
          </p:cNvPr>
          <p:cNvCxnSpPr>
            <a:cxnSpLocks/>
          </p:cNvCxnSpPr>
          <p:nvPr/>
        </p:nvCxnSpPr>
        <p:spPr>
          <a:xfrm>
            <a:off x="909395" y="2713646"/>
            <a:ext cx="103716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28" name="直線矢印コネクタ 27">
            <a:extLst>
              <a:ext uri="{FF2B5EF4-FFF2-40B4-BE49-F238E27FC236}">
                <a16:creationId xmlns:a16="http://schemas.microsoft.com/office/drawing/2014/main" id="{757F7CB6-66CA-69F5-3212-A180E51A6800}"/>
              </a:ext>
            </a:extLst>
          </p:cNvPr>
          <p:cNvCxnSpPr>
            <a:cxnSpLocks/>
          </p:cNvCxnSpPr>
          <p:nvPr/>
        </p:nvCxnSpPr>
        <p:spPr>
          <a:xfrm>
            <a:off x="909395" y="4619448"/>
            <a:ext cx="10371600" cy="0"/>
          </a:xfrm>
          <a:prstGeom prst="straightConnector1">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10210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3.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2426</TotalTime>
  <Words>293</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