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6DCB9B-20C3-4DE5-B05F-72F725B74DD5}" v="1" dt="2026-02-25T09:52:15.561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2:15.561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52:15.561" v="2285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CC5FA-9589-8484-D969-C788B498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4D50395-F5A8-C834-82F5-E060330C1B63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C41DC93-25CF-95A5-0F7A-976DF1A7D143}"/>
              </a:ext>
            </a:extLst>
          </p:cNvPr>
          <p:cNvGrpSpPr/>
          <p:nvPr/>
        </p:nvGrpSpPr>
        <p:grpSpPr>
          <a:xfrm>
            <a:off x="870475" y="1252515"/>
            <a:ext cx="469233" cy="469233"/>
            <a:chOff x="6545178" y="3380288"/>
            <a:chExt cx="914401" cy="914401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2B5EE789-65C4-DFD7-3BCE-00A4A2F48AAE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6AAF82F9-B1B1-2144-F56C-C51620D30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6C4CDF8A-B52A-EBE6-68C2-89F14C1B5A3D}"/>
              </a:ext>
            </a:extLst>
          </p:cNvPr>
          <p:cNvSpPr/>
          <p:nvPr/>
        </p:nvSpPr>
        <p:spPr>
          <a:xfrm>
            <a:off x="1685742" y="1293233"/>
            <a:ext cx="9713441" cy="3877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未経験でもコールセンター業務に応募できますか？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A8D9B56-C72B-2535-6FBA-B69EAC4365F6}"/>
              </a:ext>
            </a:extLst>
          </p:cNvPr>
          <p:cNvGrpSpPr/>
          <p:nvPr/>
        </p:nvGrpSpPr>
        <p:grpSpPr>
          <a:xfrm>
            <a:off x="10852292" y="1909330"/>
            <a:ext cx="469233" cy="469233"/>
            <a:chOff x="6545178" y="3380288"/>
            <a:chExt cx="914401" cy="914401"/>
          </a:xfrm>
        </p:grpSpPr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9CB215C5-0077-C834-AD9E-FCD44C3053B4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2554E6B3-1051-8788-3098-589AFE193C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F600941-810D-600C-0CD3-85A5E8CBCA48}"/>
              </a:ext>
            </a:extLst>
          </p:cNvPr>
          <p:cNvSpPr/>
          <p:nvPr/>
        </p:nvSpPr>
        <p:spPr>
          <a:xfrm>
            <a:off x="792817" y="1950048"/>
            <a:ext cx="9713441" cy="3877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はい、可能です。基礎から学べる研修制度が整っており、未経験の方でも安心してスタートできる体制を用意しています。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90DFC8FD-3E30-4349-AD3C-8E9C0E06D263}"/>
              </a:ext>
            </a:extLst>
          </p:cNvPr>
          <p:cNvGrpSpPr/>
          <p:nvPr/>
        </p:nvGrpSpPr>
        <p:grpSpPr>
          <a:xfrm>
            <a:off x="870475" y="3221483"/>
            <a:ext cx="469233" cy="469233"/>
            <a:chOff x="6545178" y="3380288"/>
            <a:chExt cx="914401" cy="914401"/>
          </a:xfrm>
        </p:grpSpPr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6A9E2A65-7F1A-F31D-5FB5-7D399F0E4456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A9352D09-7AE1-2033-2D06-BB4DDD2B8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7987B3F-41D0-4423-A2F6-87872973A11E}"/>
              </a:ext>
            </a:extLst>
          </p:cNvPr>
          <p:cNvSpPr/>
          <p:nvPr/>
        </p:nvSpPr>
        <p:spPr>
          <a:xfrm>
            <a:off x="1685742" y="3262201"/>
            <a:ext cx="9713441" cy="3877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クレーム対応はどのようにサポートされますか？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4D7BD23D-0DD9-2F04-C772-57222E7F8C25}"/>
              </a:ext>
            </a:extLst>
          </p:cNvPr>
          <p:cNvGrpSpPr/>
          <p:nvPr/>
        </p:nvGrpSpPr>
        <p:grpSpPr>
          <a:xfrm>
            <a:off x="10852292" y="3878298"/>
            <a:ext cx="469233" cy="469233"/>
            <a:chOff x="6545178" y="3380288"/>
            <a:chExt cx="914401" cy="914401"/>
          </a:xfrm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997B9492-3E7B-5A70-BD09-601842FF06DE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9CA51707-E34E-2ADA-ECE5-74DE545BA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3EAEAA8-43D6-73C9-6844-F7E7B097CC71}"/>
              </a:ext>
            </a:extLst>
          </p:cNvPr>
          <p:cNvSpPr/>
          <p:nvPr/>
        </p:nvSpPr>
        <p:spPr>
          <a:xfrm>
            <a:off x="792817" y="3919016"/>
            <a:ext cx="9713441" cy="3877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対応マニュアルの整備に加え、困った際は上司や先輩がフォローする体制があり、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1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人で抱え込まない仕組みになっています。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16F227FC-3AF6-0A60-5BD2-E1AB1AE48895}"/>
              </a:ext>
            </a:extLst>
          </p:cNvPr>
          <p:cNvGrpSpPr/>
          <p:nvPr/>
        </p:nvGrpSpPr>
        <p:grpSpPr>
          <a:xfrm>
            <a:off x="870475" y="5190451"/>
            <a:ext cx="469233" cy="469233"/>
            <a:chOff x="6545178" y="3380288"/>
            <a:chExt cx="914401" cy="914401"/>
          </a:xfrm>
        </p:grpSpPr>
        <p:sp>
          <p:nvSpPr>
            <p:cNvPr id="33" name="楕円 32">
              <a:extLst>
                <a:ext uri="{FF2B5EF4-FFF2-40B4-BE49-F238E27FC236}">
                  <a16:creationId xmlns:a16="http://schemas.microsoft.com/office/drawing/2014/main" id="{FE0206DF-0FBE-DBC4-D6D1-68E5B10E85FE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17DE41EE-5765-5566-3A6F-86F34E4CC8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F1EFF350-1DDB-561B-81C2-2726FFE65230}"/>
              </a:ext>
            </a:extLst>
          </p:cNvPr>
          <p:cNvSpPr/>
          <p:nvPr/>
        </p:nvSpPr>
        <p:spPr>
          <a:xfrm>
            <a:off x="1685742" y="5231169"/>
            <a:ext cx="9713441" cy="3877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シフトはどの程度柔軟に調整できますか？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8ECEC9C-743C-B519-1738-B4709BC58608}"/>
              </a:ext>
            </a:extLst>
          </p:cNvPr>
          <p:cNvGrpSpPr/>
          <p:nvPr/>
        </p:nvGrpSpPr>
        <p:grpSpPr>
          <a:xfrm>
            <a:off x="10852292" y="5847266"/>
            <a:ext cx="469233" cy="469233"/>
            <a:chOff x="6545178" y="3380288"/>
            <a:chExt cx="914401" cy="914401"/>
          </a:xfrm>
        </p:grpSpPr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11519018-5C53-C3D1-ED84-F2DB6E5E754C}"/>
                </a:ext>
              </a:extLst>
            </p:cNvPr>
            <p:cNvSpPr/>
            <p:nvPr/>
          </p:nvSpPr>
          <p:spPr>
            <a:xfrm>
              <a:off x="6545178" y="3380288"/>
              <a:ext cx="914401" cy="9144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16B5DA67-CFA1-6136-C61A-84C05279F5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321"/>
            <a:stretch>
              <a:fillRect/>
            </a:stretch>
          </p:blipFill>
          <p:spPr>
            <a:xfrm>
              <a:off x="6767661" y="3512260"/>
              <a:ext cx="469433" cy="782429"/>
            </a:xfrm>
            <a:custGeom>
              <a:avLst/>
              <a:gdLst>
                <a:gd name="csX0" fmla="*/ 0 w 469433"/>
                <a:gd name="csY0" fmla="*/ 0 h 782429"/>
                <a:gd name="csX1" fmla="*/ 469433 w 469433"/>
                <a:gd name="csY1" fmla="*/ 0 h 782429"/>
                <a:gd name="csX2" fmla="*/ 469433 w 469433"/>
                <a:gd name="csY2" fmla="*/ 715696 h 782429"/>
                <a:gd name="csX3" fmla="*/ 412681 w 469433"/>
                <a:gd name="csY3" fmla="*/ 746500 h 782429"/>
                <a:gd name="csX4" fmla="*/ 234718 w 469433"/>
                <a:gd name="csY4" fmla="*/ 782429 h 782429"/>
                <a:gd name="csX5" fmla="*/ 56755 w 469433"/>
                <a:gd name="csY5" fmla="*/ 746500 h 782429"/>
                <a:gd name="csX6" fmla="*/ 0 w 469433"/>
                <a:gd name="csY6" fmla="*/ 715695 h 7824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69433" h="782429">
                  <a:moveTo>
                    <a:pt x="0" y="0"/>
                  </a:moveTo>
                  <a:lnTo>
                    <a:pt x="469433" y="0"/>
                  </a:lnTo>
                  <a:lnTo>
                    <a:pt x="469433" y="715696"/>
                  </a:lnTo>
                  <a:lnTo>
                    <a:pt x="412681" y="746500"/>
                  </a:lnTo>
                  <a:cubicBezTo>
                    <a:pt x="357983" y="769636"/>
                    <a:pt x="297844" y="782429"/>
                    <a:pt x="234718" y="782429"/>
                  </a:cubicBezTo>
                  <a:cubicBezTo>
                    <a:pt x="171592" y="782429"/>
                    <a:pt x="111454" y="769636"/>
                    <a:pt x="56755" y="746500"/>
                  </a:cubicBezTo>
                  <a:lnTo>
                    <a:pt x="0" y="715695"/>
                  </a:lnTo>
                  <a:close/>
                </a:path>
              </a:pathLst>
            </a:custGeom>
          </p:spPr>
        </p:pic>
      </p:grp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0DDE4009-CA42-6F27-C036-3316D0F35D6D}"/>
              </a:ext>
            </a:extLst>
          </p:cNvPr>
          <p:cNvSpPr/>
          <p:nvPr/>
        </p:nvSpPr>
        <p:spPr>
          <a:xfrm>
            <a:off x="792817" y="5887984"/>
            <a:ext cx="9713441" cy="3877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勤務希望を事前に提出できるため、ライフスタイルに合わせたシフト調整が可能です。無理のない働き方を重視しています。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78597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210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