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32A563-5640-4E14-82FC-FE9BBA850F39}" v="702" dt="2026-02-25T09:24:46.205"/>
    <p1510:client id="{CA6FC41C-06F0-43A1-8808-E866F8B6A37F}" v="1" dt="2026-02-25T09:52:34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2:34.077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52:34.077" v="2285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B4EC3-1F16-17F7-2067-B1ECCE278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4EB860D-B119-7FA0-49E8-5F4E21BFFCB8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0A89463-556A-F3C3-CEBE-35F954418C4A}"/>
              </a:ext>
            </a:extLst>
          </p:cNvPr>
          <p:cNvGrpSpPr/>
          <p:nvPr/>
        </p:nvGrpSpPr>
        <p:grpSpPr>
          <a:xfrm>
            <a:off x="1003964" y="1900134"/>
            <a:ext cx="10184072" cy="3288738"/>
            <a:chOff x="915044" y="1914572"/>
            <a:chExt cx="10184072" cy="3288738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C5018CC6-CD5F-4077-1352-4529B8F74AB3}"/>
                </a:ext>
              </a:extLst>
            </p:cNvPr>
            <p:cNvGrpSpPr/>
            <p:nvPr/>
          </p:nvGrpSpPr>
          <p:grpSpPr>
            <a:xfrm>
              <a:off x="915044" y="1914572"/>
              <a:ext cx="10184072" cy="1279950"/>
              <a:chOff x="915044" y="1520942"/>
              <a:chExt cx="10184072" cy="1279950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214D0E01-6478-12CA-4D07-C7C3B6932396}"/>
                  </a:ext>
                </a:extLst>
              </p:cNvPr>
              <p:cNvSpPr/>
              <p:nvPr/>
            </p:nvSpPr>
            <p:spPr>
              <a:xfrm>
                <a:off x="2459116" y="1520942"/>
                <a:ext cx="8640000" cy="12799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4000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プロジェクトの進捗管理は</a:t>
                </a:r>
                <a:br>
                  <a:rPr kumimoji="1" lang="en-US" altLang="ja-JP" sz="4000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</a:br>
                <a:r>
                  <a:rPr kumimoji="1" lang="ja-JP" altLang="en-US" sz="4000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どのように行いますか？</a:t>
                </a:r>
              </a:p>
            </p:txBody>
          </p:sp>
          <p:sp>
            <p:nvSpPr>
              <p:cNvPr id="5" name="楕円 4">
                <a:extLst>
                  <a:ext uri="{FF2B5EF4-FFF2-40B4-BE49-F238E27FC236}">
                    <a16:creationId xmlns:a16="http://schemas.microsoft.com/office/drawing/2014/main" id="{0FC18B4B-7EC3-46F8-8EAA-A04EBE09652F}"/>
                  </a:ext>
                </a:extLst>
              </p:cNvPr>
              <p:cNvSpPr/>
              <p:nvPr/>
            </p:nvSpPr>
            <p:spPr>
              <a:xfrm>
                <a:off x="915044" y="1579122"/>
                <a:ext cx="1162038" cy="1163591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48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48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0914E5C3-714C-86EA-98E6-D4045D88A7E9}"/>
                </a:ext>
              </a:extLst>
            </p:cNvPr>
            <p:cNvGrpSpPr/>
            <p:nvPr/>
          </p:nvGrpSpPr>
          <p:grpSpPr>
            <a:xfrm>
              <a:off x="915044" y="3923360"/>
              <a:ext cx="10184072" cy="1279950"/>
              <a:chOff x="915044" y="1520942"/>
              <a:chExt cx="10184072" cy="1279950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42C73B53-5BD2-E774-6421-1D545FD92028}"/>
                  </a:ext>
                </a:extLst>
              </p:cNvPr>
              <p:cNvSpPr/>
              <p:nvPr/>
            </p:nvSpPr>
            <p:spPr>
              <a:xfrm>
                <a:off x="2459116" y="1520942"/>
                <a:ext cx="8640000" cy="12799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4000" b="1" dirty="0">
                    <a:solidFill>
                      <a:schemeClr val="tx1"/>
                    </a:solidFill>
                    <a:latin typeface="+mn-ea"/>
                  </a:rPr>
                  <a:t>全体スケジュールを共有し、</a:t>
                </a:r>
                <a:br>
                  <a:rPr kumimoji="1" lang="en-US" altLang="ja-JP" sz="4000" b="1" dirty="0">
                    <a:solidFill>
                      <a:schemeClr val="tx1"/>
                    </a:solidFill>
                    <a:latin typeface="+mn-ea"/>
                  </a:rPr>
                </a:br>
                <a:r>
                  <a:rPr kumimoji="1" lang="ja-JP" altLang="en-US" sz="4000" b="1" dirty="0">
                    <a:solidFill>
                      <a:schemeClr val="tx1"/>
                    </a:solidFill>
                    <a:latin typeface="+mn-ea"/>
                  </a:rPr>
                  <a:t>各工程の期限を明確に設定します。</a:t>
                </a:r>
              </a:p>
            </p:txBody>
          </p:sp>
          <p:sp>
            <p:nvSpPr>
              <p:cNvPr id="11" name="楕円 10">
                <a:extLst>
                  <a:ext uri="{FF2B5EF4-FFF2-40B4-BE49-F238E27FC236}">
                    <a16:creationId xmlns:a16="http://schemas.microsoft.com/office/drawing/2014/main" id="{8CBD0FC2-3C58-0038-8759-4C2A5D1DB936}"/>
                  </a:ext>
                </a:extLst>
              </p:cNvPr>
              <p:cNvSpPr/>
              <p:nvPr/>
            </p:nvSpPr>
            <p:spPr>
              <a:xfrm>
                <a:off x="915044" y="1579122"/>
                <a:ext cx="1162038" cy="1163591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48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48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0554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127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