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2"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32A563-5640-4E14-82FC-FE9BBA850F39}" v="702" dt="2026-02-25T09:24:46.205"/>
    <p1510:client id="{E970473E-1935-4EEB-9722-F6641979972E}" v="1" dt="2026-02-25T09:52:43.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0"/>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52:43.281"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5:44.808" v="22856" actId="4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5:44.808" v="22856" actId="4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52:43.281" v="2285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45:44.808" v="22856" actId="4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45:44.808" v="22856" actId="4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45:44.808" v="22856" actId="4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84B90-46D7-B0DF-5F8F-46E69E71B430}"/>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96DC89A2-115F-325B-DD23-67B8A89B2C57}"/>
              </a:ext>
            </a:extLst>
          </p:cNvPr>
          <p:cNvSpPr/>
          <p:nvPr/>
        </p:nvSpPr>
        <p:spPr>
          <a:xfrm>
            <a:off x="0" y="0"/>
            <a:ext cx="12192000" cy="6858000"/>
          </a:xfrm>
          <a:prstGeom prst="rect">
            <a:avLst/>
          </a:prstGeom>
          <a:solidFill>
            <a:srgbClr val="F9EDF9"/>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000" dirty="0">
              <a:solidFill>
                <a:schemeClr val="tx1"/>
              </a:solidFill>
              <a:latin typeface="+mn-ea"/>
            </a:endParaRPr>
          </a:p>
        </p:txBody>
      </p:sp>
      <p:sp>
        <p:nvSpPr>
          <p:cNvPr id="2" name="正方形/長方形 1">
            <a:extLst>
              <a:ext uri="{FF2B5EF4-FFF2-40B4-BE49-F238E27FC236}">
                <a16:creationId xmlns:a16="http://schemas.microsoft.com/office/drawing/2014/main" id="{7C7A5C4B-66D3-D221-8BF5-B1CDC027B60E}"/>
              </a:ext>
            </a:extLst>
          </p:cNvPr>
          <p:cNvSpPr/>
          <p:nvPr/>
        </p:nvSpPr>
        <p:spPr>
          <a:xfrm>
            <a:off x="551463" y="277467"/>
            <a:ext cx="11089074" cy="3707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よくある質問（</a:t>
            </a:r>
            <a:r>
              <a:rPr kumimoji="1" lang="en-US" altLang="ja-JP" sz="2000" b="1" dirty="0">
                <a:solidFill>
                  <a:schemeClr val="tx1"/>
                </a:solidFill>
                <a:latin typeface="+mn-ea"/>
              </a:rPr>
              <a:t>Q&amp;A</a:t>
            </a:r>
            <a:r>
              <a:rPr kumimoji="1" lang="ja-JP" altLang="en-US" sz="2000" b="1" dirty="0">
                <a:solidFill>
                  <a:schemeClr val="tx1"/>
                </a:solidFill>
                <a:latin typeface="+mn-ea"/>
              </a:rPr>
              <a:t>、</a:t>
            </a:r>
            <a:r>
              <a:rPr kumimoji="1" lang="en-US" altLang="ja-JP" sz="2000" b="1" dirty="0">
                <a:solidFill>
                  <a:schemeClr val="tx1"/>
                </a:solidFill>
                <a:latin typeface="+mn-ea"/>
              </a:rPr>
              <a:t>FAQ</a:t>
            </a:r>
            <a:r>
              <a:rPr kumimoji="1" lang="ja-JP" altLang="en-US" sz="2000" b="1" dirty="0">
                <a:solidFill>
                  <a:schemeClr val="tx1"/>
                </a:solidFill>
                <a:latin typeface="+mn-ea"/>
              </a:rPr>
              <a:t>）</a:t>
            </a:r>
          </a:p>
        </p:txBody>
      </p:sp>
      <p:sp>
        <p:nvSpPr>
          <p:cNvPr id="37" name="正方形/長方形 36">
            <a:extLst>
              <a:ext uri="{FF2B5EF4-FFF2-40B4-BE49-F238E27FC236}">
                <a16:creationId xmlns:a16="http://schemas.microsoft.com/office/drawing/2014/main" id="{646A7F60-E0E7-1784-05F1-031CB95FC633}"/>
              </a:ext>
            </a:extLst>
          </p:cNvPr>
          <p:cNvSpPr/>
          <p:nvPr/>
        </p:nvSpPr>
        <p:spPr>
          <a:xfrm>
            <a:off x="2966253" y="4021666"/>
            <a:ext cx="6259494" cy="22675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en-US" altLang="ja-JP" sz="13800" b="1" dirty="0">
                <a:solidFill>
                  <a:schemeClr val="accent5"/>
                </a:solidFill>
                <a:latin typeface="+mn-ea"/>
              </a:rPr>
              <a:t>Q&amp;A</a:t>
            </a:r>
            <a:endParaRPr kumimoji="1" lang="en-US" altLang="ja-JP" sz="13800" b="1" dirty="0">
              <a:solidFill>
                <a:schemeClr val="accent5"/>
              </a:solidFill>
              <a:latin typeface="+mn-ea"/>
            </a:endParaRPr>
          </a:p>
        </p:txBody>
      </p:sp>
      <p:grpSp>
        <p:nvGrpSpPr>
          <p:cNvPr id="36" name="グループ化 35">
            <a:extLst>
              <a:ext uri="{FF2B5EF4-FFF2-40B4-BE49-F238E27FC236}">
                <a16:creationId xmlns:a16="http://schemas.microsoft.com/office/drawing/2014/main" id="{FB1B24A7-D5D7-F4E9-24DC-47D1A86A6352}"/>
              </a:ext>
            </a:extLst>
          </p:cNvPr>
          <p:cNvGrpSpPr/>
          <p:nvPr/>
        </p:nvGrpSpPr>
        <p:grpSpPr>
          <a:xfrm>
            <a:off x="604040" y="1275091"/>
            <a:ext cx="10983920" cy="4730977"/>
            <a:chOff x="656617" y="1422403"/>
            <a:chExt cx="10983920" cy="4300888"/>
          </a:xfrm>
        </p:grpSpPr>
        <p:grpSp>
          <p:nvGrpSpPr>
            <p:cNvPr id="11" name="グループ化 10">
              <a:extLst>
                <a:ext uri="{FF2B5EF4-FFF2-40B4-BE49-F238E27FC236}">
                  <a16:creationId xmlns:a16="http://schemas.microsoft.com/office/drawing/2014/main" id="{A963B178-6CFD-F74C-B80F-6FAD8BF5BCAF}"/>
                </a:ext>
              </a:extLst>
            </p:cNvPr>
            <p:cNvGrpSpPr/>
            <p:nvPr/>
          </p:nvGrpSpPr>
          <p:grpSpPr>
            <a:xfrm>
              <a:off x="656617" y="3911599"/>
              <a:ext cx="2920100" cy="1811692"/>
              <a:chOff x="656617" y="3911599"/>
              <a:chExt cx="2920100" cy="1811692"/>
            </a:xfrm>
          </p:grpSpPr>
          <p:sp>
            <p:nvSpPr>
              <p:cNvPr id="4" name="吹き出し: 角を丸めた四角形 3">
                <a:extLst>
                  <a:ext uri="{FF2B5EF4-FFF2-40B4-BE49-F238E27FC236}">
                    <a16:creationId xmlns:a16="http://schemas.microsoft.com/office/drawing/2014/main" id="{1F74DEE3-F842-E0B4-0B54-7401B4313649}"/>
                  </a:ext>
                </a:extLst>
              </p:cNvPr>
              <p:cNvSpPr/>
              <p:nvPr/>
            </p:nvSpPr>
            <p:spPr>
              <a:xfrm>
                <a:off x="656617" y="3911599"/>
                <a:ext cx="2920100" cy="1811692"/>
              </a:xfrm>
              <a:prstGeom prst="wedgeRoundRectCallout">
                <a:avLst>
                  <a:gd name="adj1" fmla="val 34256"/>
                  <a:gd name="adj2" fmla="val 64837"/>
                  <a:gd name="adj3" fmla="val 166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7" name="グループ化 6">
                <a:extLst>
                  <a:ext uri="{FF2B5EF4-FFF2-40B4-BE49-F238E27FC236}">
                    <a16:creationId xmlns:a16="http://schemas.microsoft.com/office/drawing/2014/main" id="{17D0E8D6-B9E9-5E97-7A6E-624466E5BC4C}"/>
                  </a:ext>
                </a:extLst>
              </p:cNvPr>
              <p:cNvGrpSpPr/>
              <p:nvPr/>
            </p:nvGrpSpPr>
            <p:grpSpPr>
              <a:xfrm>
                <a:off x="757763" y="4030772"/>
                <a:ext cx="2708333" cy="253233"/>
                <a:chOff x="757763" y="4030772"/>
                <a:chExt cx="2708333" cy="253233"/>
              </a:xfrm>
            </p:grpSpPr>
            <p:sp>
              <p:nvSpPr>
                <p:cNvPr id="5" name="正方形/長方形 4">
                  <a:extLst>
                    <a:ext uri="{FF2B5EF4-FFF2-40B4-BE49-F238E27FC236}">
                      <a16:creationId xmlns:a16="http://schemas.microsoft.com/office/drawing/2014/main" id="{17F6D567-0C16-49D3-A671-79F7935C1753}"/>
                    </a:ext>
                  </a:extLst>
                </p:cNvPr>
                <p:cNvSpPr/>
                <p:nvPr/>
              </p:nvSpPr>
              <p:spPr>
                <a:xfrm>
                  <a:off x="1054096" y="4030772"/>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途中解約は可能ですか？</a:t>
                  </a:r>
                </a:p>
              </p:txBody>
            </p:sp>
            <p:sp>
              <p:nvSpPr>
                <p:cNvPr id="6" name="正方形/長方形 5">
                  <a:extLst>
                    <a:ext uri="{FF2B5EF4-FFF2-40B4-BE49-F238E27FC236}">
                      <a16:creationId xmlns:a16="http://schemas.microsoft.com/office/drawing/2014/main" id="{5A2A4D61-F62C-A0F4-76AC-BD0E513581CE}"/>
                    </a:ext>
                  </a:extLst>
                </p:cNvPr>
                <p:cNvSpPr/>
                <p:nvPr/>
              </p:nvSpPr>
              <p:spPr>
                <a:xfrm>
                  <a:off x="757763" y="4030774"/>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8" name="グループ化 7">
                <a:extLst>
                  <a:ext uri="{FF2B5EF4-FFF2-40B4-BE49-F238E27FC236}">
                    <a16:creationId xmlns:a16="http://schemas.microsoft.com/office/drawing/2014/main" id="{D31502E2-0D12-EA8F-BC77-C8E93179E340}"/>
                  </a:ext>
                </a:extLst>
              </p:cNvPr>
              <p:cNvGrpSpPr/>
              <p:nvPr/>
            </p:nvGrpSpPr>
            <p:grpSpPr>
              <a:xfrm>
                <a:off x="757763" y="4367509"/>
                <a:ext cx="2708333" cy="1014207"/>
                <a:chOff x="757763" y="4007679"/>
                <a:chExt cx="2708333" cy="1014207"/>
              </a:xfrm>
            </p:grpSpPr>
            <p:sp>
              <p:nvSpPr>
                <p:cNvPr id="9" name="正方形/長方形 8">
                  <a:extLst>
                    <a:ext uri="{FF2B5EF4-FFF2-40B4-BE49-F238E27FC236}">
                      <a16:creationId xmlns:a16="http://schemas.microsoft.com/office/drawing/2014/main" id="{724EB172-FA71-61DB-B920-B3B28A920206}"/>
                    </a:ext>
                  </a:extLst>
                </p:cNvPr>
                <p:cNvSpPr/>
                <p:nvPr/>
              </p:nvSpPr>
              <p:spPr>
                <a:xfrm>
                  <a:off x="1054096" y="4007681"/>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はい、可能です。契約内容に基づき所定の手続きを行っていただければ解約できます。進行状況に応じた精算方法についても事前にご説明いたします。</a:t>
                  </a:r>
                </a:p>
              </p:txBody>
            </p:sp>
            <p:sp>
              <p:nvSpPr>
                <p:cNvPr id="10" name="正方形/長方形 9">
                  <a:extLst>
                    <a:ext uri="{FF2B5EF4-FFF2-40B4-BE49-F238E27FC236}">
                      <a16:creationId xmlns:a16="http://schemas.microsoft.com/office/drawing/2014/main" id="{7AA3E678-5E68-A7E6-F0BF-42344FAA38B0}"/>
                    </a:ext>
                  </a:extLst>
                </p:cNvPr>
                <p:cNvSpPr/>
                <p:nvPr/>
              </p:nvSpPr>
              <p:spPr>
                <a:xfrm>
                  <a:off x="757763" y="4007679"/>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12" name="グループ化 11">
              <a:extLst>
                <a:ext uri="{FF2B5EF4-FFF2-40B4-BE49-F238E27FC236}">
                  <a16:creationId xmlns:a16="http://schemas.microsoft.com/office/drawing/2014/main" id="{FB2E59FC-6519-257E-0EBD-864E96608766}"/>
                </a:ext>
              </a:extLst>
            </p:cNvPr>
            <p:cNvGrpSpPr/>
            <p:nvPr/>
          </p:nvGrpSpPr>
          <p:grpSpPr>
            <a:xfrm>
              <a:off x="8720437" y="3911599"/>
              <a:ext cx="2920100" cy="1811692"/>
              <a:chOff x="656617" y="3911599"/>
              <a:chExt cx="2920100" cy="1811692"/>
            </a:xfrm>
          </p:grpSpPr>
          <p:sp>
            <p:nvSpPr>
              <p:cNvPr id="13" name="吹き出し: 角を丸めた四角形 12">
                <a:extLst>
                  <a:ext uri="{FF2B5EF4-FFF2-40B4-BE49-F238E27FC236}">
                    <a16:creationId xmlns:a16="http://schemas.microsoft.com/office/drawing/2014/main" id="{9223E1F1-A1A3-57F0-9E58-E7198C4E8FAB}"/>
                  </a:ext>
                </a:extLst>
              </p:cNvPr>
              <p:cNvSpPr/>
              <p:nvPr/>
            </p:nvSpPr>
            <p:spPr>
              <a:xfrm>
                <a:off x="656617" y="3911599"/>
                <a:ext cx="2920100" cy="1811692"/>
              </a:xfrm>
              <a:prstGeom prst="wedgeRoundRectCallout">
                <a:avLst>
                  <a:gd name="adj1" fmla="val -36201"/>
                  <a:gd name="adj2" fmla="val 62968"/>
                  <a:gd name="adj3" fmla="val 166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14" name="グループ化 13">
                <a:extLst>
                  <a:ext uri="{FF2B5EF4-FFF2-40B4-BE49-F238E27FC236}">
                    <a16:creationId xmlns:a16="http://schemas.microsoft.com/office/drawing/2014/main" id="{7FA20474-C017-828C-0797-1DDEA1F3C386}"/>
                  </a:ext>
                </a:extLst>
              </p:cNvPr>
              <p:cNvGrpSpPr/>
              <p:nvPr/>
            </p:nvGrpSpPr>
            <p:grpSpPr>
              <a:xfrm>
                <a:off x="757763" y="4030772"/>
                <a:ext cx="2708333" cy="253233"/>
                <a:chOff x="757763" y="4030772"/>
                <a:chExt cx="2708333" cy="253233"/>
              </a:xfrm>
            </p:grpSpPr>
            <p:sp>
              <p:nvSpPr>
                <p:cNvPr id="18" name="正方形/長方形 17">
                  <a:extLst>
                    <a:ext uri="{FF2B5EF4-FFF2-40B4-BE49-F238E27FC236}">
                      <a16:creationId xmlns:a16="http://schemas.microsoft.com/office/drawing/2014/main" id="{68DD21A1-D8CB-0142-4E45-DA59A57408EC}"/>
                    </a:ext>
                  </a:extLst>
                </p:cNvPr>
                <p:cNvSpPr/>
                <p:nvPr/>
              </p:nvSpPr>
              <p:spPr>
                <a:xfrm>
                  <a:off x="1054096" y="4030772"/>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地方でも依頼できますか？</a:t>
                  </a:r>
                </a:p>
              </p:txBody>
            </p:sp>
            <p:sp>
              <p:nvSpPr>
                <p:cNvPr id="19" name="正方形/長方形 18">
                  <a:extLst>
                    <a:ext uri="{FF2B5EF4-FFF2-40B4-BE49-F238E27FC236}">
                      <a16:creationId xmlns:a16="http://schemas.microsoft.com/office/drawing/2014/main" id="{5E5E1C99-917C-4F97-151E-EA48209234AC}"/>
                    </a:ext>
                  </a:extLst>
                </p:cNvPr>
                <p:cNvSpPr/>
                <p:nvPr/>
              </p:nvSpPr>
              <p:spPr>
                <a:xfrm>
                  <a:off x="757763" y="4030774"/>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15" name="グループ化 14">
                <a:extLst>
                  <a:ext uri="{FF2B5EF4-FFF2-40B4-BE49-F238E27FC236}">
                    <a16:creationId xmlns:a16="http://schemas.microsoft.com/office/drawing/2014/main" id="{D5630598-2E14-ED10-83F3-3FAA07720DC6}"/>
                  </a:ext>
                </a:extLst>
              </p:cNvPr>
              <p:cNvGrpSpPr/>
              <p:nvPr/>
            </p:nvGrpSpPr>
            <p:grpSpPr>
              <a:xfrm>
                <a:off x="757763" y="4367509"/>
                <a:ext cx="2708333" cy="1014207"/>
                <a:chOff x="757763" y="4007679"/>
                <a:chExt cx="2708333" cy="1014207"/>
              </a:xfrm>
            </p:grpSpPr>
            <p:sp>
              <p:nvSpPr>
                <p:cNvPr id="16" name="正方形/長方形 15">
                  <a:extLst>
                    <a:ext uri="{FF2B5EF4-FFF2-40B4-BE49-F238E27FC236}">
                      <a16:creationId xmlns:a16="http://schemas.microsoft.com/office/drawing/2014/main" id="{18C20C7D-11E2-F71E-5D1F-4DA0B76B4150}"/>
                    </a:ext>
                  </a:extLst>
                </p:cNvPr>
                <p:cNvSpPr/>
                <p:nvPr/>
              </p:nvSpPr>
              <p:spPr>
                <a:xfrm>
                  <a:off x="1054096" y="4007681"/>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全国対応しております。打ち合わせはオンラインで実施し、対面と変わらない密度で進行しますので安心してご相談ください。</a:t>
                  </a:r>
                </a:p>
              </p:txBody>
            </p:sp>
            <p:sp>
              <p:nvSpPr>
                <p:cNvPr id="17" name="正方形/長方形 16">
                  <a:extLst>
                    <a:ext uri="{FF2B5EF4-FFF2-40B4-BE49-F238E27FC236}">
                      <a16:creationId xmlns:a16="http://schemas.microsoft.com/office/drawing/2014/main" id="{C3FB4EB0-68B2-6253-1FD3-0AB84315F5E8}"/>
                    </a:ext>
                  </a:extLst>
                </p:cNvPr>
                <p:cNvSpPr/>
                <p:nvPr/>
              </p:nvSpPr>
              <p:spPr>
                <a:xfrm>
                  <a:off x="757763" y="4007679"/>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20" name="グループ化 19">
              <a:extLst>
                <a:ext uri="{FF2B5EF4-FFF2-40B4-BE49-F238E27FC236}">
                  <a16:creationId xmlns:a16="http://schemas.microsoft.com/office/drawing/2014/main" id="{78E402FB-93EF-2B30-5048-C9ECECC71CF4}"/>
                </a:ext>
              </a:extLst>
            </p:cNvPr>
            <p:cNvGrpSpPr/>
            <p:nvPr/>
          </p:nvGrpSpPr>
          <p:grpSpPr>
            <a:xfrm>
              <a:off x="2011514" y="1422403"/>
              <a:ext cx="2920100" cy="1811692"/>
              <a:chOff x="656617" y="3911599"/>
              <a:chExt cx="2920100" cy="1811692"/>
            </a:xfrm>
          </p:grpSpPr>
          <p:sp>
            <p:nvSpPr>
              <p:cNvPr id="21" name="吹き出し: 角を丸めた四角形 20">
                <a:extLst>
                  <a:ext uri="{FF2B5EF4-FFF2-40B4-BE49-F238E27FC236}">
                    <a16:creationId xmlns:a16="http://schemas.microsoft.com/office/drawing/2014/main" id="{5979B223-64BF-6D67-1B2C-D4A8B319C99A}"/>
                  </a:ext>
                </a:extLst>
              </p:cNvPr>
              <p:cNvSpPr/>
              <p:nvPr/>
            </p:nvSpPr>
            <p:spPr>
              <a:xfrm>
                <a:off x="656617" y="3911599"/>
                <a:ext cx="2920100" cy="1811692"/>
              </a:xfrm>
              <a:prstGeom prst="wedgeRoundRectCallout">
                <a:avLst>
                  <a:gd name="adj1" fmla="val 34256"/>
                  <a:gd name="adj2" fmla="val 64837"/>
                  <a:gd name="adj3" fmla="val 166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22" name="グループ化 21">
                <a:extLst>
                  <a:ext uri="{FF2B5EF4-FFF2-40B4-BE49-F238E27FC236}">
                    <a16:creationId xmlns:a16="http://schemas.microsoft.com/office/drawing/2014/main" id="{EB570302-9350-C143-6791-61BF39D63E4C}"/>
                  </a:ext>
                </a:extLst>
              </p:cNvPr>
              <p:cNvGrpSpPr/>
              <p:nvPr/>
            </p:nvGrpSpPr>
            <p:grpSpPr>
              <a:xfrm>
                <a:off x="757763" y="4030772"/>
                <a:ext cx="2708333" cy="253233"/>
                <a:chOff x="757763" y="4030772"/>
                <a:chExt cx="2708333" cy="253233"/>
              </a:xfrm>
            </p:grpSpPr>
            <p:sp>
              <p:nvSpPr>
                <p:cNvPr id="26" name="正方形/長方形 25">
                  <a:extLst>
                    <a:ext uri="{FF2B5EF4-FFF2-40B4-BE49-F238E27FC236}">
                      <a16:creationId xmlns:a16="http://schemas.microsoft.com/office/drawing/2014/main" id="{5AD1BCC9-0FA2-80C3-2FFD-559706578531}"/>
                    </a:ext>
                  </a:extLst>
                </p:cNvPr>
                <p:cNvSpPr/>
                <p:nvPr/>
              </p:nvSpPr>
              <p:spPr>
                <a:xfrm>
                  <a:off x="1054096" y="4030774"/>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支払い方法は何がありますか？</a:t>
                  </a:r>
                </a:p>
              </p:txBody>
            </p:sp>
            <p:sp>
              <p:nvSpPr>
                <p:cNvPr id="27" name="正方形/長方形 26">
                  <a:extLst>
                    <a:ext uri="{FF2B5EF4-FFF2-40B4-BE49-F238E27FC236}">
                      <a16:creationId xmlns:a16="http://schemas.microsoft.com/office/drawing/2014/main" id="{7F404091-BBA0-C469-8577-B4347FF97795}"/>
                    </a:ext>
                  </a:extLst>
                </p:cNvPr>
                <p:cNvSpPr/>
                <p:nvPr/>
              </p:nvSpPr>
              <p:spPr>
                <a:xfrm>
                  <a:off x="757763" y="4030772"/>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23" name="グループ化 22">
                <a:extLst>
                  <a:ext uri="{FF2B5EF4-FFF2-40B4-BE49-F238E27FC236}">
                    <a16:creationId xmlns:a16="http://schemas.microsoft.com/office/drawing/2014/main" id="{513B0BFA-4934-A653-EC30-2C67572CED59}"/>
                  </a:ext>
                </a:extLst>
              </p:cNvPr>
              <p:cNvGrpSpPr/>
              <p:nvPr/>
            </p:nvGrpSpPr>
            <p:grpSpPr>
              <a:xfrm>
                <a:off x="757763" y="4367509"/>
                <a:ext cx="2708333" cy="1014205"/>
                <a:chOff x="757763" y="4007679"/>
                <a:chExt cx="2708333" cy="1014205"/>
              </a:xfrm>
            </p:grpSpPr>
            <p:sp>
              <p:nvSpPr>
                <p:cNvPr id="24" name="正方形/長方形 23">
                  <a:extLst>
                    <a:ext uri="{FF2B5EF4-FFF2-40B4-BE49-F238E27FC236}">
                      <a16:creationId xmlns:a16="http://schemas.microsoft.com/office/drawing/2014/main" id="{8A709433-DCCA-6812-B1B1-E1A70690FB86}"/>
                    </a:ext>
                  </a:extLst>
                </p:cNvPr>
                <p:cNvSpPr/>
                <p:nvPr/>
              </p:nvSpPr>
              <p:spPr>
                <a:xfrm>
                  <a:off x="1054096" y="4007679"/>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銀行振込を基本としておりますが、内容に応じて柔軟に対応可能です。お見積り提示時に支払い条件とあわせてご案内いたします。</a:t>
                  </a:r>
                </a:p>
              </p:txBody>
            </p:sp>
            <p:sp>
              <p:nvSpPr>
                <p:cNvPr id="25" name="正方形/長方形 24">
                  <a:extLst>
                    <a:ext uri="{FF2B5EF4-FFF2-40B4-BE49-F238E27FC236}">
                      <a16:creationId xmlns:a16="http://schemas.microsoft.com/office/drawing/2014/main" id="{12984430-C79B-BE7C-F999-6845B2BD01B8}"/>
                    </a:ext>
                  </a:extLst>
                </p:cNvPr>
                <p:cNvSpPr/>
                <p:nvPr/>
              </p:nvSpPr>
              <p:spPr>
                <a:xfrm>
                  <a:off x="757763" y="4007681"/>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nvGrpSpPr>
            <p:cNvPr id="28" name="グループ化 27">
              <a:extLst>
                <a:ext uri="{FF2B5EF4-FFF2-40B4-BE49-F238E27FC236}">
                  <a16:creationId xmlns:a16="http://schemas.microsoft.com/office/drawing/2014/main" id="{C7E9FE1B-CAE1-0D36-651D-502CDB3D1A17}"/>
                </a:ext>
              </a:extLst>
            </p:cNvPr>
            <p:cNvGrpSpPr/>
            <p:nvPr/>
          </p:nvGrpSpPr>
          <p:grpSpPr>
            <a:xfrm>
              <a:off x="7374763" y="1422403"/>
              <a:ext cx="2920100" cy="1811692"/>
              <a:chOff x="656617" y="3911599"/>
              <a:chExt cx="2920100" cy="1811692"/>
            </a:xfrm>
          </p:grpSpPr>
          <p:sp>
            <p:nvSpPr>
              <p:cNvPr id="29" name="吹き出し: 角を丸めた四角形 28">
                <a:extLst>
                  <a:ext uri="{FF2B5EF4-FFF2-40B4-BE49-F238E27FC236}">
                    <a16:creationId xmlns:a16="http://schemas.microsoft.com/office/drawing/2014/main" id="{1A0125F1-7717-17A3-1D00-B32A9B5D3F7B}"/>
                  </a:ext>
                </a:extLst>
              </p:cNvPr>
              <p:cNvSpPr/>
              <p:nvPr/>
            </p:nvSpPr>
            <p:spPr>
              <a:xfrm>
                <a:off x="656617" y="3911599"/>
                <a:ext cx="2920100" cy="1811692"/>
              </a:xfrm>
              <a:prstGeom prst="wedgeRoundRectCallout">
                <a:avLst>
                  <a:gd name="adj1" fmla="val -36201"/>
                  <a:gd name="adj2" fmla="val 62968"/>
                  <a:gd name="adj3" fmla="val 1666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pPr>
                <a:endParaRPr kumimoji="1" lang="ja-JP" altLang="en-US" sz="1100" dirty="0">
                  <a:solidFill>
                    <a:schemeClr val="tx1"/>
                  </a:solidFill>
                  <a:latin typeface="+mn-ea"/>
                </a:endParaRPr>
              </a:p>
            </p:txBody>
          </p:sp>
          <p:grpSp>
            <p:nvGrpSpPr>
              <p:cNvPr id="30" name="グループ化 29">
                <a:extLst>
                  <a:ext uri="{FF2B5EF4-FFF2-40B4-BE49-F238E27FC236}">
                    <a16:creationId xmlns:a16="http://schemas.microsoft.com/office/drawing/2014/main" id="{E27FF9AC-95C4-EEDA-4FB9-790C2E278089}"/>
                  </a:ext>
                </a:extLst>
              </p:cNvPr>
              <p:cNvGrpSpPr/>
              <p:nvPr/>
            </p:nvGrpSpPr>
            <p:grpSpPr>
              <a:xfrm>
                <a:off x="757763" y="4030772"/>
                <a:ext cx="2708333" cy="253233"/>
                <a:chOff x="757763" y="4030772"/>
                <a:chExt cx="2708333" cy="253233"/>
              </a:xfrm>
            </p:grpSpPr>
            <p:sp>
              <p:nvSpPr>
                <p:cNvPr id="34" name="正方形/長方形 33">
                  <a:extLst>
                    <a:ext uri="{FF2B5EF4-FFF2-40B4-BE49-F238E27FC236}">
                      <a16:creationId xmlns:a16="http://schemas.microsoft.com/office/drawing/2014/main" id="{904435F8-E9F2-5AB2-75DA-2A547C0E635E}"/>
                    </a:ext>
                  </a:extLst>
                </p:cNvPr>
                <p:cNvSpPr/>
                <p:nvPr/>
              </p:nvSpPr>
              <p:spPr>
                <a:xfrm>
                  <a:off x="1054096" y="4030774"/>
                  <a:ext cx="2412000"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b="1" dirty="0">
                      <a:solidFill>
                        <a:schemeClr val="tx1"/>
                      </a:solidFill>
                      <a:latin typeface="+mn-ea"/>
                    </a:rPr>
                    <a:t>複数案件を同時依頼できますか？</a:t>
                  </a:r>
                </a:p>
              </p:txBody>
            </p:sp>
            <p:sp>
              <p:nvSpPr>
                <p:cNvPr id="35" name="正方形/長方形 34">
                  <a:extLst>
                    <a:ext uri="{FF2B5EF4-FFF2-40B4-BE49-F238E27FC236}">
                      <a16:creationId xmlns:a16="http://schemas.microsoft.com/office/drawing/2014/main" id="{15064FD0-CB73-8940-72B5-45755310BED4}"/>
                    </a:ext>
                  </a:extLst>
                </p:cNvPr>
                <p:cNvSpPr/>
                <p:nvPr/>
              </p:nvSpPr>
              <p:spPr>
                <a:xfrm>
                  <a:off x="757763" y="4030772"/>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Q</a:t>
                  </a:r>
                  <a:endParaRPr kumimoji="1" lang="ja-JP" altLang="en-US" sz="1200" b="1" dirty="0">
                    <a:solidFill>
                      <a:schemeClr val="accent5"/>
                    </a:solidFill>
                    <a:latin typeface="+mn-ea"/>
                  </a:endParaRPr>
                </a:p>
              </p:txBody>
            </p:sp>
          </p:grpSp>
          <p:grpSp>
            <p:nvGrpSpPr>
              <p:cNvPr id="31" name="グループ化 30">
                <a:extLst>
                  <a:ext uri="{FF2B5EF4-FFF2-40B4-BE49-F238E27FC236}">
                    <a16:creationId xmlns:a16="http://schemas.microsoft.com/office/drawing/2014/main" id="{F78E8F6B-B5B1-A5FF-A257-0B204797516F}"/>
                  </a:ext>
                </a:extLst>
              </p:cNvPr>
              <p:cNvGrpSpPr/>
              <p:nvPr/>
            </p:nvGrpSpPr>
            <p:grpSpPr>
              <a:xfrm>
                <a:off x="757763" y="4367509"/>
                <a:ext cx="2708333" cy="1014205"/>
                <a:chOff x="757763" y="4007679"/>
                <a:chExt cx="2708333" cy="1014205"/>
              </a:xfrm>
            </p:grpSpPr>
            <p:sp>
              <p:nvSpPr>
                <p:cNvPr id="32" name="正方形/長方形 31">
                  <a:extLst>
                    <a:ext uri="{FF2B5EF4-FFF2-40B4-BE49-F238E27FC236}">
                      <a16:creationId xmlns:a16="http://schemas.microsoft.com/office/drawing/2014/main" id="{8BD10AEF-41A2-2F66-21A4-9A5C9ED475D1}"/>
                    </a:ext>
                  </a:extLst>
                </p:cNvPr>
                <p:cNvSpPr/>
                <p:nvPr/>
              </p:nvSpPr>
              <p:spPr>
                <a:xfrm>
                  <a:off x="1054096" y="4007679"/>
                  <a:ext cx="2412000" cy="10142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nSpc>
                      <a:spcPct val="150000"/>
                    </a:lnSpc>
                  </a:pPr>
                  <a:r>
                    <a:rPr kumimoji="1" lang="ja-JP" altLang="en-US" sz="1100" dirty="0">
                      <a:solidFill>
                        <a:schemeClr val="tx1"/>
                      </a:solidFill>
                      <a:latin typeface="+mn-ea"/>
                    </a:rPr>
                    <a:t>可能です。優先順位や納期を整理したうえで、無理のない進行計画を立てます。ボリュームに応じた体制で対応いたします。</a:t>
                  </a:r>
                </a:p>
              </p:txBody>
            </p:sp>
            <p:sp>
              <p:nvSpPr>
                <p:cNvPr id="33" name="正方形/長方形 32">
                  <a:extLst>
                    <a:ext uri="{FF2B5EF4-FFF2-40B4-BE49-F238E27FC236}">
                      <a16:creationId xmlns:a16="http://schemas.microsoft.com/office/drawing/2014/main" id="{D9AECB52-CDD6-1257-6CA3-3C1E6D9F58DD}"/>
                    </a:ext>
                  </a:extLst>
                </p:cNvPr>
                <p:cNvSpPr/>
                <p:nvPr/>
              </p:nvSpPr>
              <p:spPr>
                <a:xfrm>
                  <a:off x="757763" y="4007681"/>
                  <a:ext cx="237067" cy="2532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algn="ctr">
                    <a:lnSpc>
                      <a:spcPct val="150000"/>
                    </a:lnSpc>
                  </a:pPr>
                  <a:r>
                    <a:rPr kumimoji="1" lang="en-US" altLang="ja-JP" sz="1200" b="1" dirty="0">
                      <a:solidFill>
                        <a:schemeClr val="accent5"/>
                      </a:solidFill>
                      <a:latin typeface="+mn-ea"/>
                    </a:rPr>
                    <a:t>A</a:t>
                  </a:r>
                  <a:endParaRPr kumimoji="1" lang="ja-JP" altLang="en-US" sz="1200" b="1" dirty="0">
                    <a:solidFill>
                      <a:schemeClr val="accent5"/>
                    </a:solidFill>
                    <a:latin typeface="+mn-ea"/>
                  </a:endParaRPr>
                </a:p>
              </p:txBody>
            </p:sp>
          </p:grpSp>
        </p:grpSp>
      </p:grpSp>
    </p:spTree>
    <p:extLst>
      <p:ext uri="{BB962C8B-B14F-4D97-AF65-F5344CB8AC3E}">
        <p14:creationId xmlns:p14="http://schemas.microsoft.com/office/powerpoint/2010/main" val="103169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2.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3.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2426</TotalTime>
  <Words>253</Words>
  <Application>Microsoft Office PowerPoint</Application>
  <PresentationFormat>ワイド画面</PresentationFormat>
  <Paragraphs>29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2026-02-25T09:52:43Z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