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04F439-1BFA-4360-8F3F-B3B03A08B1FE}" v="1" dt="2026-02-25T09:49:39.108"/>
    <p1510:client id="{C832A563-5640-4E14-82FC-FE9BBA850F39}" v="702" dt="2026-02-25T09:24:46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49:39.108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9:39.108" v="2285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C1F20-094D-E891-0B8D-B8624F289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0DCD5CF-BFCF-AC2D-F729-6E8E48ADA388}"/>
              </a:ext>
            </a:extLst>
          </p:cNvPr>
          <p:cNvSpPr/>
          <p:nvPr/>
        </p:nvSpPr>
        <p:spPr>
          <a:xfrm>
            <a:off x="551463" y="277467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よくある質問（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68EAA052-7167-EE34-E65B-3DC6936C876F}"/>
              </a:ext>
            </a:extLst>
          </p:cNvPr>
          <p:cNvGrpSpPr/>
          <p:nvPr/>
        </p:nvGrpSpPr>
        <p:grpSpPr>
          <a:xfrm>
            <a:off x="686988" y="1179822"/>
            <a:ext cx="10818025" cy="5246378"/>
            <a:chOff x="822512" y="1179822"/>
            <a:chExt cx="10818025" cy="5246378"/>
          </a:xfrm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832A3DFF-3D22-4502-3062-483B7F1C2BC7}"/>
                </a:ext>
              </a:extLst>
            </p:cNvPr>
            <p:cNvGrpSpPr/>
            <p:nvPr/>
          </p:nvGrpSpPr>
          <p:grpSpPr>
            <a:xfrm>
              <a:off x="822512" y="1179822"/>
              <a:ext cx="3089320" cy="5246378"/>
              <a:chOff x="280413" y="875022"/>
              <a:chExt cx="3089320" cy="5246378"/>
            </a:xfrm>
          </p:grpSpPr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19E34274-ACBD-0A66-4F80-0AD1CE7EE372}"/>
                  </a:ext>
                </a:extLst>
              </p:cNvPr>
              <p:cNvSpPr/>
              <p:nvPr/>
            </p:nvSpPr>
            <p:spPr>
              <a:xfrm>
                <a:off x="551463" y="1146434"/>
                <a:ext cx="2818270" cy="10972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216000" rIns="216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新規事業の構想段階でも支援は受けられますか？</a:t>
                </a: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D18A1045-D7CB-9545-88ED-7DEB25287037}"/>
                  </a:ext>
                </a:extLst>
              </p:cNvPr>
              <p:cNvSpPr/>
              <p:nvPr/>
            </p:nvSpPr>
            <p:spPr>
              <a:xfrm>
                <a:off x="551463" y="2992168"/>
                <a:ext cx="2818270" cy="31292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216000" rIns="216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はい、構想段階からのご相談も可能です。アイデアがまだ曖昧な状態でも、市場性・収益性・実行体制の観点から整理し、事業として成立する形へと具体化していきます。頭の中にある断片的な考えを言語化し、優先順位をつけることで、次に取るべきアクションが明確になります。初期段階での整理は、その後の意思決定スピードを大きく高めます。</a:t>
                </a:r>
              </a:p>
            </p:txBody>
          </p:sp>
          <p:sp>
            <p:nvSpPr>
              <p:cNvPr id="5" name="楕円 4">
                <a:extLst>
                  <a:ext uri="{FF2B5EF4-FFF2-40B4-BE49-F238E27FC236}">
                    <a16:creationId xmlns:a16="http://schemas.microsoft.com/office/drawing/2014/main" id="{426703A3-87B1-3D91-AB47-DD49AD6B0088}"/>
                  </a:ext>
                </a:extLst>
              </p:cNvPr>
              <p:cNvSpPr/>
              <p:nvPr/>
            </p:nvSpPr>
            <p:spPr>
              <a:xfrm>
                <a:off x="280413" y="875022"/>
                <a:ext cx="542099" cy="54282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2800" b="1" dirty="0">
                    <a:solidFill>
                      <a:schemeClr val="bg1"/>
                    </a:solidFill>
                    <a:latin typeface="+mn-ea"/>
                  </a:rPr>
                  <a:t>Q</a:t>
                </a:r>
                <a:endParaRPr kumimoji="1" lang="ja-JP" altLang="en-US" sz="28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6" name="楕円 5">
                <a:extLst>
                  <a:ext uri="{FF2B5EF4-FFF2-40B4-BE49-F238E27FC236}">
                    <a16:creationId xmlns:a16="http://schemas.microsoft.com/office/drawing/2014/main" id="{D1422DA6-42D6-7D1E-848F-48EE81857CF0}"/>
                  </a:ext>
                </a:extLst>
              </p:cNvPr>
              <p:cNvSpPr/>
              <p:nvPr/>
            </p:nvSpPr>
            <p:spPr>
              <a:xfrm>
                <a:off x="280413" y="2720756"/>
                <a:ext cx="542099" cy="54282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2800" b="1" dirty="0">
                    <a:solidFill>
                      <a:schemeClr val="bg1"/>
                    </a:solidFill>
                    <a:latin typeface="+mn-ea"/>
                  </a:rPr>
                  <a:t>A</a:t>
                </a:r>
                <a:endParaRPr kumimoji="1" lang="ja-JP" altLang="en-US" sz="28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7" name="二等辺三角形 6">
                <a:extLst>
                  <a:ext uri="{FF2B5EF4-FFF2-40B4-BE49-F238E27FC236}">
                    <a16:creationId xmlns:a16="http://schemas.microsoft.com/office/drawing/2014/main" id="{27A4FA9B-10AA-692F-6219-D945980CAB9F}"/>
                  </a:ext>
                </a:extLst>
              </p:cNvPr>
              <p:cNvSpPr/>
              <p:nvPr/>
            </p:nvSpPr>
            <p:spPr>
              <a:xfrm rot="10800000">
                <a:off x="1707153" y="2543782"/>
                <a:ext cx="506890" cy="148269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kumimoji="1" lang="ja-JP" altLang="en-US" sz="11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A8CDA4E8-F5A2-417F-1CEF-0853F12CC1E9}"/>
                </a:ext>
              </a:extLst>
            </p:cNvPr>
            <p:cNvGrpSpPr/>
            <p:nvPr/>
          </p:nvGrpSpPr>
          <p:grpSpPr>
            <a:xfrm>
              <a:off x="4686865" y="1179822"/>
              <a:ext cx="3089320" cy="5246378"/>
              <a:chOff x="280413" y="875022"/>
              <a:chExt cx="3089320" cy="5246378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DEBAFEC9-BC39-B1A5-6BF0-71C674DDF44E}"/>
                  </a:ext>
                </a:extLst>
              </p:cNvPr>
              <p:cNvSpPr/>
              <p:nvPr/>
            </p:nvSpPr>
            <p:spPr>
              <a:xfrm>
                <a:off x="551463" y="1146434"/>
                <a:ext cx="2818270" cy="10972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216000" rIns="216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社内の意見がまとまらない場合も対応可能ですか？</a:t>
                </a: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B1FCF315-FC5C-19A9-9F70-AB0220B02CEB}"/>
                  </a:ext>
                </a:extLst>
              </p:cNvPr>
              <p:cNvSpPr/>
              <p:nvPr/>
            </p:nvSpPr>
            <p:spPr>
              <a:xfrm>
                <a:off x="551463" y="2992168"/>
                <a:ext cx="2818270" cy="31292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216000" rIns="216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可能です。関係者それぞれの意見や立場を丁寧に整理し、論点を構造化することで、感覚的な議論から建設的な議論へと導きます。対立しているように見える意見も、背景にある目的を明確にすると共通点が見えてきます。議論の土台を整えることで、納得感のある合意形成をサポートします。</a:t>
                </a:r>
              </a:p>
            </p:txBody>
          </p:sp>
          <p:sp>
            <p:nvSpPr>
              <p:cNvPr id="12" name="楕円 11">
                <a:extLst>
                  <a:ext uri="{FF2B5EF4-FFF2-40B4-BE49-F238E27FC236}">
                    <a16:creationId xmlns:a16="http://schemas.microsoft.com/office/drawing/2014/main" id="{4EF950F5-7414-7036-ED1A-B830511F9EEE}"/>
                  </a:ext>
                </a:extLst>
              </p:cNvPr>
              <p:cNvSpPr/>
              <p:nvPr/>
            </p:nvSpPr>
            <p:spPr>
              <a:xfrm>
                <a:off x="280413" y="875022"/>
                <a:ext cx="542099" cy="54282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2800" b="1" dirty="0">
                    <a:solidFill>
                      <a:schemeClr val="bg1"/>
                    </a:solidFill>
                    <a:latin typeface="+mn-ea"/>
                  </a:rPr>
                  <a:t>Q</a:t>
                </a:r>
                <a:endParaRPr kumimoji="1" lang="ja-JP" altLang="en-US" sz="28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3" name="楕円 12">
                <a:extLst>
                  <a:ext uri="{FF2B5EF4-FFF2-40B4-BE49-F238E27FC236}">
                    <a16:creationId xmlns:a16="http://schemas.microsoft.com/office/drawing/2014/main" id="{3778496F-CE59-3347-4C73-B109273A7762}"/>
                  </a:ext>
                </a:extLst>
              </p:cNvPr>
              <p:cNvSpPr/>
              <p:nvPr/>
            </p:nvSpPr>
            <p:spPr>
              <a:xfrm>
                <a:off x="280413" y="2720756"/>
                <a:ext cx="542099" cy="54282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2800" b="1" dirty="0">
                    <a:solidFill>
                      <a:schemeClr val="bg1"/>
                    </a:solidFill>
                    <a:latin typeface="+mn-ea"/>
                  </a:rPr>
                  <a:t>A</a:t>
                </a:r>
                <a:endParaRPr kumimoji="1" lang="ja-JP" altLang="en-US" sz="28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4" name="二等辺三角形 13">
                <a:extLst>
                  <a:ext uri="{FF2B5EF4-FFF2-40B4-BE49-F238E27FC236}">
                    <a16:creationId xmlns:a16="http://schemas.microsoft.com/office/drawing/2014/main" id="{81372363-9488-4193-6119-0603E65BA8D5}"/>
                  </a:ext>
                </a:extLst>
              </p:cNvPr>
              <p:cNvSpPr/>
              <p:nvPr/>
            </p:nvSpPr>
            <p:spPr>
              <a:xfrm rot="10800000">
                <a:off x="1707153" y="2543782"/>
                <a:ext cx="506890" cy="148269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kumimoji="1" lang="ja-JP" altLang="en-US" sz="11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0EFCA857-19D0-DA82-A99E-D3C0C04EA36E}"/>
                </a:ext>
              </a:extLst>
            </p:cNvPr>
            <p:cNvGrpSpPr/>
            <p:nvPr/>
          </p:nvGrpSpPr>
          <p:grpSpPr>
            <a:xfrm>
              <a:off x="8551217" y="1179822"/>
              <a:ext cx="3089320" cy="5246378"/>
              <a:chOff x="280413" y="875022"/>
              <a:chExt cx="3089320" cy="5246378"/>
            </a:xfrm>
          </p:grpSpPr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D249CEB7-C045-CF2D-97B2-3B33FB60439F}"/>
                  </a:ext>
                </a:extLst>
              </p:cNvPr>
              <p:cNvSpPr/>
              <p:nvPr/>
            </p:nvSpPr>
            <p:spPr>
              <a:xfrm>
                <a:off x="551463" y="1146434"/>
                <a:ext cx="2818270" cy="10972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216000" rIns="216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経営戦略の見直しだけを依頼することはできますか？</a:t>
                </a: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7B0DA7DA-3017-B73B-51EE-284697247100}"/>
                  </a:ext>
                </a:extLst>
              </p:cNvPr>
              <p:cNvSpPr/>
              <p:nvPr/>
            </p:nvSpPr>
            <p:spPr>
              <a:xfrm>
                <a:off x="551463" y="2992168"/>
                <a:ext cx="2818270" cy="31292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216000" rIns="216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はい、可能です。既存事業を前提に、現状分析から課題抽出、戦略の再設計までを行います。市場環境の変化や組織体制の課題を踏まえ、優先順位を明確にしながら実行可能な打ち手へと落とし込みます。大きな方向転換だけでなく、部分的な戦略修正にも柔軟に対応いたします。</a:t>
                </a:r>
              </a:p>
            </p:txBody>
          </p:sp>
          <p:sp>
            <p:nvSpPr>
              <p:cNvPr id="18" name="楕円 17">
                <a:extLst>
                  <a:ext uri="{FF2B5EF4-FFF2-40B4-BE49-F238E27FC236}">
                    <a16:creationId xmlns:a16="http://schemas.microsoft.com/office/drawing/2014/main" id="{6C7F8B01-249A-FF8A-E8F9-9CAA6D1137D3}"/>
                  </a:ext>
                </a:extLst>
              </p:cNvPr>
              <p:cNvSpPr/>
              <p:nvPr/>
            </p:nvSpPr>
            <p:spPr>
              <a:xfrm>
                <a:off x="280413" y="875022"/>
                <a:ext cx="542099" cy="54282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2800" b="1" dirty="0">
                    <a:solidFill>
                      <a:schemeClr val="bg1"/>
                    </a:solidFill>
                    <a:latin typeface="+mn-ea"/>
                  </a:rPr>
                  <a:t>Q</a:t>
                </a:r>
                <a:endParaRPr kumimoji="1" lang="ja-JP" altLang="en-US" sz="28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9" name="楕円 18">
                <a:extLst>
                  <a:ext uri="{FF2B5EF4-FFF2-40B4-BE49-F238E27FC236}">
                    <a16:creationId xmlns:a16="http://schemas.microsoft.com/office/drawing/2014/main" id="{A9602B58-5955-D838-6389-53814702DDCE}"/>
                  </a:ext>
                </a:extLst>
              </p:cNvPr>
              <p:cNvSpPr/>
              <p:nvPr/>
            </p:nvSpPr>
            <p:spPr>
              <a:xfrm>
                <a:off x="280413" y="2720756"/>
                <a:ext cx="542099" cy="54282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2800" b="1" dirty="0">
                    <a:solidFill>
                      <a:schemeClr val="bg1"/>
                    </a:solidFill>
                    <a:latin typeface="+mn-ea"/>
                  </a:rPr>
                  <a:t>A</a:t>
                </a:r>
                <a:endParaRPr kumimoji="1" lang="ja-JP" altLang="en-US" sz="28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20" name="二等辺三角形 19">
                <a:extLst>
                  <a:ext uri="{FF2B5EF4-FFF2-40B4-BE49-F238E27FC236}">
                    <a16:creationId xmlns:a16="http://schemas.microsoft.com/office/drawing/2014/main" id="{B295E002-4285-CC38-3CBA-9D5E0656E421}"/>
                  </a:ext>
                </a:extLst>
              </p:cNvPr>
              <p:cNvSpPr/>
              <p:nvPr/>
            </p:nvSpPr>
            <p:spPr>
              <a:xfrm rot="10800000">
                <a:off x="1707153" y="2543782"/>
                <a:ext cx="506890" cy="148269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kumimoji="1" lang="ja-JP" altLang="en-US" sz="11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03264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367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2026-02-25T09:49:39Z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