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B90880-71C4-4CD4-A259-8F35B496981C}" v="1" dt="2026-02-25T09:49:59.176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49:59.169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9:59.169" v="2285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9DB342-464B-A824-3227-2EE6681E08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D3CC8B1-FBB5-A4D5-845F-715F96427E8F}"/>
              </a:ext>
            </a:extLst>
          </p:cNvPr>
          <p:cNvSpPr/>
          <p:nvPr/>
        </p:nvSpPr>
        <p:spPr>
          <a:xfrm>
            <a:off x="385759" y="904814"/>
            <a:ext cx="11420482" cy="5667768"/>
          </a:xfrm>
          <a:prstGeom prst="roundRect">
            <a:avLst>
              <a:gd name="adj" fmla="val 263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8CFAE8C-0A49-8F1D-576D-61FC743F500A}"/>
              </a:ext>
            </a:extLst>
          </p:cNvPr>
          <p:cNvGrpSpPr/>
          <p:nvPr/>
        </p:nvGrpSpPr>
        <p:grpSpPr>
          <a:xfrm>
            <a:off x="886692" y="1276193"/>
            <a:ext cx="10460470" cy="4925010"/>
            <a:chOff x="1118124" y="1276193"/>
            <a:chExt cx="9509518" cy="4925010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A3BC1067-862A-FE74-DE61-8E12DA835A41}"/>
                </a:ext>
              </a:extLst>
            </p:cNvPr>
            <p:cNvGrpSpPr/>
            <p:nvPr/>
          </p:nvGrpSpPr>
          <p:grpSpPr>
            <a:xfrm>
              <a:off x="1118124" y="1276193"/>
              <a:ext cx="4378718" cy="4925010"/>
              <a:chOff x="1118124" y="1291773"/>
              <a:chExt cx="4378718" cy="4925010"/>
            </a:xfrm>
          </p:grpSpPr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81867EF1-CD16-DE6B-84D7-1D7DA9AF5A5C}"/>
                  </a:ext>
                </a:extLst>
              </p:cNvPr>
              <p:cNvGrpSpPr/>
              <p:nvPr/>
            </p:nvGrpSpPr>
            <p:grpSpPr>
              <a:xfrm>
                <a:off x="1118124" y="1291773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112DC1C5-8185-B811-C95F-552C1913B2FD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初めてでも依頼できますか？</a:t>
                  </a:r>
                </a:p>
              </p:txBody>
            </p:sp>
            <p:sp>
              <p:nvSpPr>
                <p:cNvPr id="7" name="楕円 6">
                  <a:extLst>
                    <a:ext uri="{FF2B5EF4-FFF2-40B4-BE49-F238E27FC236}">
                      <a16:creationId xmlns:a16="http://schemas.microsoft.com/office/drawing/2014/main" id="{46DDC1AD-1D53-08CC-D192-9050D295FE3B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EB000FE7-6807-9F92-D39F-95BF4A720BBE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はい、初めての方でも安心してご相談いただけます。現状の整理から丁寧にサポートし、目的・ゴールを明確にしたうえで最適な進め方をご提案します。専門知識がなくても問題ありません。</a:t>
                  </a:r>
                </a:p>
              </p:txBody>
            </p:sp>
            <p:sp>
              <p:nvSpPr>
                <p:cNvPr id="9" name="楕円 8">
                  <a:extLst>
                    <a:ext uri="{FF2B5EF4-FFF2-40B4-BE49-F238E27FC236}">
                      <a16:creationId xmlns:a16="http://schemas.microsoft.com/office/drawing/2014/main" id="{39CD46B7-9905-66C6-729D-0B31C9B3CCC2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49299BE1-12DF-D759-0E78-DD7C938060CE}"/>
                  </a:ext>
                </a:extLst>
              </p:cNvPr>
              <p:cNvGrpSpPr/>
              <p:nvPr/>
            </p:nvGrpSpPr>
            <p:grpSpPr>
              <a:xfrm>
                <a:off x="1118124" y="3083599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B675D9AC-D481-9CE9-7B81-4A2C36C343DC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費用はどのくらいかかりますか？</a:t>
                  </a:r>
                </a:p>
              </p:txBody>
            </p:sp>
            <p:sp>
              <p:nvSpPr>
                <p:cNvPr id="13" name="楕円 12">
                  <a:extLst>
                    <a:ext uri="{FF2B5EF4-FFF2-40B4-BE49-F238E27FC236}">
                      <a16:creationId xmlns:a16="http://schemas.microsoft.com/office/drawing/2014/main" id="{3F2F8829-6B95-7EFE-7A09-8805914F4E8A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3AD173D6-6F9E-B589-5292-3C6562E33D31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内容・ボリューム・納期によって異なります。ヒアリング後にお見積りを提示し、ご納得いただいたうえで進行します。追加費用が発生する場合も事前にご説明します。</a:t>
                  </a:r>
                </a:p>
              </p:txBody>
            </p:sp>
            <p:sp>
              <p:nvSpPr>
                <p:cNvPr id="15" name="楕円 14">
                  <a:extLst>
                    <a:ext uri="{FF2B5EF4-FFF2-40B4-BE49-F238E27FC236}">
                      <a16:creationId xmlns:a16="http://schemas.microsoft.com/office/drawing/2014/main" id="{1B2D136B-B203-BA22-9388-D0054C664C5A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CEF3D98C-7AB6-24A1-E29C-F0EC1C7D1FFA}"/>
                  </a:ext>
                </a:extLst>
              </p:cNvPr>
              <p:cNvGrpSpPr/>
              <p:nvPr/>
            </p:nvGrpSpPr>
            <p:grpSpPr>
              <a:xfrm>
                <a:off x="1118124" y="4875424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3CA90217-8CD3-158E-1BCE-D1E450B17E47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オンラインでの対応は可能ですか？</a:t>
                  </a:r>
                </a:p>
              </p:txBody>
            </p:sp>
            <p:sp>
              <p:nvSpPr>
                <p:cNvPr id="18" name="楕円 17">
                  <a:extLst>
                    <a:ext uri="{FF2B5EF4-FFF2-40B4-BE49-F238E27FC236}">
                      <a16:creationId xmlns:a16="http://schemas.microsoft.com/office/drawing/2014/main" id="{090F735B-3331-487A-23AF-DC6F8E8869E9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3DF30D82-8840-09CA-9B7B-F9EB57F517E1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はい、全国どこからでもオンラインで対応可能です。</a:t>
                  </a:r>
                  <a: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  <a:t>Zoom</a:t>
                  </a: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などのオンラインミーティングを活用し、対面と変わらないクオリティでサポートいたします。</a:t>
                  </a:r>
                </a:p>
              </p:txBody>
            </p:sp>
            <p:sp>
              <p:nvSpPr>
                <p:cNvPr id="20" name="楕円 19">
                  <a:extLst>
                    <a:ext uri="{FF2B5EF4-FFF2-40B4-BE49-F238E27FC236}">
                      <a16:creationId xmlns:a16="http://schemas.microsoft.com/office/drawing/2014/main" id="{0787C750-4D74-9892-A248-C55483AD1DDF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642F67BA-C8A4-1D3B-80A1-6586B846F916}"/>
                </a:ext>
              </a:extLst>
            </p:cNvPr>
            <p:cNvGrpSpPr/>
            <p:nvPr/>
          </p:nvGrpSpPr>
          <p:grpSpPr>
            <a:xfrm>
              <a:off x="6248924" y="1276193"/>
              <a:ext cx="4378718" cy="4925010"/>
              <a:chOff x="1118124" y="1291773"/>
              <a:chExt cx="4378718" cy="4925010"/>
            </a:xfrm>
          </p:grpSpPr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8E467F07-B739-1924-18F5-9DA55163E188}"/>
                  </a:ext>
                </a:extLst>
              </p:cNvPr>
              <p:cNvGrpSpPr/>
              <p:nvPr/>
            </p:nvGrpSpPr>
            <p:grpSpPr>
              <a:xfrm>
                <a:off x="1118124" y="1291773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34" name="正方形/長方形 33">
                  <a:extLst>
                    <a:ext uri="{FF2B5EF4-FFF2-40B4-BE49-F238E27FC236}">
                      <a16:creationId xmlns:a16="http://schemas.microsoft.com/office/drawing/2014/main" id="{669002BF-D6CB-40AF-025B-8129D8E44950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どのような流れで進みますか？</a:t>
                  </a:r>
                </a:p>
              </p:txBody>
            </p:sp>
            <p:sp>
              <p:nvSpPr>
                <p:cNvPr id="35" name="楕円 34">
                  <a:extLst>
                    <a:ext uri="{FF2B5EF4-FFF2-40B4-BE49-F238E27FC236}">
                      <a16:creationId xmlns:a16="http://schemas.microsoft.com/office/drawing/2014/main" id="{937E91A0-71EA-81A4-AD68-EE5DE45FB654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36" name="正方形/長方形 35">
                  <a:extLst>
                    <a:ext uri="{FF2B5EF4-FFF2-40B4-BE49-F238E27FC236}">
                      <a16:creationId xmlns:a16="http://schemas.microsoft.com/office/drawing/2014/main" id="{F6B21246-1173-6AF4-36FE-B1419ABFF390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一般的には、①ヒアリング → ②方向性の整理 → ③具体的な設計・制作 → ④確認・修正 → ⑤納品、という流れで進みます。案件内容に応じて柔軟に調整いたします。</a:t>
                  </a:r>
                </a:p>
              </p:txBody>
            </p:sp>
            <p:sp>
              <p:nvSpPr>
                <p:cNvPr id="37" name="楕円 36">
                  <a:extLst>
                    <a:ext uri="{FF2B5EF4-FFF2-40B4-BE49-F238E27FC236}">
                      <a16:creationId xmlns:a16="http://schemas.microsoft.com/office/drawing/2014/main" id="{BAE1DCB0-2540-9BC4-8FB4-05FD528BF830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9249AE2D-2169-81E0-1F6B-91D765B74653}"/>
                  </a:ext>
                </a:extLst>
              </p:cNvPr>
              <p:cNvGrpSpPr/>
              <p:nvPr/>
            </p:nvGrpSpPr>
            <p:grpSpPr>
              <a:xfrm>
                <a:off x="1118124" y="3083599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3EC81C27-B22B-F762-4A18-C9DEE7CD25FD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修正は何回まで可能ですか？</a:t>
                  </a:r>
                </a:p>
              </p:txBody>
            </p:sp>
            <p:sp>
              <p:nvSpPr>
                <p:cNvPr id="31" name="楕円 30">
                  <a:extLst>
                    <a:ext uri="{FF2B5EF4-FFF2-40B4-BE49-F238E27FC236}">
                      <a16:creationId xmlns:a16="http://schemas.microsoft.com/office/drawing/2014/main" id="{E57B8E24-7753-15D5-A721-5D0ADC4451E0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32" name="正方形/長方形 31">
                  <a:extLst>
                    <a:ext uri="{FF2B5EF4-FFF2-40B4-BE49-F238E27FC236}">
                      <a16:creationId xmlns:a16="http://schemas.microsoft.com/office/drawing/2014/main" id="{B21A446E-F201-39EB-7072-D432A482B3E1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基本的には一定回数まで無償で対応しています。大幅な方向転換や仕様変更がある場合のみ、追加費用をご相談させていただくことがあります。</a:t>
                  </a:r>
                </a:p>
              </p:txBody>
            </p:sp>
            <p:sp>
              <p:nvSpPr>
                <p:cNvPr id="33" name="楕円 32">
                  <a:extLst>
                    <a:ext uri="{FF2B5EF4-FFF2-40B4-BE49-F238E27FC236}">
                      <a16:creationId xmlns:a16="http://schemas.microsoft.com/office/drawing/2014/main" id="{8E496375-641F-0604-13AB-E428FE951FDC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77919A48-9E84-469A-9C2C-5111B5256D04}"/>
                  </a:ext>
                </a:extLst>
              </p:cNvPr>
              <p:cNvGrpSpPr/>
              <p:nvPr/>
            </p:nvGrpSpPr>
            <p:grpSpPr>
              <a:xfrm>
                <a:off x="1118124" y="4875424"/>
                <a:ext cx="4378718" cy="1341359"/>
                <a:chOff x="1118124" y="1520374"/>
                <a:chExt cx="4378718" cy="1341359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D595C1BD-6989-6B11-4069-5927BB1C504C}"/>
                    </a:ext>
                  </a:extLst>
                </p:cNvPr>
                <p:cNvSpPr/>
                <p:nvPr/>
              </p:nvSpPr>
              <p:spPr>
                <a:xfrm>
                  <a:off x="1472354" y="1520374"/>
                  <a:ext cx="4024488" cy="3064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他社との違いは何ですか？</a:t>
                  </a:r>
                </a:p>
              </p:txBody>
            </p:sp>
            <p:sp>
              <p:nvSpPr>
                <p:cNvPr id="27" name="楕円 26">
                  <a:extLst>
                    <a:ext uri="{FF2B5EF4-FFF2-40B4-BE49-F238E27FC236}">
                      <a16:creationId xmlns:a16="http://schemas.microsoft.com/office/drawing/2014/main" id="{558BEA6B-2767-1285-C8BB-76D576E5FE7B}"/>
                    </a:ext>
                  </a:extLst>
                </p:cNvPr>
                <p:cNvSpPr/>
                <p:nvPr/>
              </p:nvSpPr>
              <p:spPr>
                <a:xfrm>
                  <a:off x="1118124" y="1546963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Q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4777AE9B-105B-0BA7-A57E-42119B8E4517}"/>
                    </a:ext>
                  </a:extLst>
                </p:cNvPr>
                <p:cNvSpPr/>
                <p:nvPr/>
              </p:nvSpPr>
              <p:spPr>
                <a:xfrm>
                  <a:off x="1472354" y="1930170"/>
                  <a:ext cx="4024488" cy="93156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t"/>
                <a:lstStyle/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単なる制作・代行ではなく、目的達成を前提に設計する点が特徴です。見た目だけでなく、成果につながる構成・戦略まで踏み込んでサポートします。</a:t>
                  </a:r>
                </a:p>
              </p:txBody>
            </p:sp>
            <p:sp>
              <p:nvSpPr>
                <p:cNvPr id="29" name="楕円 28">
                  <a:extLst>
                    <a:ext uri="{FF2B5EF4-FFF2-40B4-BE49-F238E27FC236}">
                      <a16:creationId xmlns:a16="http://schemas.microsoft.com/office/drawing/2014/main" id="{1A4DCC88-94B3-5E3B-BD63-DBBE8BE87EBE}"/>
                    </a:ext>
                  </a:extLst>
                </p:cNvPr>
                <p:cNvSpPr/>
                <p:nvPr/>
              </p:nvSpPr>
              <p:spPr>
                <a:xfrm>
                  <a:off x="1118124" y="1931358"/>
                  <a:ext cx="229903" cy="253231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400" b="1" dirty="0">
                      <a:solidFill>
                        <a:schemeClr val="bg1"/>
                      </a:solidFill>
                      <a:latin typeface="+mn-ea"/>
                    </a:rPr>
                    <a:t>A</a:t>
                  </a:r>
                  <a:endParaRPr kumimoji="1" lang="ja-JP" altLang="en-US" sz="14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377</Words>
  <Application>Microsoft Office PowerPoint</Application>
  <PresentationFormat>ワイド画面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