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BE99E-BB2C-4F30-B9DC-015F89CD72C7}" v="1" dt="2026-02-25T09:50:07.389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07.389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50:07.389" v="2285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0C41C-59A7-E5D8-A5E4-5C1A64D55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CA65DA-1161-8631-5308-A3F05F7F93B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2D2779-9159-2443-28CC-353E142E1179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96AB3FE4-394D-A605-AB85-00470AF6B276}"/>
              </a:ext>
            </a:extLst>
          </p:cNvPr>
          <p:cNvGrpSpPr/>
          <p:nvPr/>
        </p:nvGrpSpPr>
        <p:grpSpPr>
          <a:xfrm>
            <a:off x="645852" y="1158897"/>
            <a:ext cx="5298480" cy="1581207"/>
            <a:chOff x="645852" y="1158897"/>
            <a:chExt cx="5298480" cy="1581207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6A364B32-BD05-A0F6-09A0-A8D2FC0020D6}"/>
                </a:ext>
              </a:extLst>
            </p:cNvPr>
            <p:cNvSpPr/>
            <p:nvPr/>
          </p:nvSpPr>
          <p:spPr>
            <a:xfrm>
              <a:off x="645852" y="1158897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E648B468-3FC6-001F-E2D1-41D51020DB39}"/>
                </a:ext>
              </a:extLst>
            </p:cNvPr>
            <p:cNvGrpSpPr/>
            <p:nvPr/>
          </p:nvGrpSpPr>
          <p:grpSpPr>
            <a:xfrm>
              <a:off x="886797" y="1278821"/>
              <a:ext cx="4816590" cy="1341359"/>
              <a:chOff x="1118124" y="1520374"/>
              <a:chExt cx="4378718" cy="1341359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623E75B5-68AC-283A-3265-86EC9B3FF771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初めてでも依頼できますか？</a:t>
                </a:r>
              </a:p>
            </p:txBody>
          </p:sp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6A623987-743D-AE42-577B-4F83145C57B1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5053B8AB-3F84-9F22-FD4C-B96352CF7D55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はい、初めての方でも安心してご相談いただけます。現状の整理から丁寧にサポートし、目的・ゴールを明確にしたうえで最適な進め方をご提案します。専門知識がなくても問題ありません。</a:t>
                </a:r>
              </a:p>
            </p:txBody>
          </p:sp>
          <p:sp>
            <p:nvSpPr>
              <p:cNvPr id="9" name="楕円 8">
                <a:extLst>
                  <a:ext uri="{FF2B5EF4-FFF2-40B4-BE49-F238E27FC236}">
                    <a16:creationId xmlns:a16="http://schemas.microsoft.com/office/drawing/2014/main" id="{ED6B095D-DDFE-CF14-B8C5-F3DAFA1012A3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7BAD29C-EA5A-5FCF-F53C-BCC3285D616F}"/>
              </a:ext>
            </a:extLst>
          </p:cNvPr>
          <p:cNvGrpSpPr/>
          <p:nvPr/>
        </p:nvGrpSpPr>
        <p:grpSpPr>
          <a:xfrm>
            <a:off x="645852" y="3001211"/>
            <a:ext cx="5298480" cy="1581207"/>
            <a:chOff x="645852" y="2920925"/>
            <a:chExt cx="5298480" cy="1581207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C6ABA71E-58B8-0696-EC7F-C4165A2BF6B8}"/>
                </a:ext>
              </a:extLst>
            </p:cNvPr>
            <p:cNvSpPr/>
            <p:nvPr/>
          </p:nvSpPr>
          <p:spPr>
            <a:xfrm>
              <a:off x="645852" y="2920925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E0CF07F6-B166-8931-47DA-FE9F4364C99D}"/>
                </a:ext>
              </a:extLst>
            </p:cNvPr>
            <p:cNvGrpSpPr/>
            <p:nvPr/>
          </p:nvGrpSpPr>
          <p:grpSpPr>
            <a:xfrm>
              <a:off x="886797" y="3040849"/>
              <a:ext cx="4816590" cy="1341359"/>
              <a:chOff x="1118124" y="1520374"/>
              <a:chExt cx="4378718" cy="1341359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A177A22C-0F99-43EF-DBFA-7D3CD0F2BFD5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費用はどのくらいかかりますか？</a:t>
                </a:r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EAE03B2B-0443-CABF-AAEC-E641336D27D5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10C1AED3-631B-8842-AE3E-0A1B39725863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内容・ボリューム・納期によって異なります。ヒアリング後にお見積りを提示し、ご納得いただいたうえで進行します。追加費用が発生する場合も事前にご説明します。</a:t>
                </a:r>
              </a:p>
            </p:txBody>
          </p:sp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A6B0FEF5-4F4B-67DB-DCE6-B33288A67E27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57A2F431-B11F-67BA-DF8F-7D18946114F0}"/>
              </a:ext>
            </a:extLst>
          </p:cNvPr>
          <p:cNvGrpSpPr/>
          <p:nvPr/>
        </p:nvGrpSpPr>
        <p:grpSpPr>
          <a:xfrm>
            <a:off x="645852" y="4843525"/>
            <a:ext cx="5298480" cy="1581207"/>
            <a:chOff x="645852" y="4733456"/>
            <a:chExt cx="5298480" cy="1581207"/>
          </a:xfrm>
        </p:grpSpPr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05713E8F-994F-8405-0453-FC2892CC10D2}"/>
                </a:ext>
              </a:extLst>
            </p:cNvPr>
            <p:cNvSpPr/>
            <p:nvPr/>
          </p:nvSpPr>
          <p:spPr>
            <a:xfrm>
              <a:off x="645852" y="4733456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FD289AD6-DBF8-E6C1-CC36-37629E04113F}"/>
                </a:ext>
              </a:extLst>
            </p:cNvPr>
            <p:cNvGrpSpPr/>
            <p:nvPr/>
          </p:nvGrpSpPr>
          <p:grpSpPr>
            <a:xfrm>
              <a:off x="886797" y="4853380"/>
              <a:ext cx="4816590" cy="1341359"/>
              <a:chOff x="1118124" y="1520374"/>
              <a:chExt cx="4378718" cy="1341359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40B81E94-B42C-D8F6-DA37-33A03AABF7CE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オンラインでの対応は可能ですか？</a:t>
                </a:r>
              </a:p>
            </p:txBody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E27CA5D1-8147-76A5-ACFF-724DD41F8824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6F53AE20-D249-1293-28B0-3A9618F43822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はい、全国どこからでもオンラインで対応可能です。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Zoom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などのオンラインミーティングを活用し、対面と変わらないクオリティでサポートいたします。</a:t>
                </a:r>
              </a:p>
            </p:txBody>
          </p:sp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E32C94EF-57AD-CC0C-61FE-D3843DFC446F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A4889129-CCE0-4DC6-5EA2-1FB57A26FBFA}"/>
              </a:ext>
            </a:extLst>
          </p:cNvPr>
          <p:cNvGrpSpPr/>
          <p:nvPr/>
        </p:nvGrpSpPr>
        <p:grpSpPr>
          <a:xfrm>
            <a:off x="6247670" y="1158897"/>
            <a:ext cx="5298480" cy="1581207"/>
            <a:chOff x="6247670" y="1158897"/>
            <a:chExt cx="5298480" cy="1581207"/>
          </a:xfrm>
        </p:grpSpPr>
        <p:sp>
          <p:nvSpPr>
            <p:cNvPr id="41" name="四角形: 角を丸くする 40">
              <a:extLst>
                <a:ext uri="{FF2B5EF4-FFF2-40B4-BE49-F238E27FC236}">
                  <a16:creationId xmlns:a16="http://schemas.microsoft.com/office/drawing/2014/main" id="{6441C03D-03EA-07DD-B544-A0F03F0D03D3}"/>
                </a:ext>
              </a:extLst>
            </p:cNvPr>
            <p:cNvSpPr/>
            <p:nvPr/>
          </p:nvSpPr>
          <p:spPr>
            <a:xfrm>
              <a:off x="6247670" y="1158897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9A71FFA4-262E-9EE6-AF86-7E076594F86F}"/>
                </a:ext>
              </a:extLst>
            </p:cNvPr>
            <p:cNvGrpSpPr/>
            <p:nvPr/>
          </p:nvGrpSpPr>
          <p:grpSpPr>
            <a:xfrm>
              <a:off x="6488615" y="1278821"/>
              <a:ext cx="4816590" cy="1341359"/>
              <a:chOff x="1118124" y="1520374"/>
              <a:chExt cx="4378718" cy="1341359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1914047D-84EE-3EFB-6A54-9B7705E62CB3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どのような流れで進みますか？</a:t>
                </a:r>
              </a:p>
            </p:txBody>
          </p:sp>
          <p:sp>
            <p:nvSpPr>
              <p:cNvPr id="35" name="楕円 34">
                <a:extLst>
                  <a:ext uri="{FF2B5EF4-FFF2-40B4-BE49-F238E27FC236}">
                    <a16:creationId xmlns:a16="http://schemas.microsoft.com/office/drawing/2014/main" id="{923722EF-2EF4-3383-C0A0-302C8F0C13B2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51E3BDBA-1F26-03A5-9EE2-24435EF36171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一般的には、①ヒアリング → ②方向性の整理 → ③具体的な設計・制作 → ④確認・修正 → ⑤納品、という流れで進みます。案件内容に応じて柔軟に調整いたします。</a:t>
                </a:r>
              </a:p>
            </p:txBody>
          </p:sp>
          <p:sp>
            <p:nvSpPr>
              <p:cNvPr id="37" name="楕円 36">
                <a:extLst>
                  <a:ext uri="{FF2B5EF4-FFF2-40B4-BE49-F238E27FC236}">
                    <a16:creationId xmlns:a16="http://schemas.microsoft.com/office/drawing/2014/main" id="{C64A3324-B7C3-5D24-B648-E79586BAE2B2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D8810CBA-F253-1EF7-DEBB-CC8F3F66071A}"/>
              </a:ext>
            </a:extLst>
          </p:cNvPr>
          <p:cNvGrpSpPr/>
          <p:nvPr/>
        </p:nvGrpSpPr>
        <p:grpSpPr>
          <a:xfrm>
            <a:off x="6247670" y="3001211"/>
            <a:ext cx="5298480" cy="1581207"/>
            <a:chOff x="6247670" y="2920925"/>
            <a:chExt cx="5298480" cy="1581207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BCA26B40-7A55-90E7-CD81-0DDE90813C45}"/>
                </a:ext>
              </a:extLst>
            </p:cNvPr>
            <p:cNvSpPr/>
            <p:nvPr/>
          </p:nvSpPr>
          <p:spPr>
            <a:xfrm>
              <a:off x="6247670" y="2920925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A08DB979-50C6-AA9D-8E0D-EF6B3973A984}"/>
                </a:ext>
              </a:extLst>
            </p:cNvPr>
            <p:cNvGrpSpPr/>
            <p:nvPr/>
          </p:nvGrpSpPr>
          <p:grpSpPr>
            <a:xfrm>
              <a:off x="6488615" y="3040849"/>
              <a:ext cx="4816590" cy="1341359"/>
              <a:chOff x="1118124" y="1520374"/>
              <a:chExt cx="4378718" cy="1341359"/>
            </a:xfrm>
          </p:grpSpPr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3F979879-ECAF-66EF-4AA5-53E55E18D2B1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修正は何回まで可能ですか？</a:t>
                </a:r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1A687E37-8122-C37A-F7F9-0C29A445D391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F641694C-7D81-9815-7B23-2C4E73068E7F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基本的には一定回数まで無償で対応しています。大幅な方向転換や仕様変更がある場合のみ、追加費用をご相談させていただくことがあります。</a:t>
                </a:r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9A67B0D9-3BB4-31D6-3D6A-E60A32CC5BF1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04AB3799-3B4A-F62F-5F3F-EB06CC74E987}"/>
              </a:ext>
            </a:extLst>
          </p:cNvPr>
          <p:cNvGrpSpPr/>
          <p:nvPr/>
        </p:nvGrpSpPr>
        <p:grpSpPr>
          <a:xfrm>
            <a:off x="6247670" y="4843525"/>
            <a:ext cx="5298480" cy="1581207"/>
            <a:chOff x="6247670" y="4733456"/>
            <a:chExt cx="5298480" cy="1581207"/>
          </a:xfrm>
        </p:grpSpPr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8D02522C-F550-7794-7B1D-461E0B7D456D}"/>
                </a:ext>
              </a:extLst>
            </p:cNvPr>
            <p:cNvSpPr/>
            <p:nvPr/>
          </p:nvSpPr>
          <p:spPr>
            <a:xfrm>
              <a:off x="6247670" y="4733456"/>
              <a:ext cx="5298480" cy="1581207"/>
            </a:xfrm>
            <a:prstGeom prst="roundRect">
              <a:avLst>
                <a:gd name="adj" fmla="val 94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091BE238-B957-8AD2-CC66-D75D0E8A018B}"/>
                </a:ext>
              </a:extLst>
            </p:cNvPr>
            <p:cNvGrpSpPr/>
            <p:nvPr/>
          </p:nvGrpSpPr>
          <p:grpSpPr>
            <a:xfrm>
              <a:off x="6488615" y="4853380"/>
              <a:ext cx="4816590" cy="1341359"/>
              <a:chOff x="1118124" y="1520374"/>
              <a:chExt cx="4378718" cy="1341359"/>
            </a:xfrm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6DE46E6F-3480-7445-0810-DF74B00C1E7D}"/>
                  </a:ext>
                </a:extLst>
              </p:cNvPr>
              <p:cNvSpPr/>
              <p:nvPr/>
            </p:nvSpPr>
            <p:spPr>
              <a:xfrm>
                <a:off x="1472354" y="1520374"/>
                <a:ext cx="4024488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他社との違いは何ですか？</a:t>
                </a:r>
              </a:p>
            </p:txBody>
          </p:sp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297B6391-411F-F162-D4C2-335448B2F8E1}"/>
                  </a:ext>
                </a:extLst>
              </p:cNvPr>
              <p:cNvSpPr/>
              <p:nvPr/>
            </p:nvSpPr>
            <p:spPr>
              <a:xfrm>
                <a:off x="1118124" y="1546963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1DF14E5F-69A5-5E77-364F-B805BA549BF7}"/>
                  </a:ext>
                </a:extLst>
              </p:cNvPr>
              <p:cNvSpPr/>
              <p:nvPr/>
            </p:nvSpPr>
            <p:spPr>
              <a:xfrm>
                <a:off x="1472354" y="1930170"/>
                <a:ext cx="4024488" cy="9315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単なる制作・代行ではなく、目的達成を前提に設計する点が特徴です。見た目だけでなく、成果につながる構成・戦略まで踏み込んでサポートします。</a:t>
                </a:r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6FECABE4-B9FA-1CB2-28E4-AADB7A9A9BCB}"/>
                  </a:ext>
                </a:extLst>
              </p:cNvPr>
              <p:cNvSpPr/>
              <p:nvPr/>
            </p:nvSpPr>
            <p:spPr>
              <a:xfrm>
                <a:off x="1118124" y="1931358"/>
                <a:ext cx="229903" cy="253231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661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377</Words>
  <Application>Microsoft Office PowerPoint</Application>
  <PresentationFormat>ワイド画面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