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2A563-5640-4E14-82FC-FE9BBA850F39}" v="702" dt="2026-02-25T09:24:46.205"/>
    <p1510:client id="{F2F9F7FD-9E82-4B06-92D0-B035F5FE639A}" v="1" dt="2026-02-25T09:50:16.0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0:16.089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50:16.089" v="2285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08C0C-0786-5555-24D2-F66F3BCB3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84AFC3A-ED4B-B8D5-3C58-8AD372290171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CF88104-7237-8638-E420-F5157FDEFDB7}"/>
              </a:ext>
            </a:extLst>
          </p:cNvPr>
          <p:cNvGrpSpPr/>
          <p:nvPr/>
        </p:nvGrpSpPr>
        <p:grpSpPr>
          <a:xfrm>
            <a:off x="886797" y="1278821"/>
            <a:ext cx="4816590" cy="1341359"/>
            <a:chOff x="1118124" y="1520374"/>
            <a:chExt cx="4378718" cy="1341359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2B2B0A73-BA4F-633B-9E16-AEE640023B61}"/>
                </a:ext>
              </a:extLst>
            </p:cNvPr>
            <p:cNvSpPr/>
            <p:nvPr/>
          </p:nvSpPr>
          <p:spPr>
            <a:xfrm>
              <a:off x="1472354" y="1520374"/>
              <a:ext cx="4024488" cy="306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初めてでも依頼できますか？</a:t>
              </a: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2C396631-C172-C5F6-72E6-E4AE66B6FA99}"/>
                </a:ext>
              </a:extLst>
            </p:cNvPr>
            <p:cNvSpPr/>
            <p:nvPr/>
          </p:nvSpPr>
          <p:spPr>
            <a:xfrm>
              <a:off x="1118124" y="1546963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Q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75D1D7C5-9476-2CDB-054B-FA4A8124375E}"/>
                </a:ext>
              </a:extLst>
            </p:cNvPr>
            <p:cNvSpPr/>
            <p:nvPr/>
          </p:nvSpPr>
          <p:spPr>
            <a:xfrm>
              <a:off x="1472354" y="1930170"/>
              <a:ext cx="4024488" cy="9315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はい、初めての方でも安心してご相談いただけます。現状の整理から丁寧にサポートし、目的・ゴールを明確にしたうえで最適な進め方をご提案します。専門知識がなくても問題ありません。</a:t>
              </a: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1106F1FE-227A-2574-19BC-BF31AC2A89D7}"/>
                </a:ext>
              </a:extLst>
            </p:cNvPr>
            <p:cNvSpPr/>
            <p:nvPr/>
          </p:nvSpPr>
          <p:spPr>
            <a:xfrm>
              <a:off x="1118124" y="1931358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5EDBB5EA-44D3-DE51-2486-C846943E7BC7}"/>
              </a:ext>
            </a:extLst>
          </p:cNvPr>
          <p:cNvGrpSpPr/>
          <p:nvPr/>
        </p:nvGrpSpPr>
        <p:grpSpPr>
          <a:xfrm>
            <a:off x="886797" y="3121135"/>
            <a:ext cx="4816590" cy="1341359"/>
            <a:chOff x="1118124" y="1520374"/>
            <a:chExt cx="4378718" cy="1341359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1290B53-15E3-2076-87E0-8E0F706016DD}"/>
                </a:ext>
              </a:extLst>
            </p:cNvPr>
            <p:cNvSpPr/>
            <p:nvPr/>
          </p:nvSpPr>
          <p:spPr>
            <a:xfrm>
              <a:off x="1472354" y="1520374"/>
              <a:ext cx="4024488" cy="306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費用はどのくらいかかりますか？</a:t>
              </a:r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B1CC76B7-CCDE-5DA5-6A3C-A827C9C3AFC4}"/>
                </a:ext>
              </a:extLst>
            </p:cNvPr>
            <p:cNvSpPr/>
            <p:nvPr/>
          </p:nvSpPr>
          <p:spPr>
            <a:xfrm>
              <a:off x="1118124" y="1546963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Q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6E9ABC3-8AC8-7511-C8BA-935163EE1816}"/>
                </a:ext>
              </a:extLst>
            </p:cNvPr>
            <p:cNvSpPr/>
            <p:nvPr/>
          </p:nvSpPr>
          <p:spPr>
            <a:xfrm>
              <a:off x="1472354" y="1930170"/>
              <a:ext cx="4024488" cy="9315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内容・ボリューム・納期によって異なります。ヒアリング後にお見積りを提示し、ご納得いただいたうえで進行します。追加費用が発生する場合も事前にご説明します。</a:t>
              </a:r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15A01D85-9EEC-1C26-DCB1-FC38BD401CEB}"/>
                </a:ext>
              </a:extLst>
            </p:cNvPr>
            <p:cNvSpPr/>
            <p:nvPr/>
          </p:nvSpPr>
          <p:spPr>
            <a:xfrm>
              <a:off x="1118124" y="1931358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D304846-EF55-74AE-275C-CA37D68CF252}"/>
              </a:ext>
            </a:extLst>
          </p:cNvPr>
          <p:cNvGrpSpPr/>
          <p:nvPr/>
        </p:nvGrpSpPr>
        <p:grpSpPr>
          <a:xfrm>
            <a:off x="886797" y="4963449"/>
            <a:ext cx="4816590" cy="1341359"/>
            <a:chOff x="1118124" y="1520374"/>
            <a:chExt cx="4378718" cy="1341359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D8D09D7A-0272-7A1F-784C-2C1208EB7AB6}"/>
                </a:ext>
              </a:extLst>
            </p:cNvPr>
            <p:cNvSpPr/>
            <p:nvPr/>
          </p:nvSpPr>
          <p:spPr>
            <a:xfrm>
              <a:off x="1472354" y="1520374"/>
              <a:ext cx="4024488" cy="306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オンラインでの対応は可能ですか？</a:t>
              </a: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ED610672-8DA3-4796-FC51-B35530B86CF1}"/>
                </a:ext>
              </a:extLst>
            </p:cNvPr>
            <p:cNvSpPr/>
            <p:nvPr/>
          </p:nvSpPr>
          <p:spPr>
            <a:xfrm>
              <a:off x="1118124" y="1546963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Q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40D25885-7770-F449-6BB5-631EF544EE77}"/>
                </a:ext>
              </a:extLst>
            </p:cNvPr>
            <p:cNvSpPr/>
            <p:nvPr/>
          </p:nvSpPr>
          <p:spPr>
            <a:xfrm>
              <a:off x="1472354" y="1930170"/>
              <a:ext cx="4024488" cy="9315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はい、全国どこからでもオンラインで対応可能です。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  <a:t>Zoom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などのオンラインミーティングを活用し、対面と変わらないクオリティでサポートいたします。</a:t>
              </a: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4F9E47C3-A573-F07C-3B99-BEEE6DF67C43}"/>
                </a:ext>
              </a:extLst>
            </p:cNvPr>
            <p:cNvSpPr/>
            <p:nvPr/>
          </p:nvSpPr>
          <p:spPr>
            <a:xfrm>
              <a:off x="1118124" y="1931358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E6CDEA5A-AE71-B1AF-5E65-6F18EE78D384}"/>
              </a:ext>
            </a:extLst>
          </p:cNvPr>
          <p:cNvGrpSpPr/>
          <p:nvPr/>
        </p:nvGrpSpPr>
        <p:grpSpPr>
          <a:xfrm>
            <a:off x="6488615" y="1278821"/>
            <a:ext cx="4816590" cy="1341359"/>
            <a:chOff x="1118124" y="1520374"/>
            <a:chExt cx="4378718" cy="1341359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B068C479-8013-E68B-A37C-32C02E61BA33}"/>
                </a:ext>
              </a:extLst>
            </p:cNvPr>
            <p:cNvSpPr/>
            <p:nvPr/>
          </p:nvSpPr>
          <p:spPr>
            <a:xfrm>
              <a:off x="1472354" y="1520374"/>
              <a:ext cx="4024488" cy="306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どのような流れで進みますか？</a:t>
              </a:r>
            </a:p>
          </p:txBody>
        </p:sp>
        <p:sp>
          <p:nvSpPr>
            <p:cNvPr id="35" name="楕円 34">
              <a:extLst>
                <a:ext uri="{FF2B5EF4-FFF2-40B4-BE49-F238E27FC236}">
                  <a16:creationId xmlns:a16="http://schemas.microsoft.com/office/drawing/2014/main" id="{775E41BE-752E-66E6-7B43-38627BAC21A2}"/>
                </a:ext>
              </a:extLst>
            </p:cNvPr>
            <p:cNvSpPr/>
            <p:nvPr/>
          </p:nvSpPr>
          <p:spPr>
            <a:xfrm>
              <a:off x="1118124" y="1546963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Q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1E754EA6-7E1F-2B5C-42DC-37AF5145EED3}"/>
                </a:ext>
              </a:extLst>
            </p:cNvPr>
            <p:cNvSpPr/>
            <p:nvPr/>
          </p:nvSpPr>
          <p:spPr>
            <a:xfrm>
              <a:off x="1472354" y="1930170"/>
              <a:ext cx="4024488" cy="9315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一般的には、①ヒアリング → ②方向性の整理 → ③具体的な設計・制作 → ④確認・修正 → ⑤納品、という流れで進みます。案件内容に応じて柔軟に調整いたします。</a:t>
              </a:r>
            </a:p>
          </p:txBody>
        </p:sp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91C01611-23C4-12A3-101C-3B286DC2F469}"/>
                </a:ext>
              </a:extLst>
            </p:cNvPr>
            <p:cNvSpPr/>
            <p:nvPr/>
          </p:nvSpPr>
          <p:spPr>
            <a:xfrm>
              <a:off x="1118124" y="1931358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5D51383-1304-81CB-3F83-F32FD4DFBA02}"/>
              </a:ext>
            </a:extLst>
          </p:cNvPr>
          <p:cNvGrpSpPr/>
          <p:nvPr/>
        </p:nvGrpSpPr>
        <p:grpSpPr>
          <a:xfrm>
            <a:off x="6488615" y="3121135"/>
            <a:ext cx="4816590" cy="1341359"/>
            <a:chOff x="1118124" y="1520374"/>
            <a:chExt cx="4378718" cy="1341359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E0E477AA-9EEC-7D8E-BDEA-8F884533E310}"/>
                </a:ext>
              </a:extLst>
            </p:cNvPr>
            <p:cNvSpPr/>
            <p:nvPr/>
          </p:nvSpPr>
          <p:spPr>
            <a:xfrm>
              <a:off x="1472354" y="1520374"/>
              <a:ext cx="4024488" cy="306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修正は何回まで可能ですか？</a:t>
              </a:r>
            </a:p>
          </p:txBody>
        </p:sp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954C176E-6037-5CFD-F1EA-F7D431FCE3F2}"/>
                </a:ext>
              </a:extLst>
            </p:cNvPr>
            <p:cNvSpPr/>
            <p:nvPr/>
          </p:nvSpPr>
          <p:spPr>
            <a:xfrm>
              <a:off x="1118124" y="1546963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Q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C9F4C4BB-3AFC-8DC7-CAAD-5BDAF27C8054}"/>
                </a:ext>
              </a:extLst>
            </p:cNvPr>
            <p:cNvSpPr/>
            <p:nvPr/>
          </p:nvSpPr>
          <p:spPr>
            <a:xfrm>
              <a:off x="1472354" y="1930170"/>
              <a:ext cx="4024488" cy="9315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基本的には一定回数まで無償で対応しています。大幅な方向転換や仕様変更がある場合のみ、追加費用をご相談させていただくことがあります。</a:t>
              </a:r>
            </a:p>
          </p:txBody>
        </p:sp>
        <p:sp>
          <p:nvSpPr>
            <p:cNvPr id="33" name="楕円 32">
              <a:extLst>
                <a:ext uri="{FF2B5EF4-FFF2-40B4-BE49-F238E27FC236}">
                  <a16:creationId xmlns:a16="http://schemas.microsoft.com/office/drawing/2014/main" id="{E1F0D0F6-899B-A576-BCE8-24E122BE6494}"/>
                </a:ext>
              </a:extLst>
            </p:cNvPr>
            <p:cNvSpPr/>
            <p:nvPr/>
          </p:nvSpPr>
          <p:spPr>
            <a:xfrm>
              <a:off x="1118124" y="1931358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E59F7D68-D2B0-CC3F-3B7C-76696336D60B}"/>
              </a:ext>
            </a:extLst>
          </p:cNvPr>
          <p:cNvGrpSpPr/>
          <p:nvPr/>
        </p:nvGrpSpPr>
        <p:grpSpPr>
          <a:xfrm>
            <a:off x="6488615" y="4963449"/>
            <a:ext cx="4816590" cy="1341359"/>
            <a:chOff x="1118124" y="1520374"/>
            <a:chExt cx="4378718" cy="1341359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4E1FD38F-4A18-FD64-81A2-00E993C47E5C}"/>
                </a:ext>
              </a:extLst>
            </p:cNvPr>
            <p:cNvSpPr/>
            <p:nvPr/>
          </p:nvSpPr>
          <p:spPr>
            <a:xfrm>
              <a:off x="1472354" y="1520374"/>
              <a:ext cx="4024488" cy="306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他社との違いは何ですか？</a:t>
              </a:r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B7D5B391-3299-EF23-CF96-9808ED54F5E3}"/>
                </a:ext>
              </a:extLst>
            </p:cNvPr>
            <p:cNvSpPr/>
            <p:nvPr/>
          </p:nvSpPr>
          <p:spPr>
            <a:xfrm>
              <a:off x="1118124" y="1546963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Q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A957EFC3-608C-D98A-FA4C-D705AA20C0DF}"/>
                </a:ext>
              </a:extLst>
            </p:cNvPr>
            <p:cNvSpPr/>
            <p:nvPr/>
          </p:nvSpPr>
          <p:spPr>
            <a:xfrm>
              <a:off x="1472354" y="1930170"/>
              <a:ext cx="4024488" cy="9315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単なる制作・代行ではなく、目的達成を前提に設計する点が特徴です。見た目だけでなく、成果につながる構成・戦略まで踏み込んでサポートします。</a:t>
              </a:r>
            </a:p>
          </p:txBody>
        </p:sp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345A2B9F-6574-1E39-2014-FA6AEE609888}"/>
                </a:ext>
              </a:extLst>
            </p:cNvPr>
            <p:cNvSpPr/>
            <p:nvPr/>
          </p:nvSpPr>
          <p:spPr>
            <a:xfrm>
              <a:off x="1118124" y="1931358"/>
              <a:ext cx="229903" cy="25323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400" b="1" dirty="0">
                <a:solidFill>
                  <a:schemeClr val="bg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747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377</Words>
  <Application>Microsoft Office PowerPoint</Application>
  <PresentationFormat>ワイド画面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