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93B146-B4F0-473E-9ADB-693A095AD84C}" v="1" dt="2026-02-15T05:03:39.413"/>
    <p1510:client id="{78AEB884-280F-42E6-9C3E-2C480C7A3D9E}" v="586" dt="2026-02-15T04:50:52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3:39.411" v="22725"/>
      <pc:docMkLst>
        <pc:docMk/>
      </pc:docMkLst>
      <pc:sldChg chg="modSp add mod">
        <pc:chgData name="松浦英宗" userId="9b03fd3a-662f-49ff-9af1-1b93cf7aab22" providerId="ADAL" clId="{56E9DFAE-DDAD-4FCA-8AED-56B2D15DB479}" dt="2026-02-15T05:03:34.427" v="22724" actId="1076"/>
        <pc:sldMkLst>
          <pc:docMk/>
          <pc:sldMk cId="1797772947" sldId="263"/>
        </pc:sldMkLst>
        <pc:grpChg chg="mod">
          <ac:chgData name="松浦英宗" userId="9b03fd3a-662f-49ff-9af1-1b93cf7aab22" providerId="ADAL" clId="{56E9DFAE-DDAD-4FCA-8AED-56B2D15DB479}" dt="2026-02-15T05:03:34.427" v="22724" actId="1076"/>
          <ac:grpSpMkLst>
            <pc:docMk/>
            <pc:sldMk cId="1797772947" sldId="263"/>
            <ac:grpSpMk id="2" creationId="{A24D783B-E095-43E4-C28E-3055D403DAF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  <pc:sldChg chg="add">
        <pc:chgData name="松浦英宗" userId="9b03fd3a-662f-49ff-9af1-1b93cf7aab22" providerId="ADAL" clId="{56E9DFAE-DDAD-4FCA-8AED-56B2D15DB479}" dt="2026-02-15T05:03:39.411" v="22725"/>
        <pc:sldMkLst>
          <pc:docMk/>
          <pc:sldMk cId="4246734767" sldId="60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856CF-59D0-5BFF-BB01-0820C8F20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37086E-C06B-5F30-D41E-81C180C0B85B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DA2CFBF-D264-FF0D-E8C5-79E2FB38F370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エグゼクティブサマリー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826262C-4A0C-C90E-35AC-30B7A42188C9}"/>
              </a:ext>
            </a:extLst>
          </p:cNvPr>
          <p:cNvSpPr/>
          <p:nvPr/>
        </p:nvSpPr>
        <p:spPr>
          <a:xfrm>
            <a:off x="728131" y="1465838"/>
            <a:ext cx="2658536" cy="13078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+mn-ea"/>
              </a:rPr>
              <a:t>初年度売上</a:t>
            </a:r>
            <a:endParaRPr lang="en-US" altLang="ja-JP" sz="1600" b="1" dirty="0">
              <a:solidFill>
                <a:srgbClr val="002060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en-US" altLang="ja-JP" sz="4800" b="1" dirty="0">
                <a:solidFill>
                  <a:srgbClr val="002060"/>
                </a:solidFill>
                <a:latin typeface="+mn-ea"/>
              </a:rPr>
              <a:t>1</a:t>
            </a:r>
            <a:r>
              <a:rPr lang="ja-JP" altLang="en-US" sz="4800" b="1" dirty="0">
                <a:solidFill>
                  <a:srgbClr val="002060"/>
                </a:solidFill>
                <a:latin typeface="+mn-ea"/>
              </a:rPr>
              <a:t>億円</a:t>
            </a:r>
            <a:endParaRPr kumimoji="1"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5A7C4D0-1A5F-4501-9205-591ACD406C51}"/>
              </a:ext>
            </a:extLst>
          </p:cNvPr>
          <p:cNvSpPr/>
          <p:nvPr/>
        </p:nvSpPr>
        <p:spPr>
          <a:xfrm>
            <a:off x="3623732" y="1465838"/>
            <a:ext cx="7145867" cy="1307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ターゲットを</a:t>
            </a:r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30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代女性に絞り、自社ブランド商品の直販モデルを構築する。</a:t>
            </a:r>
            <a:endParaRPr kumimoji="1" lang="en-US" altLang="ja-JP" sz="14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広告投資と</a:t>
            </a:r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SNS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活用を組み合わせ、月間平均客単価</a:t>
            </a:r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8,000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円、月間購入者</a:t>
            </a:r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1,000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人を</a:t>
            </a:r>
            <a:br>
              <a:rPr kumimoji="1" lang="en-US" altLang="ja-JP" sz="1400" b="1" dirty="0">
                <a:solidFill>
                  <a:schemeClr val="bg1"/>
                </a:solidFill>
                <a:latin typeface="+mn-ea"/>
              </a:rPr>
            </a:b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目標に設計することで、年間売上</a:t>
            </a:r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1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億円の達成を目指す。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F9D0F90-5F5F-FDD8-A7E5-F9DB8E0AAA4C}"/>
              </a:ext>
            </a:extLst>
          </p:cNvPr>
          <p:cNvSpPr/>
          <p:nvPr/>
        </p:nvSpPr>
        <p:spPr>
          <a:xfrm>
            <a:off x="728131" y="3199222"/>
            <a:ext cx="2658536" cy="13078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+mn-ea"/>
              </a:rPr>
              <a:t>営業利益率</a:t>
            </a:r>
            <a:endParaRPr lang="en-US" altLang="ja-JP" sz="1600" b="1" dirty="0">
              <a:solidFill>
                <a:srgbClr val="002060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en-US" altLang="ja-JP" sz="4800" b="1" dirty="0">
                <a:solidFill>
                  <a:srgbClr val="002060"/>
                </a:solidFill>
                <a:latin typeface="+mn-ea"/>
              </a:rPr>
              <a:t>15</a:t>
            </a:r>
            <a:r>
              <a:rPr lang="ja-JP" altLang="en-US" sz="4800" b="1" dirty="0">
                <a:solidFill>
                  <a:srgbClr val="002060"/>
                </a:solidFill>
                <a:latin typeface="+mn-ea"/>
              </a:rPr>
              <a:t>％</a:t>
            </a:r>
            <a:endParaRPr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E0C9B-8C66-D467-FCB5-C4A558D9EB45}"/>
              </a:ext>
            </a:extLst>
          </p:cNvPr>
          <p:cNvSpPr/>
          <p:nvPr/>
        </p:nvSpPr>
        <p:spPr>
          <a:xfrm>
            <a:off x="3623732" y="3199222"/>
            <a:ext cx="7145867" cy="1307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原価率の最適化と在庫回転率の改善を進め、固定費を抑制する。</a:t>
            </a:r>
            <a:endParaRPr lang="en-US" altLang="ja-JP" sz="14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広告</a:t>
            </a:r>
            <a:r>
              <a:rPr lang="en-US" altLang="ja-JP" sz="1400" b="1" dirty="0">
                <a:solidFill>
                  <a:schemeClr val="bg1"/>
                </a:solidFill>
                <a:latin typeface="+mn-ea"/>
              </a:rPr>
              <a:t>ROI</a:t>
            </a: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を常時モニタリングし、利益率を毀損しない集客構造を構築することで、</a:t>
            </a:r>
            <a:br>
              <a:rPr lang="en-US" altLang="ja-JP" sz="1400" b="1" dirty="0">
                <a:solidFill>
                  <a:schemeClr val="bg1"/>
                </a:solidFill>
                <a:latin typeface="+mn-ea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持続可能な収益モデルを確立する。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1FB193AD-4585-BDF2-8EA4-03D6D87AA935}"/>
              </a:ext>
            </a:extLst>
          </p:cNvPr>
          <p:cNvSpPr/>
          <p:nvPr/>
        </p:nvSpPr>
        <p:spPr>
          <a:xfrm>
            <a:off x="728131" y="4932606"/>
            <a:ext cx="2658536" cy="13078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+mn-ea"/>
              </a:rPr>
              <a:t>リピート率</a:t>
            </a:r>
            <a:endParaRPr lang="en-US" altLang="ja-JP" sz="1600" b="1" dirty="0">
              <a:solidFill>
                <a:srgbClr val="002060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en-US" altLang="ja-JP" sz="4800" b="1" dirty="0">
                <a:solidFill>
                  <a:srgbClr val="002060"/>
                </a:solidFill>
                <a:latin typeface="+mn-ea"/>
              </a:rPr>
              <a:t>40</a:t>
            </a:r>
            <a:r>
              <a:rPr lang="ja-JP" altLang="en-US" sz="4800" b="1" dirty="0">
                <a:solidFill>
                  <a:srgbClr val="002060"/>
                </a:solidFill>
                <a:latin typeface="+mn-ea"/>
              </a:rPr>
              <a:t>％</a:t>
            </a:r>
            <a:endParaRPr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5C2C000-1380-C136-6415-A0A7711AD794}"/>
              </a:ext>
            </a:extLst>
          </p:cNvPr>
          <p:cNvSpPr/>
          <p:nvPr/>
        </p:nvSpPr>
        <p:spPr>
          <a:xfrm>
            <a:off x="3623732" y="4932606"/>
            <a:ext cx="7145867" cy="1307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商品品質の向上と定期購入モデルの導入により、顧客との継続的な関係を構築する。</a:t>
            </a:r>
            <a:endParaRPr lang="en-US" altLang="ja-JP" sz="14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購入後フォローや限定特典を活用し、</a:t>
            </a:r>
            <a:r>
              <a:rPr lang="en-US" altLang="ja-JP" sz="1400" b="1" dirty="0">
                <a:solidFill>
                  <a:schemeClr val="bg1"/>
                </a:solidFill>
                <a:latin typeface="+mn-ea"/>
              </a:rPr>
              <a:t>LTV</a:t>
            </a: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を最大化することで安定成長の基盤を築く。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45D225C-C16C-1113-23D3-C193109882ED}"/>
              </a:ext>
            </a:extLst>
          </p:cNvPr>
          <p:cNvSpPr/>
          <p:nvPr/>
        </p:nvSpPr>
        <p:spPr>
          <a:xfrm>
            <a:off x="11062138" y="1"/>
            <a:ext cx="1129861" cy="6857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/>
            <a:r>
              <a:rPr kumimoji="1" lang="ja-JP" altLang="en-US" sz="7200" b="1" dirty="0">
                <a:solidFill>
                  <a:schemeClr val="bg1"/>
                </a:solidFill>
                <a:latin typeface="+mn-ea"/>
              </a:rPr>
              <a:t>ＳＵＭＭＡＲＹ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85FCAD-93C4-AB7A-5967-472384999B35}"/>
              </a:ext>
            </a:extLst>
          </p:cNvPr>
          <p:cNvSpPr/>
          <p:nvPr/>
        </p:nvSpPr>
        <p:spPr>
          <a:xfrm>
            <a:off x="958831" y="2570843"/>
            <a:ext cx="2197137" cy="1097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endParaRPr kumimoji="1"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D77EDF3-8A0E-9630-7C96-32EAED07EB2C}"/>
              </a:ext>
            </a:extLst>
          </p:cNvPr>
          <p:cNvSpPr/>
          <p:nvPr/>
        </p:nvSpPr>
        <p:spPr>
          <a:xfrm>
            <a:off x="958831" y="4303714"/>
            <a:ext cx="2197137" cy="1097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endParaRPr kumimoji="1"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C65E148-D633-FBEB-7BE1-B79CB5FB8314}"/>
              </a:ext>
            </a:extLst>
          </p:cNvPr>
          <p:cNvSpPr/>
          <p:nvPr/>
        </p:nvSpPr>
        <p:spPr>
          <a:xfrm>
            <a:off x="958831" y="6041683"/>
            <a:ext cx="2197137" cy="1097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endParaRPr kumimoji="1" lang="en-US" altLang="ja-JP" sz="4800" b="1" dirty="0">
              <a:solidFill>
                <a:srgbClr val="00206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673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246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