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EB884-280F-42E6-9C3E-2C480C7A3D9E}" v="586" dt="2026-02-15T04:50:52.574"/>
    <p1510:client id="{9F4B8118-9E6D-4119-A450-C5CB6BF8FF9C}" v="1" dt="2026-02-15T05:05:24.5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5:24.597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5:24.597" v="22723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871392-A742-FD0F-9AE0-3B017E9E2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2F012DE-072C-8C6C-8DDB-B1F3BE5A0617}"/>
              </a:ext>
            </a:extLst>
          </p:cNvPr>
          <p:cNvSpPr/>
          <p:nvPr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A4C2008-9FF2-789F-079E-DD75BDB975D0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エグゼクティブサマリー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F9D720-E43C-8647-7569-72BE9A2151AD}"/>
              </a:ext>
            </a:extLst>
          </p:cNvPr>
          <p:cNvSpPr/>
          <p:nvPr/>
        </p:nvSpPr>
        <p:spPr>
          <a:xfrm>
            <a:off x="0" y="1322133"/>
            <a:ext cx="12191999" cy="1233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+mn-ea"/>
              </a:rPr>
              <a:t>仮説検証を徹底し成功確率を高める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8C8B01C-6626-C536-8C03-F50DBF2CFB5B}"/>
              </a:ext>
            </a:extLst>
          </p:cNvPr>
          <p:cNvGrpSpPr/>
          <p:nvPr/>
        </p:nvGrpSpPr>
        <p:grpSpPr>
          <a:xfrm>
            <a:off x="1075798" y="3118305"/>
            <a:ext cx="10040402" cy="3132181"/>
            <a:chOff x="933466" y="3236840"/>
            <a:chExt cx="10936801" cy="3132181"/>
          </a:xfrm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1A120424-3103-793A-C3A9-DC9546C59742}"/>
                </a:ext>
              </a:extLst>
            </p:cNvPr>
            <p:cNvGrpSpPr/>
            <p:nvPr/>
          </p:nvGrpSpPr>
          <p:grpSpPr>
            <a:xfrm>
              <a:off x="933466" y="3236840"/>
              <a:ext cx="10935534" cy="696262"/>
              <a:chOff x="934732" y="3202027"/>
              <a:chExt cx="10935534" cy="765888"/>
            </a:xfrm>
          </p:grpSpPr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28D0DF38-0F84-FBB5-06D6-321488CFE548}"/>
                  </a:ext>
                </a:extLst>
              </p:cNvPr>
              <p:cNvSpPr/>
              <p:nvPr/>
            </p:nvSpPr>
            <p:spPr>
              <a:xfrm>
                <a:off x="934732" y="3202027"/>
                <a:ext cx="2774831" cy="765888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3200" b="1" dirty="0">
                    <a:solidFill>
                      <a:schemeClr val="bg1"/>
                    </a:solidFill>
                    <a:latin typeface="+mn-ea"/>
                  </a:rPr>
                  <a:t>市場検証</a:t>
                </a: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3F484BBE-3588-C1CE-3794-C28F2AC4E195}"/>
                  </a:ext>
                </a:extLst>
              </p:cNvPr>
              <p:cNvSpPr/>
              <p:nvPr/>
            </p:nvSpPr>
            <p:spPr>
              <a:xfrm>
                <a:off x="4393192" y="3202027"/>
                <a:ext cx="7477074" cy="76588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3200" b="1" dirty="0">
                    <a:solidFill>
                      <a:schemeClr val="bg1"/>
                    </a:solidFill>
                    <a:latin typeface="+mn-ea"/>
                  </a:rPr>
                  <a:t>顧客ニーズを定量的に確認します</a:t>
                </a:r>
              </a:p>
            </p:txBody>
          </p:sp>
        </p:grp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573B7E7D-3D5D-A28C-9D4E-167DD3BD3A6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401867" y="-1274449"/>
              <a:ext cx="0" cy="10936800"/>
            </a:xfrm>
            <a:prstGeom prst="straightConnector1">
              <a:avLst/>
            </a:prstGeom>
            <a:ln w="952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973D5BCC-7D7B-4002-1FA0-732030E142D5}"/>
                </a:ext>
              </a:extLst>
            </p:cNvPr>
            <p:cNvGrpSpPr/>
            <p:nvPr/>
          </p:nvGrpSpPr>
          <p:grpSpPr>
            <a:xfrm>
              <a:off x="933466" y="4454800"/>
              <a:ext cx="10935534" cy="696262"/>
              <a:chOff x="934732" y="3202027"/>
              <a:chExt cx="10935534" cy="765888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51847A81-6783-ECF6-8CCE-3C0E6602456F}"/>
                  </a:ext>
                </a:extLst>
              </p:cNvPr>
              <p:cNvSpPr/>
              <p:nvPr/>
            </p:nvSpPr>
            <p:spPr>
              <a:xfrm>
                <a:off x="934732" y="3202027"/>
                <a:ext cx="2774831" cy="765888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3200" b="1" dirty="0">
                    <a:solidFill>
                      <a:schemeClr val="bg1"/>
                    </a:solidFill>
                    <a:latin typeface="+mn-ea"/>
                  </a:rPr>
                  <a:t>収益設計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E5711B01-C73B-26C2-CE3B-9CEE45BAFA98}"/>
                  </a:ext>
                </a:extLst>
              </p:cNvPr>
              <p:cNvSpPr/>
              <p:nvPr/>
            </p:nvSpPr>
            <p:spPr>
              <a:xfrm>
                <a:off x="4393192" y="3202027"/>
                <a:ext cx="7477074" cy="76588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3200" b="1" dirty="0">
                    <a:solidFill>
                      <a:schemeClr val="bg1"/>
                    </a:solidFill>
                    <a:latin typeface="+mn-ea"/>
                  </a:rPr>
                  <a:t>利益構造を事前に設計します</a:t>
                </a:r>
              </a:p>
            </p:txBody>
          </p:sp>
        </p:grp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D038C8AF-7B9C-FF05-54F5-A89EA55DDF40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401867" y="-56489"/>
              <a:ext cx="0" cy="10936800"/>
            </a:xfrm>
            <a:prstGeom prst="straightConnector1">
              <a:avLst/>
            </a:prstGeom>
            <a:ln w="952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E5B44A10-8921-B95F-FB59-1142ED8B0FF7}"/>
                </a:ext>
              </a:extLst>
            </p:cNvPr>
            <p:cNvGrpSpPr/>
            <p:nvPr/>
          </p:nvGrpSpPr>
          <p:grpSpPr>
            <a:xfrm>
              <a:off x="933466" y="5672759"/>
              <a:ext cx="10935534" cy="696262"/>
              <a:chOff x="934732" y="3202027"/>
              <a:chExt cx="10935534" cy="765888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CA5C7CC7-520A-1268-4A95-59C5A5E4AC9D}"/>
                  </a:ext>
                </a:extLst>
              </p:cNvPr>
              <p:cNvSpPr/>
              <p:nvPr/>
            </p:nvSpPr>
            <p:spPr>
              <a:xfrm>
                <a:off x="934732" y="3202027"/>
                <a:ext cx="2774831" cy="765888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3200" b="1" dirty="0">
                    <a:solidFill>
                      <a:schemeClr val="bg1"/>
                    </a:solidFill>
                    <a:latin typeface="+mn-ea"/>
                  </a:rPr>
                  <a:t>実行体制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FA2DABC9-0357-988E-A877-D193B208E901}"/>
                  </a:ext>
                </a:extLst>
              </p:cNvPr>
              <p:cNvSpPr/>
              <p:nvPr/>
            </p:nvSpPr>
            <p:spPr>
              <a:xfrm>
                <a:off x="4393192" y="3202027"/>
                <a:ext cx="7477074" cy="76588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r>
                  <a:rPr kumimoji="1" lang="ja-JP" altLang="en-US" sz="3200" b="1" dirty="0">
                    <a:solidFill>
                      <a:schemeClr val="bg1"/>
                    </a:solidFill>
                    <a:latin typeface="+mn-ea"/>
                  </a:rPr>
                  <a:t>役割分担を明確にして推進します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06553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125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