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E163ED69-8815-4B2E-A845-1C96B48ADA67}" v="1" dt="2026-02-15T05:05:33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5:33.558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5:33.558" v="22723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9C91A-4179-8736-F8EC-2BA91F3FC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A197E1B-C189-E17E-3DA0-F22C903AA84B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エグゼクティブサマリー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5D3F6083-5CD6-59D6-C917-DCD4230FE4F5}"/>
              </a:ext>
            </a:extLst>
          </p:cNvPr>
          <p:cNvSpPr/>
          <p:nvPr/>
        </p:nvSpPr>
        <p:spPr>
          <a:xfrm>
            <a:off x="531585" y="3657595"/>
            <a:ext cx="11128831" cy="2804976"/>
          </a:xfrm>
          <a:prstGeom prst="roundRect">
            <a:avLst>
              <a:gd name="adj" fmla="val 5499"/>
            </a:avLst>
          </a:prstGeom>
          <a:solidFill>
            <a:srgbClr val="FBFB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SaaS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企業において重要なのは、売上規模そのものよりも収益の質と持続性である。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ARR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成長率は事業の拡大スピードを示す中核指標であり、プロダクトと市場の適合度を測る目安となる。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一方、チャーン率や月次解約率は顧客維持力を示し、プロダクト価値と顧客満足度を反映する。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解約率を低く抑えることができれば、安定的な収益基盤が形成され、長期的な企業価値向上につながる。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さらに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LTV/CAC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比率は、顧客獲得効率を示す重要な指標であり、投資対効果を判断するうえで不可欠である。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獲得コストを回収できる構造を確立しながら、継続率を高めることで収益性は飛躍的に向上する。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これらの指標を総合的に管理することが、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SaaS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企業の健全なスケール戦略の土台となる。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77839FB7-27DE-B9CE-0542-93991583834E}"/>
              </a:ext>
            </a:extLst>
          </p:cNvPr>
          <p:cNvGrpSpPr/>
          <p:nvPr/>
        </p:nvGrpSpPr>
        <p:grpSpPr>
          <a:xfrm>
            <a:off x="397516" y="1499466"/>
            <a:ext cx="11396969" cy="1393156"/>
            <a:chOff x="263447" y="1262399"/>
            <a:chExt cx="11396969" cy="1393156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70EC8496-052F-24ED-6B15-B035D3BC1D0E}"/>
                </a:ext>
              </a:extLst>
            </p:cNvPr>
            <p:cNvGrpSpPr/>
            <p:nvPr/>
          </p:nvGrpSpPr>
          <p:grpSpPr>
            <a:xfrm>
              <a:off x="263447" y="1262399"/>
              <a:ext cx="2848843" cy="1393156"/>
              <a:chOff x="814165" y="1548415"/>
              <a:chExt cx="2848843" cy="1393156"/>
            </a:xfrm>
          </p:grpSpPr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24B5987B-D180-F045-39CE-1081FD0F86A5}"/>
                  </a:ext>
                </a:extLst>
              </p:cNvPr>
              <p:cNvSpPr/>
              <p:nvPr/>
            </p:nvSpPr>
            <p:spPr>
              <a:xfrm>
                <a:off x="1168398" y="1548415"/>
                <a:ext cx="2140377" cy="37756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ARR</a:t>
                </a:r>
                <a:r>
                  <a:rPr lang="ja-JP" altLang="en-US" sz="1400" b="1" dirty="0">
                    <a:solidFill>
                      <a:schemeClr val="bg1"/>
                    </a:solidFill>
                    <a:latin typeface="+mn-ea"/>
                  </a:rPr>
                  <a:t>成長率</a:t>
                </a:r>
                <a:endParaRPr kumimoji="1" lang="en-US" altLang="ja-JP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E29C4545-E7B8-3C2E-DEB9-CA363D23F9FA}"/>
                  </a:ext>
                </a:extLst>
              </p:cNvPr>
              <p:cNvSpPr/>
              <p:nvPr/>
            </p:nvSpPr>
            <p:spPr>
              <a:xfrm>
                <a:off x="814165" y="2051294"/>
                <a:ext cx="2848843" cy="89027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000" b="1" dirty="0">
                    <a:solidFill>
                      <a:schemeClr val="tx1"/>
                    </a:solidFill>
                    <a:latin typeface="+mn-ea"/>
                  </a:rPr>
                  <a:t>30</a:t>
                </a:r>
                <a:r>
                  <a:rPr kumimoji="1" lang="ja-JP" altLang="en-US" sz="3600" b="1" dirty="0">
                    <a:solidFill>
                      <a:schemeClr val="tx1"/>
                    </a:solidFill>
                    <a:latin typeface="+mn-ea"/>
                  </a:rPr>
                  <a:t>％</a:t>
                </a:r>
                <a:endParaRPr kumimoji="1" lang="ja-JP" altLang="en-US" sz="6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E9B94B0E-EBA4-BEE9-996A-081E0BB8A14A}"/>
                </a:ext>
              </a:extLst>
            </p:cNvPr>
            <p:cNvGrpSpPr/>
            <p:nvPr/>
          </p:nvGrpSpPr>
          <p:grpSpPr>
            <a:xfrm>
              <a:off x="3112822" y="1262399"/>
              <a:ext cx="2848843" cy="1393156"/>
              <a:chOff x="814165" y="1548415"/>
              <a:chExt cx="2848843" cy="1393156"/>
            </a:xfrm>
          </p:grpSpPr>
          <p:sp>
            <p:nvSpPr>
              <p:cNvPr id="9" name="四角形: 角を丸くする 8">
                <a:extLst>
                  <a:ext uri="{FF2B5EF4-FFF2-40B4-BE49-F238E27FC236}">
                    <a16:creationId xmlns:a16="http://schemas.microsoft.com/office/drawing/2014/main" id="{98A30600-4951-41F2-6D63-0F8CB4772FEB}"/>
                  </a:ext>
                </a:extLst>
              </p:cNvPr>
              <p:cNvSpPr/>
              <p:nvPr/>
            </p:nvSpPr>
            <p:spPr>
              <a:xfrm>
                <a:off x="1168398" y="1548415"/>
                <a:ext cx="2140377" cy="37756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チャーン率</a:t>
                </a: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C584F58B-D248-B2A3-16CB-31C84A4F6838}"/>
                  </a:ext>
                </a:extLst>
              </p:cNvPr>
              <p:cNvSpPr/>
              <p:nvPr/>
            </p:nvSpPr>
            <p:spPr>
              <a:xfrm>
                <a:off x="814165" y="2051294"/>
                <a:ext cx="2848843" cy="89027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0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kumimoji="1" lang="ja-JP" altLang="en-US" sz="3600" b="1" dirty="0">
                    <a:solidFill>
                      <a:schemeClr val="tx1"/>
                    </a:solidFill>
                    <a:latin typeface="+mn-ea"/>
                  </a:rPr>
                  <a:t>％未満</a:t>
                </a:r>
                <a:endParaRPr kumimoji="1" lang="ja-JP" altLang="en-US" sz="6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E0CCFC7A-1175-6BBD-44BE-83C7548A9C34}"/>
                </a:ext>
              </a:extLst>
            </p:cNvPr>
            <p:cNvGrpSpPr/>
            <p:nvPr/>
          </p:nvGrpSpPr>
          <p:grpSpPr>
            <a:xfrm>
              <a:off x="5962197" y="1262399"/>
              <a:ext cx="2848843" cy="1393156"/>
              <a:chOff x="814165" y="1548415"/>
              <a:chExt cx="2848843" cy="1393156"/>
            </a:xfrm>
          </p:grpSpPr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6DCE6BD6-4259-FAF0-D945-4B30102C3ADB}"/>
                  </a:ext>
                </a:extLst>
              </p:cNvPr>
              <p:cNvSpPr/>
              <p:nvPr/>
            </p:nvSpPr>
            <p:spPr>
              <a:xfrm>
                <a:off x="1168398" y="1548415"/>
                <a:ext cx="2140377" cy="37756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LTV/CAC</a:t>
                </a:r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比率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346C1C65-238E-E2DD-EF4C-AF29974AC5BA}"/>
                  </a:ext>
                </a:extLst>
              </p:cNvPr>
              <p:cNvSpPr/>
              <p:nvPr/>
            </p:nvSpPr>
            <p:spPr>
              <a:xfrm>
                <a:off x="814165" y="2051294"/>
                <a:ext cx="2848843" cy="89027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0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3600" b="1" dirty="0">
                    <a:solidFill>
                      <a:schemeClr val="tx1"/>
                    </a:solidFill>
                    <a:latin typeface="+mn-ea"/>
                  </a:rPr>
                  <a:t>倍</a:t>
                </a:r>
                <a:endParaRPr kumimoji="1" lang="ja-JP" altLang="en-US" sz="6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1422AC84-755B-1F8D-028E-E696E386A30E}"/>
                </a:ext>
              </a:extLst>
            </p:cNvPr>
            <p:cNvGrpSpPr/>
            <p:nvPr/>
          </p:nvGrpSpPr>
          <p:grpSpPr>
            <a:xfrm>
              <a:off x="8811573" y="1262399"/>
              <a:ext cx="2848843" cy="1393156"/>
              <a:chOff x="814165" y="1548415"/>
              <a:chExt cx="2848843" cy="1393156"/>
            </a:xfrm>
          </p:grpSpPr>
          <p:sp>
            <p:nvSpPr>
              <p:cNvPr id="15" name="四角形: 角を丸くする 14">
                <a:extLst>
                  <a:ext uri="{FF2B5EF4-FFF2-40B4-BE49-F238E27FC236}">
                    <a16:creationId xmlns:a16="http://schemas.microsoft.com/office/drawing/2014/main" id="{3813B631-FB45-083D-7212-2ADC0C657EA2}"/>
                  </a:ext>
                </a:extLst>
              </p:cNvPr>
              <p:cNvSpPr/>
              <p:nvPr/>
            </p:nvSpPr>
            <p:spPr>
              <a:xfrm>
                <a:off x="1168398" y="1548415"/>
                <a:ext cx="2140377" cy="37756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月次解約率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23C7F639-FF63-E385-216A-221464E7E84F}"/>
                  </a:ext>
                </a:extLst>
              </p:cNvPr>
              <p:cNvSpPr/>
              <p:nvPr/>
            </p:nvSpPr>
            <p:spPr>
              <a:xfrm>
                <a:off x="814165" y="2051294"/>
                <a:ext cx="2848843" cy="89027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000" b="1" dirty="0">
                    <a:solidFill>
                      <a:schemeClr val="tx1"/>
                    </a:solidFill>
                    <a:latin typeface="+mn-ea"/>
                  </a:rPr>
                  <a:t>0.5</a:t>
                </a:r>
                <a:r>
                  <a:rPr kumimoji="1" lang="ja-JP" altLang="en-US" sz="3600" b="1" dirty="0">
                    <a:solidFill>
                      <a:schemeClr val="tx1"/>
                    </a:solidFill>
                    <a:latin typeface="+mn-ea"/>
                  </a:rPr>
                  <a:t>％</a:t>
                </a:r>
                <a:endParaRPr kumimoji="1" lang="ja-JP" altLang="en-US" sz="6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7198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272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