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C84BE656-1A96-4CF3-BBCC-EB6103D5FB05}" v="1" dt="2026-02-15T05:05:43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5:43.523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5:43.523" v="22723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E3762-F0FD-1D37-0A88-E2657EE82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58CB8EB-D130-BE89-E8F0-6DD1DD8BDE89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accent2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6A56B0B5-46C3-F6B1-907E-A847A6808494}"/>
              </a:ext>
            </a:extLst>
          </p:cNvPr>
          <p:cNvGrpSpPr/>
          <p:nvPr/>
        </p:nvGrpSpPr>
        <p:grpSpPr>
          <a:xfrm>
            <a:off x="531585" y="1167560"/>
            <a:ext cx="11128831" cy="5301823"/>
            <a:chOff x="531585" y="1428560"/>
            <a:chExt cx="11128831" cy="4819840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A5612B33-AB3C-0763-9B66-B942EFD0BFED}"/>
                </a:ext>
              </a:extLst>
            </p:cNvPr>
            <p:cNvGrpSpPr/>
            <p:nvPr/>
          </p:nvGrpSpPr>
          <p:grpSpPr>
            <a:xfrm>
              <a:off x="531585" y="1428560"/>
              <a:ext cx="11128831" cy="1369084"/>
              <a:chOff x="728131" y="2593258"/>
              <a:chExt cx="8595359" cy="1828437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D18398A7-9EC7-A545-CAE0-B529EF87D78B}"/>
                  </a:ext>
                </a:extLst>
              </p:cNvPr>
              <p:cNvSpPr/>
              <p:nvPr/>
            </p:nvSpPr>
            <p:spPr>
              <a:xfrm>
                <a:off x="728131" y="2593258"/>
                <a:ext cx="8595359" cy="38977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全体サマリー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F3ED8A80-A996-C5A1-B5D1-3D3AC03110BB}"/>
                  </a:ext>
                </a:extLst>
              </p:cNvPr>
              <p:cNvSpPr/>
              <p:nvPr/>
            </p:nvSpPr>
            <p:spPr>
              <a:xfrm>
                <a:off x="728131" y="2983028"/>
                <a:ext cx="8595359" cy="143866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当社は、住まいと暮らしを総合的に支援する生活支援プラットフォームの構築を目指す。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ホーム事業を基盤に、キッチン事業および家事代行事業を組み合わせることで、単発サービスではなく継続的な関係構築を実現する。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各事業を個別最適ではなく顧客起点で再設計し、クロスセルと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LTV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最大化を推進することで、安定収益とブランド価値向上を両立させる。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5C6EC40-422E-5687-BC0E-87FDEBD5B54E}"/>
                </a:ext>
              </a:extLst>
            </p:cNvPr>
            <p:cNvGrpSpPr/>
            <p:nvPr/>
          </p:nvGrpSpPr>
          <p:grpSpPr>
            <a:xfrm>
              <a:off x="531585" y="3208867"/>
              <a:ext cx="3413882" cy="3039533"/>
              <a:chOff x="728131" y="2449338"/>
              <a:chExt cx="8595359" cy="4059354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BD04B81E-E14F-F399-3F39-EC733DFD801C}"/>
                  </a:ext>
                </a:extLst>
              </p:cNvPr>
              <p:cNvSpPr/>
              <p:nvPr/>
            </p:nvSpPr>
            <p:spPr>
              <a:xfrm>
                <a:off x="728131" y="2449338"/>
                <a:ext cx="8595359" cy="38977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ホーム事業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66AD5C6D-5639-2C75-DCA6-2C1C5E70165C}"/>
                  </a:ext>
                </a:extLst>
              </p:cNvPr>
              <p:cNvSpPr/>
              <p:nvPr/>
            </p:nvSpPr>
            <p:spPr>
              <a:xfrm>
                <a:off x="728131" y="2839112"/>
                <a:ext cx="8595359" cy="366958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ホーム事業では、住宅設備の修繕・リフォーム・定期点検サービスを中心に展開する。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顧客接点を拡大するため、定額メンテナンスプランを導入し、長期契約型モデルへ転換する。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施工品質の標準化とアフターサポート体制の強化により、信頼性を高めるとともに、他事業への送客基盤を確立する。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7793D0A-4C0F-4CEC-E374-8B75169CB84A}"/>
                </a:ext>
              </a:extLst>
            </p:cNvPr>
            <p:cNvGrpSpPr/>
            <p:nvPr/>
          </p:nvGrpSpPr>
          <p:grpSpPr>
            <a:xfrm>
              <a:off x="4389059" y="3208867"/>
              <a:ext cx="3413882" cy="3039533"/>
              <a:chOff x="728131" y="2449338"/>
              <a:chExt cx="8595359" cy="4059354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DF3C30C0-F496-169A-AC66-9C9BDF0D9A70}"/>
                  </a:ext>
                </a:extLst>
              </p:cNvPr>
              <p:cNvSpPr/>
              <p:nvPr/>
            </p:nvSpPr>
            <p:spPr>
              <a:xfrm>
                <a:off x="728131" y="2449338"/>
                <a:ext cx="8595359" cy="38977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キッチン事業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F2038297-0E4D-5CD0-F32C-77B69D111592}"/>
                  </a:ext>
                </a:extLst>
              </p:cNvPr>
              <p:cNvSpPr/>
              <p:nvPr/>
            </p:nvSpPr>
            <p:spPr>
              <a:xfrm>
                <a:off x="728131" y="2839112"/>
                <a:ext cx="8595359" cy="366958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キッチン事業では、食材宅配や調理サポートサービスを提供する。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共働き世帯の増加を背景に、時短と健康志向を両立する商品設計を行う。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ホーム事業の顧客基盤を活用し、住宅設備との連動提案を行うことで差別化を図る。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定期購入モデルを強化し、安定収益の柱へと育成する。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52069B20-EE9F-A767-3527-FE5CF7AC4402}"/>
                </a:ext>
              </a:extLst>
            </p:cNvPr>
            <p:cNvGrpSpPr/>
            <p:nvPr/>
          </p:nvGrpSpPr>
          <p:grpSpPr>
            <a:xfrm>
              <a:off x="8246534" y="3208867"/>
              <a:ext cx="3413882" cy="3039533"/>
              <a:chOff x="728131" y="2449338"/>
              <a:chExt cx="8595359" cy="4059354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6401BA20-5576-7306-EC06-240420B410A7}"/>
                  </a:ext>
                </a:extLst>
              </p:cNvPr>
              <p:cNvSpPr/>
              <p:nvPr/>
            </p:nvSpPr>
            <p:spPr>
              <a:xfrm>
                <a:off x="728131" y="2449338"/>
                <a:ext cx="8595359" cy="389774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家事代行事業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1F4B35A7-F0A7-D9C9-B61C-4DFDC3F110F0}"/>
                  </a:ext>
                </a:extLst>
              </p:cNvPr>
              <p:cNvSpPr/>
              <p:nvPr/>
            </p:nvSpPr>
            <p:spPr>
              <a:xfrm>
                <a:off x="728131" y="2839112"/>
                <a:ext cx="8595359" cy="366958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家事代行事業では、掃除・洗濯・整理整頓などの日常支援を提供する。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スタッフ教育を徹底し、サービス品質の均一化を図ることで顧客満足度を高める。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ホーム事業やキッチン事業とのセット提案により、利用頻度を向上させる。</a:t>
                </a:r>
                <a:endParaRPr kumimoji="1" lang="en-US" altLang="ja-JP" sz="1200" dirty="0">
                  <a:solidFill>
                    <a:schemeClr val="tx1"/>
                  </a:solidFill>
                  <a:latin typeface="+mn-ea"/>
                </a:endParaRPr>
              </a:p>
              <a:p>
                <a:pPr marL="342900" indent="-249238">
                  <a:spcBef>
                    <a:spcPts val="600"/>
                  </a:spcBef>
                  <a:buFont typeface="Wingdings" panose="05000000000000000000" pitchFamily="2" charset="2"/>
                  <a:buChar char="l"/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継続利用を前提としたプラン設計により、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LTV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を最大化する。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3315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396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