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EB884-280F-42E6-9C3E-2C480C7A3D9E}" v="586" dt="2026-02-15T04:50:52.574"/>
    <p1510:client id="{B061A48D-9CF2-421F-ACCD-E9355CD7C046}" v="1" dt="2026-02-15T05:06:06.0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6:06.071" v="22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5T05:06:06.071" v="22723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E85EC5-7FE2-4DF0-9160-9294CF695683}"/>
              </a:ext>
            </a:extLst>
          </p:cNvPr>
          <p:cNvSpPr/>
          <p:nvPr/>
        </p:nvSpPr>
        <p:spPr>
          <a:xfrm>
            <a:off x="410918" y="29644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ja-JP" altLang="en-US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エグゼクティブサマリー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2F9E005-A61F-487D-D4CE-41EFC0922870}"/>
              </a:ext>
            </a:extLst>
          </p:cNvPr>
          <p:cNvSpPr/>
          <p:nvPr/>
        </p:nvSpPr>
        <p:spPr>
          <a:xfrm>
            <a:off x="410918" y="907637"/>
            <a:ext cx="11370164" cy="563771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1338" indent="-377825"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本資料は、中堅製造業における</a:t>
            </a:r>
            <a:r>
              <a:rPr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DX</a:t>
            </a: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推進戦略の方向性と実行ロードマップを整理したものである。</a:t>
            </a:r>
            <a:endParaRPr lang="en-US" altLang="ja-JP" sz="16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541338" indent="-377825"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現在、当社は熟練人材への依存度が高く、業務プロセスの属人化や紙・</a:t>
            </a:r>
            <a:r>
              <a:rPr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Excel</a:t>
            </a: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中心のアナログ管理が依然として残っている。</a:t>
            </a:r>
            <a:endParaRPr lang="en-US" altLang="ja-JP" sz="16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541338" indent="-377825"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その結果、生産性の伸び悩みや品質のばらつき、情報共有の遅れ、意思決定スピードの低下といった課題が顕在化している。</a:t>
            </a:r>
          </a:p>
          <a:p>
            <a:pPr marL="541338" indent="-377825"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一方で、市場環境は高度化・短納期化・多品種少量化が進み、顧客はより高い品質と柔軟な対応力を求めている。</a:t>
            </a:r>
            <a:endParaRPr lang="en-US" altLang="ja-JP" sz="16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541338" indent="-377825"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従来型の運営モデルのままでは、競争優位を維持することは困難であり、構造的な変革が急務となっている。</a:t>
            </a:r>
          </a:p>
          <a:p>
            <a:pPr marL="541338" indent="-377825"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本戦略では、①業務プロセスの可視化と標準化、②基幹データの統合と一元管理、③現場データのリアルタイム取得と分析、④デジタル人材の育成と組織文化の転換、の</a:t>
            </a:r>
            <a:r>
              <a:rPr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4</a:t>
            </a: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つを中核施策とする。</a:t>
            </a:r>
            <a:endParaRPr lang="en-US" altLang="ja-JP" sz="16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541338" indent="-377825"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単なる</a:t>
            </a:r>
            <a:r>
              <a:rPr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IT</a:t>
            </a: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導入ではなく、業務設計そのものを見直すことで、再現性のあるオペレーション体制を構築する。</a:t>
            </a:r>
          </a:p>
          <a:p>
            <a:pPr marL="541338" indent="-377825"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短期的には業務効率化と間接コスト削減を実現し、中期的には品質向上とリードタイム短縮を達成する。</a:t>
            </a:r>
            <a:endParaRPr lang="en-US" altLang="ja-JP" sz="16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541338" indent="-377825"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最終的には、データに基づく迅速な意思決定を可能とするデータドリブン経営へ移行し、持続的な収益成長と企業価値向上を実現することを目指す。</a:t>
            </a:r>
          </a:p>
        </p:txBody>
      </p: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360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游明朝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