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EB884-280F-42E6-9C3E-2C480C7A3D9E}" v="586" dt="2026-02-15T04:50:52.574"/>
    <p1510:client id="{C3744B39-7B08-435C-BC14-4A18866C84BD}" v="1" dt="2026-02-15T05:06:15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6:15.806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6:15.806" v="22723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EA641-030F-8575-3CD9-7A6D21C6B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D8332F4-15FB-2ED4-7DBF-433ABAAA8CE1}"/>
              </a:ext>
            </a:extLst>
          </p:cNvPr>
          <p:cNvSpPr/>
          <p:nvPr/>
        </p:nvSpPr>
        <p:spPr>
          <a:xfrm>
            <a:off x="531585" y="964925"/>
            <a:ext cx="11128831" cy="5637719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30000"/>
              </a:lnSpc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本資料は、</a:t>
            </a:r>
            <a:r>
              <a:rPr lang="ja-JP" altLang="en-US" sz="2400" b="1" dirty="0">
                <a:solidFill>
                  <a:srgbClr val="002060"/>
                </a:solidFill>
                <a:latin typeface="+mn-ea"/>
              </a:rPr>
              <a:t>当社</a:t>
            </a:r>
            <a:r>
              <a:rPr lang="en-US" altLang="ja-JP" sz="2400" b="1" dirty="0">
                <a:solidFill>
                  <a:srgbClr val="002060"/>
                </a:solidFill>
                <a:latin typeface="+mn-ea"/>
              </a:rPr>
              <a:t>SaaS</a:t>
            </a:r>
            <a:r>
              <a:rPr lang="ja-JP" altLang="en-US" sz="2400" b="1" dirty="0">
                <a:solidFill>
                  <a:srgbClr val="002060"/>
                </a:solidFill>
                <a:latin typeface="+mn-ea"/>
              </a:rPr>
              <a:t>事業を持続的にスケールさせるための成長戦略を整理</a:t>
            </a: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したものである。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lnSpc>
                <a:spcPct val="130000"/>
              </a:lnSpc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現在は新規顧客獲得に注力しているが、解約率の抑制や顧客単価の向上といった</a:t>
            </a:r>
            <a:r>
              <a:rPr lang="en-US" altLang="ja-JP" sz="2400" b="1" dirty="0">
                <a:solidFill>
                  <a:srgbClr val="002060"/>
                </a:solidFill>
                <a:latin typeface="+mn-ea"/>
              </a:rPr>
              <a:t>LTV</a:t>
            </a:r>
            <a:r>
              <a:rPr lang="ja-JP" altLang="en-US" sz="2400" b="1" dirty="0">
                <a:solidFill>
                  <a:srgbClr val="002060"/>
                </a:solidFill>
                <a:latin typeface="+mn-ea"/>
              </a:rPr>
              <a:t>最大化の取り組みが十分とは言えない。</a:t>
            </a:r>
            <a:endParaRPr lang="en-US" altLang="ja-JP" sz="2400" b="1" dirty="0">
              <a:solidFill>
                <a:srgbClr val="002060"/>
              </a:solidFill>
              <a:latin typeface="+mn-ea"/>
            </a:endParaRPr>
          </a:p>
          <a:p>
            <a:pPr marL="285750" indent="-285750">
              <a:lnSpc>
                <a:spcPct val="130000"/>
              </a:lnSpc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今後は、</a:t>
            </a:r>
            <a:r>
              <a:rPr lang="ja-JP" altLang="en-US" sz="2400" b="1" dirty="0">
                <a:solidFill>
                  <a:srgbClr val="002060"/>
                </a:solidFill>
                <a:latin typeface="+mn-ea"/>
              </a:rPr>
              <a:t>①ターゲットセグメントの再定義、②カスタマーサクセス体制の強化、③プロダクト改善の高速化</a:t>
            </a: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を柱に、収益構造を安定化させる。</a:t>
            </a:r>
            <a:endParaRPr lang="en-US" altLang="ja-JP" sz="2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lnSpc>
                <a:spcPct val="130000"/>
              </a:lnSpc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短期的にはチャーン率の低減を図り、中期的にはアップセル・クロスセルを通じて顧客あたり売上を拡大することで、</a:t>
            </a:r>
            <a:r>
              <a:rPr lang="ja-JP" altLang="en-US" sz="2400" b="1" dirty="0">
                <a:solidFill>
                  <a:srgbClr val="002060"/>
                </a:solidFill>
                <a:latin typeface="+mn-ea"/>
              </a:rPr>
              <a:t>企業価値の最大化を目指す。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D3F7C39-5C7F-EE82-DC3F-4AF417BD3978}"/>
              </a:ext>
            </a:extLst>
          </p:cNvPr>
          <p:cNvSpPr/>
          <p:nvPr/>
        </p:nvSpPr>
        <p:spPr>
          <a:xfrm>
            <a:off x="0" y="0"/>
            <a:ext cx="12191999" cy="74742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89A9279-1926-D7F8-85CB-1624BDAAAA29}"/>
              </a:ext>
            </a:extLst>
          </p:cNvPr>
          <p:cNvSpPr/>
          <p:nvPr/>
        </p:nvSpPr>
        <p:spPr>
          <a:xfrm>
            <a:off x="531585" y="169796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エグゼクティブサマリー</a:t>
            </a:r>
          </a:p>
        </p:txBody>
      </p:sp>
    </p:spTree>
    <p:extLst>
      <p:ext uri="{BB962C8B-B14F-4D97-AF65-F5344CB8AC3E}">
        <p14:creationId xmlns:p14="http://schemas.microsoft.com/office/powerpoint/2010/main" val="399407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203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