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D3E0B0-5C36-40EC-99ED-872E31EB076E}" v="1" dt="2026-02-15T05:06:32.781"/>
    <p1510:client id="{78AEB884-280F-42E6-9C3E-2C480C7A3D9E}" v="586" dt="2026-02-15T04:50:52.5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6:32.781" v="22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6:32.781" v="22723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A4D4E-2E02-39F2-0325-CEFCE3D2C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DB11094-064C-CE49-7E11-4C7279D7B6FD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エグゼクティブサマリー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3D056E29-326F-CB87-1029-1FD8AB28AAFB}"/>
              </a:ext>
            </a:extLst>
          </p:cNvPr>
          <p:cNvGrpSpPr/>
          <p:nvPr/>
        </p:nvGrpSpPr>
        <p:grpSpPr>
          <a:xfrm>
            <a:off x="629859" y="1152997"/>
            <a:ext cx="10932283" cy="5184236"/>
            <a:chOff x="629859" y="1195332"/>
            <a:chExt cx="10932283" cy="5184236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2D74C14D-2B1D-38E6-A09B-B755EDB7EC18}"/>
                </a:ext>
              </a:extLst>
            </p:cNvPr>
            <p:cNvGrpSpPr/>
            <p:nvPr/>
          </p:nvGrpSpPr>
          <p:grpSpPr>
            <a:xfrm>
              <a:off x="629859" y="1195332"/>
              <a:ext cx="10932283" cy="1433801"/>
              <a:chOff x="629859" y="1195332"/>
              <a:chExt cx="10932283" cy="1433801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1729C507-3647-04E3-8853-C89BD3BCE390}"/>
                  </a:ext>
                </a:extLst>
              </p:cNvPr>
              <p:cNvSpPr/>
              <p:nvPr/>
            </p:nvSpPr>
            <p:spPr>
              <a:xfrm>
                <a:off x="629859" y="1195332"/>
                <a:ext cx="10932283" cy="143380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marL="2151063">
                  <a:spcBef>
                    <a:spcPts val="6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ターゲット企業を業種・規模・課題別に細分化し、最適なメッセージを設計することで、リードの質を高めます。広告やコンテンツ施策を組み合わせ、見込み顧客の獲得効率を向上させます。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C843AF3F-7435-9011-AAD6-81E3D2326CA7}"/>
                  </a:ext>
                </a:extLst>
              </p:cNvPr>
              <p:cNvSpPr/>
              <p:nvPr/>
            </p:nvSpPr>
            <p:spPr>
              <a:xfrm>
                <a:off x="938958" y="1398281"/>
                <a:ext cx="1444347" cy="10279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6600" b="1" dirty="0">
                    <a:solidFill>
                      <a:schemeClr val="accent5"/>
                    </a:solidFill>
                    <a:latin typeface="+mn-ea"/>
                  </a:rPr>
                  <a:t>01</a:t>
                </a: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78E0E297-06F2-936A-04D8-14F1AAA1935D}"/>
                </a:ext>
              </a:extLst>
            </p:cNvPr>
            <p:cNvGrpSpPr/>
            <p:nvPr/>
          </p:nvGrpSpPr>
          <p:grpSpPr>
            <a:xfrm>
              <a:off x="629859" y="3070550"/>
              <a:ext cx="10932283" cy="1433801"/>
              <a:chOff x="629859" y="1195332"/>
              <a:chExt cx="10932283" cy="1433801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8EB0CBB0-DDCC-E825-5C57-F7724403E4BD}"/>
                  </a:ext>
                </a:extLst>
              </p:cNvPr>
              <p:cNvSpPr/>
              <p:nvPr/>
            </p:nvSpPr>
            <p:spPr>
              <a:xfrm>
                <a:off x="629859" y="1195332"/>
                <a:ext cx="10932283" cy="143380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marL="2151063">
                  <a:spcBef>
                    <a:spcPts val="6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獲得したリードに対して段階的なナーチャリング施策を実施し、検討度合いを高めます。メールやウェビナーを通じて接点を増やし、商談化率の向上を図ります。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160883D4-68AF-BAD2-F4C9-0450A26A9D22}"/>
                  </a:ext>
                </a:extLst>
              </p:cNvPr>
              <p:cNvSpPr/>
              <p:nvPr/>
            </p:nvSpPr>
            <p:spPr>
              <a:xfrm>
                <a:off x="938958" y="1398281"/>
                <a:ext cx="1444347" cy="10279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6600" b="1" dirty="0">
                    <a:solidFill>
                      <a:schemeClr val="accent5"/>
                    </a:solidFill>
                    <a:latin typeface="+mn-ea"/>
                  </a:rPr>
                  <a:t>02</a:t>
                </a: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A7E9BD45-8175-FFF0-45F4-8DD300A94876}"/>
                </a:ext>
              </a:extLst>
            </p:cNvPr>
            <p:cNvGrpSpPr/>
            <p:nvPr/>
          </p:nvGrpSpPr>
          <p:grpSpPr>
            <a:xfrm>
              <a:off x="629859" y="4945767"/>
              <a:ext cx="10932283" cy="1433801"/>
              <a:chOff x="629859" y="1195332"/>
              <a:chExt cx="10932283" cy="1433801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B11686A4-A788-6BD1-0040-A9DCE57C1F25}"/>
                  </a:ext>
                </a:extLst>
              </p:cNvPr>
              <p:cNvSpPr/>
              <p:nvPr/>
            </p:nvSpPr>
            <p:spPr>
              <a:xfrm>
                <a:off x="629859" y="1195332"/>
                <a:ext cx="10932283" cy="143380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marL="2151063">
                  <a:spcBef>
                    <a:spcPts val="6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営業部門とマーケティング部門の連携を強化し、</a:t>
                </a:r>
                <a:r>
                  <a:rPr kumimoji="1" lang="en-US" altLang="ja-JP" dirty="0">
                    <a:solidFill>
                      <a:schemeClr val="tx1"/>
                    </a:solidFill>
                    <a:latin typeface="+mn-ea"/>
                  </a:rPr>
                  <a:t>KPI</a:t>
                </a: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を共有することで成果を最大化します。データをもとに改善を繰り返し、持続的な成長基盤を構築します。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EC354F0C-03BD-B4D7-10FD-BC26FE3347FE}"/>
                  </a:ext>
                </a:extLst>
              </p:cNvPr>
              <p:cNvSpPr/>
              <p:nvPr/>
            </p:nvSpPr>
            <p:spPr>
              <a:xfrm>
                <a:off x="938958" y="1398281"/>
                <a:ext cx="1444347" cy="10279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6600" b="1" dirty="0">
                    <a:solidFill>
                      <a:schemeClr val="accent5"/>
                    </a:solidFill>
                    <a:latin typeface="+mn-ea"/>
                  </a:rPr>
                  <a:t>03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4153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206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