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EB884-280F-42E6-9C3E-2C480C7A3D9E}" v="586" dt="2026-02-15T04:50:52.574"/>
    <p1510:client id="{E3AB04B9-6FD0-4DB4-8D65-AFFE2EF8872F}" v="1" dt="2026-02-15T05:04:09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4:09.663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4:09.663" v="22723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4AF1E-7C6F-CA0D-446F-0291EA8F2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2297F66-8079-10D4-C5EB-F6DF7441CB58}"/>
              </a:ext>
            </a:extLst>
          </p:cNvPr>
          <p:cNvSpPr/>
          <p:nvPr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8C5CD25-2707-35D7-86B5-4E06222A5C70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エグゼクティブサマリー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BB3C9C4-EE83-8515-889E-CAD9D932DAD3}"/>
              </a:ext>
            </a:extLst>
          </p:cNvPr>
          <p:cNvSpPr/>
          <p:nvPr/>
        </p:nvSpPr>
        <p:spPr>
          <a:xfrm>
            <a:off x="1771744" y="1608028"/>
            <a:ext cx="9598989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法人向け健康支援サービスを体系化し、安定的な収益基盤を中長期で構築します。</a:t>
            </a:r>
            <a:endParaRPr kumimoji="1" lang="en-US" altLang="ja-JP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1E20AB16-023C-CEE8-30A0-219032391F85}"/>
              </a:ext>
            </a:extLst>
          </p:cNvPr>
          <p:cNvSpPr/>
          <p:nvPr/>
        </p:nvSpPr>
        <p:spPr>
          <a:xfrm>
            <a:off x="1003299" y="1608028"/>
            <a:ext cx="406800" cy="4078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2000" b="1" dirty="0">
                <a:solidFill>
                  <a:srgbClr val="00B050"/>
                </a:solidFill>
                <a:latin typeface="+mn-ea"/>
              </a:rPr>
              <a:t>1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AF5F7AC-562F-907F-8C57-81A850D912A6}"/>
              </a:ext>
            </a:extLst>
          </p:cNvPr>
          <p:cNvSpPr/>
          <p:nvPr/>
        </p:nvSpPr>
        <p:spPr>
          <a:xfrm>
            <a:off x="1771744" y="2923575"/>
            <a:ext cx="9598989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2000" b="1" dirty="0">
                <a:solidFill>
                  <a:schemeClr val="bg1"/>
                </a:solidFill>
                <a:latin typeface="+mn-ea"/>
              </a:rPr>
              <a:t>オンライン診療機能と相談体制を強化し、利用者の利便性と満足度を高めます。</a:t>
            </a:r>
            <a:endParaRPr lang="en-US" altLang="ja-JP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311AE829-61A8-99F0-8EF1-A8F452FC5F76}"/>
              </a:ext>
            </a:extLst>
          </p:cNvPr>
          <p:cNvSpPr/>
          <p:nvPr/>
        </p:nvSpPr>
        <p:spPr>
          <a:xfrm>
            <a:off x="1003299" y="2923575"/>
            <a:ext cx="406800" cy="4078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US" altLang="ja-JP" sz="2000" b="1" dirty="0">
                <a:solidFill>
                  <a:srgbClr val="00B050"/>
                </a:solidFill>
                <a:latin typeface="+mn-ea"/>
              </a:rPr>
              <a:t>2</a:t>
            </a:r>
            <a:endParaRPr kumimoji="1" lang="en-US" altLang="ja-JP" sz="2000" b="1" dirty="0">
              <a:solidFill>
                <a:srgbClr val="00B050"/>
              </a:solidFill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5CBF27C-6895-5C9C-05FE-B1A880BF8CA8}"/>
              </a:ext>
            </a:extLst>
          </p:cNvPr>
          <p:cNvSpPr/>
          <p:nvPr/>
        </p:nvSpPr>
        <p:spPr>
          <a:xfrm>
            <a:off x="1771744" y="4239122"/>
            <a:ext cx="9598989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2000" b="1" dirty="0">
                <a:solidFill>
                  <a:schemeClr val="bg1"/>
                </a:solidFill>
                <a:latin typeface="+mn-ea"/>
              </a:rPr>
              <a:t>データ分析基盤を整備し、個別最適な健康改善提案を継続的に実現します。</a:t>
            </a:r>
            <a:endParaRPr lang="en-US" altLang="ja-JP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828B3A99-255E-B106-CBC8-4123C4188A14}"/>
              </a:ext>
            </a:extLst>
          </p:cNvPr>
          <p:cNvSpPr/>
          <p:nvPr/>
        </p:nvSpPr>
        <p:spPr>
          <a:xfrm>
            <a:off x="1003299" y="4239122"/>
            <a:ext cx="406800" cy="4078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2000" b="1" dirty="0">
                <a:solidFill>
                  <a:srgbClr val="00B050"/>
                </a:solidFill>
                <a:latin typeface="+mn-ea"/>
              </a:rPr>
              <a:t>3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D2E7A1F-244D-BF4B-9FB9-1E80DAD525BE}"/>
              </a:ext>
            </a:extLst>
          </p:cNvPr>
          <p:cNvSpPr/>
          <p:nvPr/>
        </p:nvSpPr>
        <p:spPr>
          <a:xfrm>
            <a:off x="1771744" y="5554668"/>
            <a:ext cx="9598989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2000" b="1" dirty="0">
                <a:solidFill>
                  <a:schemeClr val="bg1"/>
                </a:solidFill>
                <a:latin typeface="+mn-ea"/>
              </a:rPr>
              <a:t>医療機関や保険会社との連携を拡大し、市場での存在感と信頼を高めます。</a:t>
            </a:r>
            <a:endParaRPr lang="en-US" altLang="ja-JP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10D9D46A-B2EF-57B7-284B-DF2DACF2B593}"/>
              </a:ext>
            </a:extLst>
          </p:cNvPr>
          <p:cNvSpPr/>
          <p:nvPr/>
        </p:nvSpPr>
        <p:spPr>
          <a:xfrm>
            <a:off x="1003299" y="5554668"/>
            <a:ext cx="406800" cy="4078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2000" b="1" dirty="0">
                <a:solidFill>
                  <a:srgbClr val="00B050"/>
                </a:solidFill>
                <a:latin typeface="+mn-ea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5057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168</Words>
  <Application>Microsoft Office PowerPoint</Application>
  <PresentationFormat>ワイド画面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