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EB884-280F-42E6-9C3E-2C480C7A3D9E}" v="586" dt="2026-02-15T04:50:52.574"/>
    <p1510:client id="{884B7044-415D-47C3-BF99-BBBAF431F83D}" v="1" dt="2026-02-15T05:05:15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5:15.453" v="22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5:15.453" v="22723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25EDA-BE1B-D31A-71E0-42FDC0A3A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83A54F-38F2-9782-9287-230344654535}"/>
              </a:ext>
            </a:extLst>
          </p:cNvPr>
          <p:cNvSpPr/>
          <p:nvPr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DDA7FAC-D0C9-EA03-9889-4F63114358BA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エグゼクティブサマリー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37AE64AE-1091-CC9C-B398-CFFC110463A6}"/>
              </a:ext>
            </a:extLst>
          </p:cNvPr>
          <p:cNvGrpSpPr/>
          <p:nvPr/>
        </p:nvGrpSpPr>
        <p:grpSpPr>
          <a:xfrm>
            <a:off x="457957" y="1331121"/>
            <a:ext cx="11276087" cy="4688679"/>
            <a:chOff x="531586" y="1331121"/>
            <a:chExt cx="11276087" cy="4688679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34F0AE68-4DE0-948B-8E74-EE4FA95977F4}"/>
                </a:ext>
              </a:extLst>
            </p:cNvPr>
            <p:cNvGrpSpPr/>
            <p:nvPr/>
          </p:nvGrpSpPr>
          <p:grpSpPr>
            <a:xfrm>
              <a:off x="531586" y="1331121"/>
              <a:ext cx="2558748" cy="4688679"/>
              <a:chOff x="531586" y="1331121"/>
              <a:chExt cx="2558748" cy="4688679"/>
            </a:xfrm>
          </p:grpSpPr>
          <p:sp>
            <p:nvSpPr>
              <p:cNvPr id="4" name="四角形: 角を丸くする 3">
                <a:extLst>
                  <a:ext uri="{FF2B5EF4-FFF2-40B4-BE49-F238E27FC236}">
                    <a16:creationId xmlns:a16="http://schemas.microsoft.com/office/drawing/2014/main" id="{A36D4F75-213E-614E-4C69-3D6C50F245D9}"/>
                  </a:ext>
                </a:extLst>
              </p:cNvPr>
              <p:cNvSpPr/>
              <p:nvPr/>
            </p:nvSpPr>
            <p:spPr>
              <a:xfrm>
                <a:off x="531586" y="1331121"/>
                <a:ext cx="2558748" cy="4688679"/>
              </a:xfrm>
              <a:prstGeom prst="roundRect">
                <a:avLst>
                  <a:gd name="adj" fmla="val 9057"/>
                </a:avLst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en-US" altLang="ja-JP" sz="2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8" name="グループ化 7">
                <a:extLst>
                  <a:ext uri="{FF2B5EF4-FFF2-40B4-BE49-F238E27FC236}">
                    <a16:creationId xmlns:a16="http://schemas.microsoft.com/office/drawing/2014/main" id="{47B21F71-7878-B5B4-F8D4-F7F7D7767070}"/>
                  </a:ext>
                </a:extLst>
              </p:cNvPr>
              <p:cNvGrpSpPr/>
              <p:nvPr/>
            </p:nvGrpSpPr>
            <p:grpSpPr>
              <a:xfrm>
                <a:off x="647892" y="2050420"/>
                <a:ext cx="2326135" cy="3512550"/>
                <a:chOff x="647892" y="1684228"/>
                <a:chExt cx="2326135" cy="3512550"/>
              </a:xfrm>
            </p:grpSpPr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E053A34B-314F-777D-AFB9-613CD4610F01}"/>
                    </a:ext>
                  </a:extLst>
                </p:cNvPr>
                <p:cNvSpPr/>
                <p:nvPr/>
              </p:nvSpPr>
              <p:spPr>
                <a:xfrm>
                  <a:off x="647892" y="1684228"/>
                  <a:ext cx="2326135" cy="4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2000" b="1" dirty="0">
                      <a:solidFill>
                        <a:schemeClr val="tx1"/>
                      </a:solidFill>
                      <a:latin typeface="+mn-ea"/>
                    </a:rPr>
                    <a:t>認知拡大</a:t>
                  </a:r>
                  <a:endParaRPr kumimoji="1" lang="en-US" altLang="ja-JP" sz="2000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BF133A53-D13D-257F-519F-0DA90AEF7AC7}"/>
                    </a:ext>
                  </a:extLst>
                </p:cNvPr>
                <p:cNvSpPr/>
                <p:nvPr/>
              </p:nvSpPr>
              <p:spPr>
                <a:xfrm>
                  <a:off x="647892" y="2443938"/>
                  <a:ext cx="2326135" cy="150494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6600" b="1" dirty="0">
                      <a:solidFill>
                        <a:schemeClr val="tx1"/>
                      </a:solidFill>
                      <a:latin typeface="+mn-ea"/>
                    </a:rPr>
                    <a:t>50</a:t>
                  </a:r>
                  <a:r>
                    <a:rPr kumimoji="1" lang="ja-JP" altLang="en-US" sz="4400" b="1" dirty="0">
                      <a:solidFill>
                        <a:schemeClr val="tx1"/>
                      </a:solidFill>
                      <a:latin typeface="+mn-ea"/>
                    </a:rPr>
                    <a:t>％</a:t>
                  </a:r>
                  <a:endParaRPr kumimoji="1" lang="en-US" altLang="ja-JP" sz="4400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7" name="正方形/長方形 6">
                  <a:extLst>
                    <a:ext uri="{FF2B5EF4-FFF2-40B4-BE49-F238E27FC236}">
                      <a16:creationId xmlns:a16="http://schemas.microsoft.com/office/drawing/2014/main" id="{21D56A07-66C6-B202-DA00-6D4D8481D145}"/>
                    </a:ext>
                  </a:extLst>
                </p:cNvPr>
                <p:cNvSpPr/>
                <p:nvPr/>
              </p:nvSpPr>
              <p:spPr>
                <a:xfrm>
                  <a:off x="647892" y="4402030"/>
                  <a:ext cx="2326135" cy="79474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主要市場で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認知率を高めます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4E6F82A7-0249-01E9-8E47-3775956AAA0E}"/>
                </a:ext>
              </a:extLst>
            </p:cNvPr>
            <p:cNvGrpSpPr/>
            <p:nvPr/>
          </p:nvGrpSpPr>
          <p:grpSpPr>
            <a:xfrm>
              <a:off x="3437366" y="1331121"/>
              <a:ext cx="2558748" cy="4688679"/>
              <a:chOff x="531586" y="1331121"/>
              <a:chExt cx="2558748" cy="4688679"/>
            </a:xfrm>
          </p:grpSpPr>
          <p:sp>
            <p:nvSpPr>
              <p:cNvPr id="11" name="四角形: 角を丸くする 10">
                <a:extLst>
                  <a:ext uri="{FF2B5EF4-FFF2-40B4-BE49-F238E27FC236}">
                    <a16:creationId xmlns:a16="http://schemas.microsoft.com/office/drawing/2014/main" id="{9F852F32-6F11-F86E-E708-D84C37955356}"/>
                  </a:ext>
                </a:extLst>
              </p:cNvPr>
              <p:cNvSpPr/>
              <p:nvPr/>
            </p:nvSpPr>
            <p:spPr>
              <a:xfrm>
                <a:off x="531586" y="1331121"/>
                <a:ext cx="2558748" cy="4688679"/>
              </a:xfrm>
              <a:prstGeom prst="roundRect">
                <a:avLst>
                  <a:gd name="adj" fmla="val 9057"/>
                </a:avLst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en-US" altLang="ja-JP" sz="2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430167DF-7DF5-1492-1224-D84633006D3F}"/>
                  </a:ext>
                </a:extLst>
              </p:cNvPr>
              <p:cNvGrpSpPr/>
              <p:nvPr/>
            </p:nvGrpSpPr>
            <p:grpSpPr>
              <a:xfrm>
                <a:off x="647892" y="2050420"/>
                <a:ext cx="2326135" cy="3512550"/>
                <a:chOff x="647892" y="1684228"/>
                <a:chExt cx="2326135" cy="3512550"/>
              </a:xfrm>
            </p:grpSpPr>
            <p:sp>
              <p:nvSpPr>
                <p:cNvPr id="13" name="正方形/長方形 12">
                  <a:extLst>
                    <a:ext uri="{FF2B5EF4-FFF2-40B4-BE49-F238E27FC236}">
                      <a16:creationId xmlns:a16="http://schemas.microsoft.com/office/drawing/2014/main" id="{B666AF14-0FB2-1AE7-F2A9-50B5CA50C4F2}"/>
                    </a:ext>
                  </a:extLst>
                </p:cNvPr>
                <p:cNvSpPr/>
                <p:nvPr/>
              </p:nvSpPr>
              <p:spPr>
                <a:xfrm>
                  <a:off x="647892" y="1684228"/>
                  <a:ext cx="2326135" cy="4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2000" b="1" dirty="0">
                      <a:solidFill>
                        <a:schemeClr val="tx1"/>
                      </a:solidFill>
                      <a:latin typeface="+mn-ea"/>
                    </a:rPr>
                    <a:t>顧客満足</a:t>
                  </a:r>
                  <a:endParaRPr kumimoji="1" lang="en-US" altLang="ja-JP" sz="2000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14" name="正方形/長方形 13">
                  <a:extLst>
                    <a:ext uri="{FF2B5EF4-FFF2-40B4-BE49-F238E27FC236}">
                      <a16:creationId xmlns:a16="http://schemas.microsoft.com/office/drawing/2014/main" id="{36849C38-3E6C-A048-30EC-BEC8B1398D25}"/>
                    </a:ext>
                  </a:extLst>
                </p:cNvPr>
                <p:cNvSpPr/>
                <p:nvPr/>
              </p:nvSpPr>
              <p:spPr>
                <a:xfrm>
                  <a:off x="647892" y="2443938"/>
                  <a:ext cx="2326135" cy="150494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6600" b="1" dirty="0">
                      <a:solidFill>
                        <a:schemeClr val="tx1"/>
                      </a:solidFill>
                      <a:latin typeface="+mn-ea"/>
                    </a:rPr>
                    <a:t>90</a:t>
                  </a:r>
                  <a:r>
                    <a:rPr lang="ja-JP" altLang="en-US" sz="4400" b="1" dirty="0">
                      <a:solidFill>
                        <a:schemeClr val="tx1"/>
                      </a:solidFill>
                      <a:latin typeface="+mn-ea"/>
                    </a:rPr>
                    <a:t>％</a:t>
                  </a:r>
                  <a:endParaRPr lang="en-US" altLang="ja-JP" sz="4400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15" name="正方形/長方形 14">
                  <a:extLst>
                    <a:ext uri="{FF2B5EF4-FFF2-40B4-BE49-F238E27FC236}">
                      <a16:creationId xmlns:a16="http://schemas.microsoft.com/office/drawing/2014/main" id="{2E3E1B10-17C8-E988-E68A-87C727FBE268}"/>
                    </a:ext>
                  </a:extLst>
                </p:cNvPr>
                <p:cNvSpPr/>
                <p:nvPr/>
              </p:nvSpPr>
              <p:spPr>
                <a:xfrm>
                  <a:off x="647892" y="4402030"/>
                  <a:ext cx="2326135" cy="79474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顧客体験の質を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向上させます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CB6D4742-A835-A8FC-9C97-BF4C0E5654C8}"/>
                </a:ext>
              </a:extLst>
            </p:cNvPr>
            <p:cNvGrpSpPr/>
            <p:nvPr/>
          </p:nvGrpSpPr>
          <p:grpSpPr>
            <a:xfrm>
              <a:off x="6343146" y="1331121"/>
              <a:ext cx="2558748" cy="4688679"/>
              <a:chOff x="531586" y="1331121"/>
              <a:chExt cx="2558748" cy="4688679"/>
            </a:xfrm>
          </p:grpSpPr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F7BF1189-9213-3731-FB37-57CA8A2D09CF}"/>
                  </a:ext>
                </a:extLst>
              </p:cNvPr>
              <p:cNvSpPr/>
              <p:nvPr/>
            </p:nvSpPr>
            <p:spPr>
              <a:xfrm>
                <a:off x="531586" y="1331121"/>
                <a:ext cx="2558748" cy="4688679"/>
              </a:xfrm>
              <a:prstGeom prst="roundRect">
                <a:avLst>
                  <a:gd name="adj" fmla="val 9057"/>
                </a:avLst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en-US" altLang="ja-JP" sz="2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18" name="グループ化 17">
                <a:extLst>
                  <a:ext uri="{FF2B5EF4-FFF2-40B4-BE49-F238E27FC236}">
                    <a16:creationId xmlns:a16="http://schemas.microsoft.com/office/drawing/2014/main" id="{12BD55C6-DEBB-07D9-FE9D-3691DC4A2C9F}"/>
                  </a:ext>
                </a:extLst>
              </p:cNvPr>
              <p:cNvGrpSpPr/>
              <p:nvPr/>
            </p:nvGrpSpPr>
            <p:grpSpPr>
              <a:xfrm>
                <a:off x="647892" y="2050420"/>
                <a:ext cx="2326135" cy="3512550"/>
                <a:chOff x="647892" y="1684228"/>
                <a:chExt cx="2326135" cy="3512550"/>
              </a:xfrm>
            </p:grpSpPr>
            <p:sp>
              <p:nvSpPr>
                <p:cNvPr id="19" name="正方形/長方形 18">
                  <a:extLst>
                    <a:ext uri="{FF2B5EF4-FFF2-40B4-BE49-F238E27FC236}">
                      <a16:creationId xmlns:a16="http://schemas.microsoft.com/office/drawing/2014/main" id="{4DC2D111-FAD8-410A-1154-EC1904A64728}"/>
                    </a:ext>
                  </a:extLst>
                </p:cNvPr>
                <p:cNvSpPr/>
                <p:nvPr/>
              </p:nvSpPr>
              <p:spPr>
                <a:xfrm>
                  <a:off x="647892" y="1684228"/>
                  <a:ext cx="2326135" cy="4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2000" b="1" dirty="0">
                      <a:solidFill>
                        <a:schemeClr val="tx1"/>
                      </a:solidFill>
                      <a:latin typeface="+mn-ea"/>
                    </a:rPr>
                    <a:t>再購入率</a:t>
                  </a:r>
                  <a:endParaRPr kumimoji="1" lang="en-US" altLang="ja-JP" sz="2000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20" name="正方形/長方形 19">
                  <a:extLst>
                    <a:ext uri="{FF2B5EF4-FFF2-40B4-BE49-F238E27FC236}">
                      <a16:creationId xmlns:a16="http://schemas.microsoft.com/office/drawing/2014/main" id="{4850AC69-1D69-E171-C7DF-70AB09B68548}"/>
                    </a:ext>
                  </a:extLst>
                </p:cNvPr>
                <p:cNvSpPr/>
                <p:nvPr/>
              </p:nvSpPr>
              <p:spPr>
                <a:xfrm>
                  <a:off x="647892" y="2443938"/>
                  <a:ext cx="2326135" cy="150494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6600" b="1" dirty="0">
                      <a:solidFill>
                        <a:schemeClr val="tx1"/>
                      </a:solidFill>
                      <a:latin typeface="+mn-ea"/>
                    </a:rPr>
                    <a:t>40</a:t>
                  </a:r>
                  <a:r>
                    <a:rPr lang="ja-JP" altLang="en-US" sz="4400" b="1" dirty="0">
                      <a:solidFill>
                        <a:schemeClr val="tx1"/>
                      </a:solidFill>
                      <a:latin typeface="+mn-ea"/>
                    </a:rPr>
                    <a:t>％</a:t>
                  </a:r>
                  <a:endParaRPr lang="en-US" altLang="ja-JP" sz="4400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21" name="正方形/長方形 20">
                  <a:extLst>
                    <a:ext uri="{FF2B5EF4-FFF2-40B4-BE49-F238E27FC236}">
                      <a16:creationId xmlns:a16="http://schemas.microsoft.com/office/drawing/2014/main" id="{D7398DEA-DE69-BB79-3FD1-07984F4334B6}"/>
                    </a:ext>
                  </a:extLst>
                </p:cNvPr>
                <p:cNvSpPr/>
                <p:nvPr/>
              </p:nvSpPr>
              <p:spPr>
                <a:xfrm>
                  <a:off x="647892" y="4402030"/>
                  <a:ext cx="2326135" cy="79474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リピート顧客を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増加させます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433D6E5B-C995-E051-912E-A25812A064DF}"/>
                </a:ext>
              </a:extLst>
            </p:cNvPr>
            <p:cNvGrpSpPr/>
            <p:nvPr/>
          </p:nvGrpSpPr>
          <p:grpSpPr>
            <a:xfrm>
              <a:off x="9248925" y="1331121"/>
              <a:ext cx="2558748" cy="4688679"/>
              <a:chOff x="531586" y="1331121"/>
              <a:chExt cx="2558748" cy="4688679"/>
            </a:xfrm>
          </p:grpSpPr>
          <p:sp>
            <p:nvSpPr>
              <p:cNvPr id="23" name="四角形: 角を丸くする 22">
                <a:extLst>
                  <a:ext uri="{FF2B5EF4-FFF2-40B4-BE49-F238E27FC236}">
                    <a16:creationId xmlns:a16="http://schemas.microsoft.com/office/drawing/2014/main" id="{AE68EAE3-42D3-4058-6BB5-8042B47FAF22}"/>
                  </a:ext>
                </a:extLst>
              </p:cNvPr>
              <p:cNvSpPr/>
              <p:nvPr/>
            </p:nvSpPr>
            <p:spPr>
              <a:xfrm>
                <a:off x="531586" y="1331121"/>
                <a:ext cx="2558748" cy="4688679"/>
              </a:xfrm>
              <a:prstGeom prst="roundRect">
                <a:avLst>
                  <a:gd name="adj" fmla="val 9057"/>
                </a:avLst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en-US" altLang="ja-JP" sz="2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24" name="グループ化 23">
                <a:extLst>
                  <a:ext uri="{FF2B5EF4-FFF2-40B4-BE49-F238E27FC236}">
                    <a16:creationId xmlns:a16="http://schemas.microsoft.com/office/drawing/2014/main" id="{820CFEBE-E5D0-D3E9-826E-3CE0DF597509}"/>
                  </a:ext>
                </a:extLst>
              </p:cNvPr>
              <p:cNvGrpSpPr/>
              <p:nvPr/>
            </p:nvGrpSpPr>
            <p:grpSpPr>
              <a:xfrm>
                <a:off x="647892" y="2050420"/>
                <a:ext cx="2326135" cy="3512550"/>
                <a:chOff x="647892" y="1684228"/>
                <a:chExt cx="2326135" cy="3512550"/>
              </a:xfrm>
            </p:grpSpPr>
            <p:sp>
              <p:nvSpPr>
                <p:cNvPr id="25" name="正方形/長方形 24">
                  <a:extLst>
                    <a:ext uri="{FF2B5EF4-FFF2-40B4-BE49-F238E27FC236}">
                      <a16:creationId xmlns:a16="http://schemas.microsoft.com/office/drawing/2014/main" id="{262A8A3A-1C6F-5498-59F5-C42DA4207878}"/>
                    </a:ext>
                  </a:extLst>
                </p:cNvPr>
                <p:cNvSpPr/>
                <p:nvPr/>
              </p:nvSpPr>
              <p:spPr>
                <a:xfrm>
                  <a:off x="647892" y="1684228"/>
                  <a:ext cx="2326135" cy="4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2000" b="1" dirty="0">
                      <a:solidFill>
                        <a:schemeClr val="tx1"/>
                      </a:solidFill>
                      <a:latin typeface="+mn-ea"/>
                    </a:rPr>
                    <a:t>指名検索</a:t>
                  </a:r>
                  <a:endParaRPr kumimoji="1" lang="en-US" altLang="ja-JP" sz="2000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26" name="正方形/長方形 25">
                  <a:extLst>
                    <a:ext uri="{FF2B5EF4-FFF2-40B4-BE49-F238E27FC236}">
                      <a16:creationId xmlns:a16="http://schemas.microsoft.com/office/drawing/2014/main" id="{E26FD297-76BC-4902-B207-FE93ED50E81C}"/>
                    </a:ext>
                  </a:extLst>
                </p:cNvPr>
                <p:cNvSpPr/>
                <p:nvPr/>
              </p:nvSpPr>
              <p:spPr>
                <a:xfrm>
                  <a:off x="647892" y="2443938"/>
                  <a:ext cx="2326135" cy="150494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6600" b="1" dirty="0">
                      <a:solidFill>
                        <a:schemeClr val="tx1"/>
                      </a:solidFill>
                      <a:latin typeface="+mn-ea"/>
                    </a:rPr>
                    <a:t>2</a:t>
                  </a:r>
                  <a:r>
                    <a:rPr lang="ja-JP" altLang="en-US" sz="4400" b="1" dirty="0">
                      <a:solidFill>
                        <a:schemeClr val="tx1"/>
                      </a:solidFill>
                      <a:latin typeface="+mn-ea"/>
                    </a:rPr>
                    <a:t>倍</a:t>
                  </a:r>
                  <a:endParaRPr lang="en-US" altLang="ja-JP" sz="4400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27" name="正方形/長方形 26">
                  <a:extLst>
                    <a:ext uri="{FF2B5EF4-FFF2-40B4-BE49-F238E27FC236}">
                      <a16:creationId xmlns:a16="http://schemas.microsoft.com/office/drawing/2014/main" id="{06C50B9A-E9E5-DEF2-3351-E5442E73D720}"/>
                    </a:ext>
                  </a:extLst>
                </p:cNvPr>
                <p:cNvSpPr/>
                <p:nvPr/>
              </p:nvSpPr>
              <p:spPr>
                <a:xfrm>
                  <a:off x="647892" y="4402030"/>
                  <a:ext cx="2326135" cy="79474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指名検索数を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倍増させます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079025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126</Words>
  <Application>Microsoft Office PowerPoint</Application>
  <PresentationFormat>ワイド画面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