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DE466D09-4C5E-41D0-873C-249DCFEA6A0F}" v="1" dt="2026-02-12T13:51:32.6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1:32.696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51:32.696" v="24824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3AE39-307B-9615-11CF-558ECF04D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3776434-F8C4-B135-728B-2369DF739E54}"/>
              </a:ext>
            </a:extLst>
          </p:cNvPr>
          <p:cNvGraphicFramePr>
            <a:graphicFrameLocks noGrp="1"/>
          </p:cNvGraphicFramePr>
          <p:nvPr/>
        </p:nvGraphicFramePr>
        <p:xfrm>
          <a:off x="1972733" y="862440"/>
          <a:ext cx="9735390" cy="5741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513">
                  <a:extLst>
                    <a:ext uri="{9D8B030D-6E8A-4147-A177-3AD203B41FA5}">
                      <a16:colId xmlns:a16="http://schemas.microsoft.com/office/drawing/2014/main" val="444452036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5031667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42759757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84234683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58541502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459775986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66034219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413402776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34823534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65334430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62490996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76072745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914111535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009264443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07595691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4023757946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867968843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76311291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047372833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239229003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96505292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86944729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28732048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6372960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169486688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59963634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946189475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85430797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257060495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163257452"/>
                    </a:ext>
                  </a:extLst>
                </a:gridCol>
              </a:tblGrid>
              <a:tr h="238796">
                <a:tc gridSpan="30">
                  <a:txBody>
                    <a:bodyPr/>
                    <a:lstStyle/>
                    <a:p>
                      <a:r>
                        <a:rPr kumimoji="1" lang="en-US" altLang="ja-JP" sz="1200" dirty="0"/>
                        <a:t>1</a:t>
                      </a:r>
                      <a:r>
                        <a:rPr kumimoji="1" lang="ja-JP" altLang="en-US" sz="1200" dirty="0"/>
                        <a:t>月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0132927"/>
                  </a:ext>
                </a:extLst>
              </a:tr>
              <a:tr h="238796"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3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4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5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6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7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8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9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10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11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12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13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14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15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16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17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18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19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20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21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22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23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24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25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26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27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28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29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30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966090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3670751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4559568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3645165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0720447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897554"/>
                  </a:ext>
                </a:extLst>
              </a:tr>
            </a:tbl>
          </a:graphicData>
        </a:graphic>
      </p:graphicFrame>
      <p:sp>
        <p:nvSpPr>
          <p:cNvPr id="5" name="矢印: 五方向 4">
            <a:extLst>
              <a:ext uri="{FF2B5EF4-FFF2-40B4-BE49-F238E27FC236}">
                <a16:creationId xmlns:a16="http://schemas.microsoft.com/office/drawing/2014/main" id="{1BDE588F-5C16-81C7-1820-DDFF97E4E86A}"/>
              </a:ext>
            </a:extLst>
          </p:cNvPr>
          <p:cNvSpPr/>
          <p:nvPr/>
        </p:nvSpPr>
        <p:spPr>
          <a:xfrm>
            <a:off x="3311402" y="1478113"/>
            <a:ext cx="1531174" cy="848826"/>
          </a:xfrm>
          <a:prstGeom prst="homePlate">
            <a:avLst>
              <a:gd name="adj" fmla="val 18081"/>
            </a:avLst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まずは企画内容を</a:t>
            </a:r>
            <a:br>
              <a:rPr lang="ja-JP" altLang="en-US" sz="12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決定する</a:t>
            </a:r>
          </a:p>
        </p:txBody>
      </p:sp>
      <p:sp>
        <p:nvSpPr>
          <p:cNvPr id="6" name="矢印: 五方向 5">
            <a:extLst>
              <a:ext uri="{FF2B5EF4-FFF2-40B4-BE49-F238E27FC236}">
                <a16:creationId xmlns:a16="http://schemas.microsoft.com/office/drawing/2014/main" id="{0154F725-5FD3-EBE0-2766-B83029DADEC7}"/>
              </a:ext>
            </a:extLst>
          </p:cNvPr>
          <p:cNvSpPr/>
          <p:nvPr/>
        </p:nvSpPr>
        <p:spPr>
          <a:xfrm>
            <a:off x="5597401" y="2526772"/>
            <a:ext cx="1531174" cy="848826"/>
          </a:xfrm>
          <a:prstGeom prst="homePlate">
            <a:avLst>
              <a:gd name="adj" fmla="val 24066"/>
            </a:avLst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企画内容を顧客と</a:t>
            </a:r>
            <a:br>
              <a:rPr lang="en-US" altLang="ja-JP" sz="12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合意する</a:t>
            </a:r>
          </a:p>
        </p:txBody>
      </p:sp>
      <p:sp>
        <p:nvSpPr>
          <p:cNvPr id="7" name="矢印: 五方向 6">
            <a:extLst>
              <a:ext uri="{FF2B5EF4-FFF2-40B4-BE49-F238E27FC236}">
                <a16:creationId xmlns:a16="http://schemas.microsoft.com/office/drawing/2014/main" id="{AECA986E-8DF3-957F-0C08-5F66884CE9F2}"/>
              </a:ext>
            </a:extLst>
          </p:cNvPr>
          <p:cNvSpPr/>
          <p:nvPr/>
        </p:nvSpPr>
        <p:spPr>
          <a:xfrm>
            <a:off x="6571067" y="3575431"/>
            <a:ext cx="1531174" cy="848826"/>
          </a:xfrm>
          <a:prstGeom prst="homePlate">
            <a:avLst>
              <a:gd name="adj" fmla="val 24066"/>
            </a:avLst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合意内容に基づき、</a:t>
            </a:r>
            <a:br>
              <a:rPr lang="en-US" altLang="ja-JP" sz="12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成果物を作成する</a:t>
            </a:r>
          </a:p>
        </p:txBody>
      </p:sp>
      <p:sp>
        <p:nvSpPr>
          <p:cNvPr id="8" name="矢印: 五方向 7">
            <a:extLst>
              <a:ext uri="{FF2B5EF4-FFF2-40B4-BE49-F238E27FC236}">
                <a16:creationId xmlns:a16="http://schemas.microsoft.com/office/drawing/2014/main" id="{0AE40A99-DB3D-9C72-A24E-97E2A079B4EF}"/>
              </a:ext>
            </a:extLst>
          </p:cNvPr>
          <p:cNvSpPr/>
          <p:nvPr/>
        </p:nvSpPr>
        <p:spPr>
          <a:xfrm>
            <a:off x="7849534" y="4624090"/>
            <a:ext cx="1531174" cy="848826"/>
          </a:xfrm>
          <a:prstGeom prst="homePlate">
            <a:avLst>
              <a:gd name="adj" fmla="val 28056"/>
            </a:avLst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成果物の</a:t>
            </a:r>
            <a:br>
              <a:rPr lang="en-US" altLang="ja-JP" sz="12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顧客確認を受ける</a:t>
            </a:r>
          </a:p>
        </p:txBody>
      </p:sp>
      <p:sp>
        <p:nvSpPr>
          <p:cNvPr id="9" name="矢印: 五方向 8">
            <a:extLst>
              <a:ext uri="{FF2B5EF4-FFF2-40B4-BE49-F238E27FC236}">
                <a16:creationId xmlns:a16="http://schemas.microsoft.com/office/drawing/2014/main" id="{A1D661F7-D7C4-6A9A-5BD0-A7397AA7EBE5}"/>
              </a:ext>
            </a:extLst>
          </p:cNvPr>
          <p:cNvSpPr/>
          <p:nvPr/>
        </p:nvSpPr>
        <p:spPr>
          <a:xfrm>
            <a:off x="10135530" y="5672748"/>
            <a:ext cx="1531174" cy="848826"/>
          </a:xfrm>
          <a:prstGeom prst="homePlate">
            <a:avLst>
              <a:gd name="adj" fmla="val 26061"/>
            </a:avLst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成果物を</a:t>
            </a:r>
            <a:br>
              <a:rPr lang="en-US" altLang="ja-JP" sz="12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最終化・納品する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38AABC2-30E5-5010-1416-CD0525C5C28A}"/>
              </a:ext>
            </a:extLst>
          </p:cNvPr>
          <p:cNvSpPr/>
          <p:nvPr/>
        </p:nvSpPr>
        <p:spPr>
          <a:xfrm>
            <a:off x="483877" y="1435672"/>
            <a:ext cx="1405465" cy="9337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dirty="0">
                <a:solidFill>
                  <a:schemeClr val="bg1"/>
                </a:solidFill>
                <a:latin typeface="+mn-ea"/>
              </a:rPr>
              <a:t>1</a:t>
            </a:r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の実行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4E8D738-B006-6326-B5A5-B524BAA70549}"/>
              </a:ext>
            </a:extLst>
          </p:cNvPr>
          <p:cNvSpPr/>
          <p:nvPr/>
        </p:nvSpPr>
        <p:spPr>
          <a:xfrm>
            <a:off x="483877" y="2484331"/>
            <a:ext cx="1405465" cy="9337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dirty="0">
                <a:solidFill>
                  <a:schemeClr val="bg1"/>
                </a:solidFill>
                <a:latin typeface="+mn-ea"/>
              </a:rPr>
              <a:t>2</a:t>
            </a:r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の実行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7782693-3A0F-EFB9-421B-33BB468C6550}"/>
              </a:ext>
            </a:extLst>
          </p:cNvPr>
          <p:cNvSpPr/>
          <p:nvPr/>
        </p:nvSpPr>
        <p:spPr>
          <a:xfrm>
            <a:off x="483877" y="3532990"/>
            <a:ext cx="1405465" cy="9337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dirty="0">
                <a:solidFill>
                  <a:schemeClr val="bg1"/>
                </a:solidFill>
                <a:latin typeface="+mn-ea"/>
              </a:rPr>
              <a:t>3</a:t>
            </a:r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の実行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037ECCD-6C65-5B9D-FE1D-08C75B69044C}"/>
              </a:ext>
            </a:extLst>
          </p:cNvPr>
          <p:cNvSpPr/>
          <p:nvPr/>
        </p:nvSpPr>
        <p:spPr>
          <a:xfrm>
            <a:off x="483877" y="4581649"/>
            <a:ext cx="1405465" cy="9337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dirty="0">
                <a:solidFill>
                  <a:schemeClr val="bg1"/>
                </a:solidFill>
                <a:latin typeface="+mn-ea"/>
              </a:rPr>
              <a:t>4</a:t>
            </a:r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の実行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94B48AD-4068-619F-E7CD-B82BA14F88BC}"/>
              </a:ext>
            </a:extLst>
          </p:cNvPr>
          <p:cNvSpPr/>
          <p:nvPr/>
        </p:nvSpPr>
        <p:spPr>
          <a:xfrm>
            <a:off x="483877" y="5630307"/>
            <a:ext cx="1405465" cy="9337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dirty="0">
                <a:solidFill>
                  <a:schemeClr val="bg1"/>
                </a:solidFill>
                <a:latin typeface="+mn-ea"/>
              </a:rPr>
              <a:t>5</a:t>
            </a:r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の実行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5974247-636A-07C3-31AE-E7A3EC3A7D6F}"/>
              </a:ext>
            </a:extLst>
          </p:cNvPr>
          <p:cNvSpPr/>
          <p:nvPr/>
        </p:nvSpPr>
        <p:spPr>
          <a:xfrm>
            <a:off x="483877" y="251977"/>
            <a:ext cx="11224247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b="1" dirty="0">
                <a:solidFill>
                  <a:srgbClr val="002060"/>
                </a:solidFill>
                <a:latin typeface="+mn-ea"/>
              </a:rPr>
              <a:t>スケジュール</a:t>
            </a:r>
          </a:p>
        </p:txBody>
      </p:sp>
    </p:spTree>
    <p:extLst>
      <p:ext uri="{BB962C8B-B14F-4D97-AF65-F5344CB8AC3E}">
        <p14:creationId xmlns:p14="http://schemas.microsoft.com/office/powerpoint/2010/main" val="3250842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180</Words>
  <Application>Microsoft Office PowerPoint</Application>
  <PresentationFormat>ワイド画面</PresentationFormat>
  <Paragraphs>53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