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91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9F91A970-F4D3-4D91-AAD7-C4150C28D318}" v="1" dt="2026-02-12T13:51:49.2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1:49.282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51:49.282" v="24824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7A4BE-E1A7-82B4-ABB6-3EB276914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879B9D4-74BE-5AF6-CEAC-E324E2E9CE40}"/>
              </a:ext>
            </a:extLst>
          </p:cNvPr>
          <p:cNvGraphicFramePr>
            <a:graphicFrameLocks noGrp="1"/>
          </p:cNvGraphicFramePr>
          <p:nvPr/>
        </p:nvGraphicFramePr>
        <p:xfrm>
          <a:off x="1972733" y="862440"/>
          <a:ext cx="9735390" cy="5741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513">
                  <a:extLst>
                    <a:ext uri="{9D8B030D-6E8A-4147-A177-3AD203B41FA5}">
                      <a16:colId xmlns:a16="http://schemas.microsoft.com/office/drawing/2014/main" val="444452036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5031667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42759757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84234683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58541502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459775986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66034219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413402776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34823534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65334430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62490996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76072745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914111535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009264443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07595691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4023757946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867968843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76311291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047372833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239229003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96505292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86944729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28732048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63729609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169486688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599636342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2946189475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854307970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3257060495"/>
                    </a:ext>
                  </a:extLst>
                </a:gridCol>
                <a:gridCol w="324513">
                  <a:extLst>
                    <a:ext uri="{9D8B030D-6E8A-4147-A177-3AD203B41FA5}">
                      <a16:colId xmlns:a16="http://schemas.microsoft.com/office/drawing/2014/main" val="1163257452"/>
                    </a:ext>
                  </a:extLst>
                </a:gridCol>
              </a:tblGrid>
              <a:tr h="238796">
                <a:tc gridSpan="30">
                  <a:txBody>
                    <a:bodyPr/>
                    <a:lstStyle/>
                    <a:p>
                      <a:r>
                        <a:rPr kumimoji="1" lang="en-US" altLang="ja-JP" sz="1200" dirty="0"/>
                        <a:t>1</a:t>
                      </a:r>
                      <a:r>
                        <a:rPr kumimoji="1" lang="ja-JP" altLang="en-US" sz="1200" dirty="0"/>
                        <a:t>月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0132927"/>
                  </a:ext>
                </a:extLst>
              </a:tr>
              <a:tr h="238796"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3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4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5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6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7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8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9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10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11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12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13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14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15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16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17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18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19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20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21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22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23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24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25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26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27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28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29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30</a:t>
                      </a:r>
                      <a:endParaRPr kumimoji="1" lang="ja-JP" altLang="en-US" sz="10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966090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3670751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4559568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3645165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0720447"/>
                  </a:ext>
                </a:extLst>
              </a:tr>
              <a:tr h="1044731"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97554"/>
                  </a:ext>
                </a:extLst>
              </a:tr>
            </a:tbl>
          </a:graphicData>
        </a:graphic>
      </p:graphicFrame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E2A64D2-99BB-2BA3-BE77-BDB832AB3218}"/>
              </a:ext>
            </a:extLst>
          </p:cNvPr>
          <p:cNvSpPr/>
          <p:nvPr/>
        </p:nvSpPr>
        <p:spPr>
          <a:xfrm>
            <a:off x="483877" y="251977"/>
            <a:ext cx="11224247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b="1" dirty="0">
                <a:solidFill>
                  <a:srgbClr val="002060"/>
                </a:solidFill>
                <a:latin typeface="+mn-ea"/>
              </a:rPr>
              <a:t>スケジュール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B06E504-2551-E2BD-7048-09077C69B833}"/>
              </a:ext>
            </a:extLst>
          </p:cNvPr>
          <p:cNvSpPr/>
          <p:nvPr/>
        </p:nvSpPr>
        <p:spPr>
          <a:xfrm>
            <a:off x="483877" y="1435672"/>
            <a:ext cx="1405465" cy="9337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b="1" dirty="0">
                <a:solidFill>
                  <a:schemeClr val="bg1"/>
                </a:solidFill>
                <a:latin typeface="+mn-ea"/>
              </a:rPr>
              <a:t>1</a:t>
            </a: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の実行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まずは企画内容を</a:t>
            </a:r>
            <a:br>
              <a:rPr lang="ja-JP" altLang="en-US" sz="1100" dirty="0">
                <a:solidFill>
                  <a:schemeClr val="bg1"/>
                </a:solidFill>
                <a:latin typeface="+mn-ea"/>
              </a:rPr>
            </a:b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決定する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411817F-5053-A7A0-4758-E9E0C70DF9EA}"/>
              </a:ext>
            </a:extLst>
          </p:cNvPr>
          <p:cNvSpPr/>
          <p:nvPr/>
        </p:nvSpPr>
        <p:spPr>
          <a:xfrm>
            <a:off x="483877" y="2484331"/>
            <a:ext cx="1405465" cy="9337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b="1" dirty="0">
                <a:solidFill>
                  <a:schemeClr val="bg1"/>
                </a:solidFill>
                <a:latin typeface="+mn-ea"/>
              </a:rPr>
              <a:t>2</a:t>
            </a: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の実行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企画内容を顧客と</a:t>
            </a:r>
            <a:br>
              <a:rPr lang="ja-JP" altLang="en-US" sz="1100" dirty="0">
                <a:solidFill>
                  <a:schemeClr val="bg1"/>
                </a:solidFill>
                <a:latin typeface="+mn-ea"/>
              </a:rPr>
            </a:b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合意する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A3FB31B-8976-57AF-8199-7128A1ED694D}"/>
              </a:ext>
            </a:extLst>
          </p:cNvPr>
          <p:cNvSpPr/>
          <p:nvPr/>
        </p:nvSpPr>
        <p:spPr>
          <a:xfrm>
            <a:off x="483877" y="3532990"/>
            <a:ext cx="1405465" cy="9337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b="1" dirty="0">
                <a:solidFill>
                  <a:schemeClr val="bg1"/>
                </a:solidFill>
                <a:latin typeface="+mn-ea"/>
              </a:rPr>
              <a:t>3</a:t>
            </a: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の実行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合意内容に基づき、</a:t>
            </a:r>
            <a:br>
              <a:rPr lang="ja-JP" altLang="en-US" sz="1100" dirty="0">
                <a:solidFill>
                  <a:schemeClr val="bg1"/>
                </a:solidFill>
                <a:latin typeface="+mn-ea"/>
              </a:rPr>
            </a:b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成果物を作成する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D8E6CE1-67D2-32F0-FCCF-086F5557CF3C}"/>
              </a:ext>
            </a:extLst>
          </p:cNvPr>
          <p:cNvSpPr/>
          <p:nvPr/>
        </p:nvSpPr>
        <p:spPr>
          <a:xfrm>
            <a:off x="483877" y="4581649"/>
            <a:ext cx="1405465" cy="9337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b="1" dirty="0">
                <a:solidFill>
                  <a:schemeClr val="bg1"/>
                </a:solidFill>
                <a:latin typeface="+mn-ea"/>
              </a:rPr>
              <a:t>4</a:t>
            </a: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の実行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成果物の</a:t>
            </a:r>
            <a:br>
              <a:rPr lang="en-US" altLang="ja-JP" sz="1100" dirty="0">
                <a:solidFill>
                  <a:schemeClr val="bg1"/>
                </a:solidFill>
                <a:latin typeface="+mn-ea"/>
              </a:rPr>
            </a:b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顧客確認を受ける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2F5AF82-3465-9008-60BC-63D9F99D3E4C}"/>
              </a:ext>
            </a:extLst>
          </p:cNvPr>
          <p:cNvSpPr/>
          <p:nvPr/>
        </p:nvSpPr>
        <p:spPr>
          <a:xfrm>
            <a:off x="483877" y="5630307"/>
            <a:ext cx="1405465" cy="93370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>
              <a:spcBef>
                <a:spcPts val="600"/>
              </a:spcBef>
            </a:pP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タスク</a:t>
            </a:r>
            <a:r>
              <a:rPr lang="en-US" altLang="ja-JP" sz="1200" b="1" dirty="0">
                <a:solidFill>
                  <a:schemeClr val="bg1"/>
                </a:solidFill>
                <a:latin typeface="+mn-ea"/>
              </a:rPr>
              <a:t>5</a:t>
            </a:r>
            <a:r>
              <a:rPr lang="ja-JP" altLang="en-US" sz="1200" b="1" dirty="0">
                <a:solidFill>
                  <a:schemeClr val="bg1"/>
                </a:solidFill>
                <a:latin typeface="+mn-ea"/>
              </a:rPr>
              <a:t>の実行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成果物を</a:t>
            </a:r>
            <a:br>
              <a:rPr lang="ja-JP" altLang="en-US" sz="1100" dirty="0">
                <a:solidFill>
                  <a:schemeClr val="bg1"/>
                </a:solidFill>
                <a:latin typeface="+mn-ea"/>
              </a:rPr>
            </a:br>
            <a:r>
              <a:rPr lang="ja-JP" altLang="en-US" sz="1100" dirty="0">
                <a:solidFill>
                  <a:schemeClr val="bg1"/>
                </a:solidFill>
                <a:latin typeface="+mn-ea"/>
              </a:rPr>
              <a:t>最終化・納品する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4BA7812-953F-B880-7D28-6399B9601DED}"/>
              </a:ext>
            </a:extLst>
          </p:cNvPr>
          <p:cNvSpPr/>
          <p:nvPr/>
        </p:nvSpPr>
        <p:spPr>
          <a:xfrm>
            <a:off x="10757384" y="307137"/>
            <a:ext cx="950739" cy="297508"/>
          </a:xfrm>
          <a:prstGeom prst="rect">
            <a:avLst/>
          </a:prstGeom>
          <a:solidFill>
            <a:srgbClr val="DCEAF7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該当</a:t>
            </a:r>
          </a:p>
        </p:txBody>
      </p:sp>
    </p:spTree>
    <p:extLst>
      <p:ext uri="{BB962C8B-B14F-4D97-AF65-F5344CB8AC3E}">
        <p14:creationId xmlns:p14="http://schemas.microsoft.com/office/powerpoint/2010/main" val="4232633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181</Words>
  <Application>Microsoft Office PowerPoint</Application>
  <PresentationFormat>ワイド画面</PresentationFormat>
  <Paragraphs>54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