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6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FFCE2-7ABD-4F12-ABBE-2CFED4A59ED3}" v="1362" dt="2026-02-12T13:39:26.528"/>
    <p1510:client id="{B56C8269-0AEB-4B28-8ECC-8BFF73651F6C}" v="1" dt="2026-02-12T13:52:08.7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52:08.758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52:08.758" v="24824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21004-8956-01E4-B184-D6ADFBF49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BBD1CEE6-459B-3036-E0F4-46B2DD017531}"/>
              </a:ext>
            </a:extLst>
          </p:cNvPr>
          <p:cNvGraphicFramePr>
            <a:graphicFrameLocks noGrp="1"/>
          </p:cNvGraphicFramePr>
          <p:nvPr/>
        </p:nvGraphicFramePr>
        <p:xfrm>
          <a:off x="483877" y="862440"/>
          <a:ext cx="11224260" cy="5772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142">
                  <a:extLst>
                    <a:ext uri="{9D8B030D-6E8A-4147-A177-3AD203B41FA5}">
                      <a16:colId xmlns:a16="http://schemas.microsoft.com/office/drawing/2014/main" val="444452036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350316672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2427597570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2842346832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585415022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459775986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3660342190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4134027769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1348235349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653344309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1624909962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3760727450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2914111535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3009264443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1075956910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4023757946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867968843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3763112910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3047372833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3239229003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2965052929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869447290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328732048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163729609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1169486688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1599636342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2946189475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1854307970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3257060495"/>
                    </a:ext>
                  </a:extLst>
                </a:gridCol>
                <a:gridCol w="374142">
                  <a:extLst>
                    <a:ext uri="{9D8B030D-6E8A-4147-A177-3AD203B41FA5}">
                      <a16:colId xmlns:a16="http://schemas.microsoft.com/office/drawing/2014/main" val="1163257452"/>
                    </a:ext>
                  </a:extLst>
                </a:gridCol>
              </a:tblGrid>
              <a:tr h="238796">
                <a:tc gridSpan="30">
                  <a:txBody>
                    <a:bodyPr/>
                    <a:lstStyle/>
                    <a:p>
                      <a:r>
                        <a:rPr kumimoji="1" lang="en-US" altLang="ja-JP" sz="1200" dirty="0"/>
                        <a:t>1</a:t>
                      </a:r>
                      <a:r>
                        <a:rPr kumimoji="1" lang="ja-JP" altLang="en-US" sz="1200" dirty="0"/>
                        <a:t>月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0132927"/>
                  </a:ext>
                </a:extLst>
              </a:tr>
              <a:tr h="238796"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3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4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5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6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7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8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9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10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11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12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13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14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15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16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17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18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19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20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21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22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23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24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25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26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27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28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29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30</a:t>
                      </a:r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966090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3670751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4559568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3645165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0720447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897554"/>
                  </a:ext>
                </a:extLst>
              </a:tr>
            </a:tbl>
          </a:graphicData>
        </a:graphic>
      </p:graphicFrame>
      <p:cxnSp>
        <p:nvCxnSpPr>
          <p:cNvPr id="3" name="直線矢印コネクタ 2">
            <a:extLst>
              <a:ext uri="{FF2B5EF4-FFF2-40B4-BE49-F238E27FC236}">
                <a16:creationId xmlns:a16="http://schemas.microsoft.com/office/drawing/2014/main" id="{DB9FF35E-1A1D-DD11-4A13-80286E36490B}"/>
              </a:ext>
            </a:extLst>
          </p:cNvPr>
          <p:cNvCxnSpPr>
            <a:cxnSpLocks/>
          </p:cNvCxnSpPr>
          <p:nvPr/>
        </p:nvCxnSpPr>
        <p:spPr>
          <a:xfrm>
            <a:off x="2064294" y="1869596"/>
            <a:ext cx="1684800" cy="0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6EA29F2-24F5-804D-18F7-5B83A567A938}"/>
              </a:ext>
            </a:extLst>
          </p:cNvPr>
          <p:cNvSpPr/>
          <p:nvPr/>
        </p:nvSpPr>
        <p:spPr>
          <a:xfrm>
            <a:off x="2064294" y="1548294"/>
            <a:ext cx="1684800" cy="270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ja-JP" altLang="en-US" sz="1400" b="1" dirty="0">
                <a:solidFill>
                  <a:srgbClr val="002060"/>
                </a:solidFill>
                <a:latin typeface="+mn-ea"/>
              </a:rPr>
              <a:t>タスク</a:t>
            </a:r>
            <a:r>
              <a:rPr lang="en-US" altLang="ja-JP" sz="1400" b="1" dirty="0">
                <a:solidFill>
                  <a:srgbClr val="002060"/>
                </a:solidFill>
                <a:latin typeface="+mn-ea"/>
              </a:rPr>
              <a:t>1</a:t>
            </a:r>
            <a:r>
              <a:rPr lang="ja-JP" altLang="en-US" sz="1400" b="1" dirty="0">
                <a:solidFill>
                  <a:srgbClr val="002060"/>
                </a:solidFill>
                <a:latin typeface="+mn-ea"/>
              </a:rPr>
              <a:t>の実行</a:t>
            </a:r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2E402E60-28E2-5839-E94D-562D84CA04D3}"/>
              </a:ext>
            </a:extLst>
          </p:cNvPr>
          <p:cNvCxnSpPr>
            <a:cxnSpLocks/>
          </p:cNvCxnSpPr>
          <p:nvPr/>
        </p:nvCxnSpPr>
        <p:spPr>
          <a:xfrm>
            <a:off x="4688960" y="2877129"/>
            <a:ext cx="1684800" cy="0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5E61CF6-FDAB-9583-D6B6-D4A3B4C7B39B}"/>
              </a:ext>
            </a:extLst>
          </p:cNvPr>
          <p:cNvSpPr/>
          <p:nvPr/>
        </p:nvSpPr>
        <p:spPr>
          <a:xfrm>
            <a:off x="4688960" y="2555827"/>
            <a:ext cx="1684800" cy="270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ja-JP" altLang="en-US" sz="1400" b="1" dirty="0">
                <a:solidFill>
                  <a:srgbClr val="002060"/>
                </a:solidFill>
                <a:latin typeface="+mn-ea"/>
              </a:rPr>
              <a:t>タスク</a:t>
            </a:r>
            <a:r>
              <a:rPr lang="en-US" altLang="ja-JP" sz="1400" b="1" dirty="0">
                <a:solidFill>
                  <a:srgbClr val="002060"/>
                </a:solidFill>
                <a:latin typeface="+mn-ea"/>
              </a:rPr>
              <a:t>2</a:t>
            </a:r>
            <a:r>
              <a:rPr lang="ja-JP" altLang="en-US" sz="1400" b="1" dirty="0">
                <a:solidFill>
                  <a:srgbClr val="002060"/>
                </a:solidFill>
                <a:latin typeface="+mn-ea"/>
              </a:rPr>
              <a:t>の実行</a:t>
            </a: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5B3514AE-413F-5A8B-58F8-8CB41D5A75D2}"/>
              </a:ext>
            </a:extLst>
          </p:cNvPr>
          <p:cNvCxnSpPr>
            <a:cxnSpLocks/>
          </p:cNvCxnSpPr>
          <p:nvPr/>
        </p:nvCxnSpPr>
        <p:spPr>
          <a:xfrm>
            <a:off x="5815026" y="3989875"/>
            <a:ext cx="1684800" cy="0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53986CA1-1A69-03A9-8FBF-BA2A3AF0AD8A}"/>
              </a:ext>
            </a:extLst>
          </p:cNvPr>
          <p:cNvSpPr/>
          <p:nvPr/>
        </p:nvSpPr>
        <p:spPr>
          <a:xfrm>
            <a:off x="5815026" y="3668573"/>
            <a:ext cx="1684800" cy="270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ja-JP" altLang="en-US" sz="1400" b="1" dirty="0">
                <a:solidFill>
                  <a:srgbClr val="002060"/>
                </a:solidFill>
                <a:latin typeface="+mn-ea"/>
              </a:rPr>
              <a:t>タスク</a:t>
            </a:r>
            <a:r>
              <a:rPr lang="en-US" altLang="ja-JP" sz="1400" b="1" dirty="0">
                <a:solidFill>
                  <a:srgbClr val="002060"/>
                </a:solidFill>
                <a:latin typeface="+mn-ea"/>
              </a:rPr>
              <a:t>3</a:t>
            </a:r>
            <a:r>
              <a:rPr lang="ja-JP" altLang="en-US" sz="1400" b="1" dirty="0">
                <a:solidFill>
                  <a:srgbClr val="002060"/>
                </a:solidFill>
                <a:latin typeface="+mn-ea"/>
              </a:rPr>
              <a:t>の実行</a:t>
            </a:r>
          </a:p>
        </p:txBody>
      </p: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C49A8283-0E93-B9D4-5FF8-90CC00B92805}"/>
              </a:ext>
            </a:extLst>
          </p:cNvPr>
          <p:cNvCxnSpPr>
            <a:cxnSpLocks/>
          </p:cNvCxnSpPr>
          <p:nvPr/>
        </p:nvCxnSpPr>
        <p:spPr>
          <a:xfrm>
            <a:off x="7305161" y="5030307"/>
            <a:ext cx="1684800" cy="0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D2E08024-006A-3BBF-AC8C-8C1274131653}"/>
              </a:ext>
            </a:extLst>
          </p:cNvPr>
          <p:cNvSpPr/>
          <p:nvPr/>
        </p:nvSpPr>
        <p:spPr>
          <a:xfrm>
            <a:off x="7305161" y="4709005"/>
            <a:ext cx="1684800" cy="270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ja-JP" altLang="en-US" sz="1400" b="1" dirty="0">
                <a:solidFill>
                  <a:srgbClr val="002060"/>
                </a:solidFill>
                <a:latin typeface="+mn-ea"/>
              </a:rPr>
              <a:t>タスク</a:t>
            </a:r>
            <a:r>
              <a:rPr lang="en-US" altLang="ja-JP" sz="1400" b="1" dirty="0">
                <a:solidFill>
                  <a:srgbClr val="002060"/>
                </a:solidFill>
                <a:latin typeface="+mn-ea"/>
              </a:rPr>
              <a:t>4</a:t>
            </a:r>
            <a:r>
              <a:rPr lang="ja-JP" altLang="en-US" sz="1400" b="1" dirty="0">
                <a:solidFill>
                  <a:srgbClr val="002060"/>
                </a:solidFill>
                <a:latin typeface="+mn-ea"/>
              </a:rPr>
              <a:t>の実行</a:t>
            </a:r>
          </a:p>
        </p:txBody>
      </p: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C54577C8-4839-7D1C-8A09-FF999D5A4D0E}"/>
              </a:ext>
            </a:extLst>
          </p:cNvPr>
          <p:cNvCxnSpPr>
            <a:cxnSpLocks/>
          </p:cNvCxnSpPr>
          <p:nvPr/>
        </p:nvCxnSpPr>
        <p:spPr>
          <a:xfrm>
            <a:off x="9921388" y="6046311"/>
            <a:ext cx="1684800" cy="0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CB949B97-5989-A2EE-9360-A6499FE269F4}"/>
              </a:ext>
            </a:extLst>
          </p:cNvPr>
          <p:cNvSpPr/>
          <p:nvPr/>
        </p:nvSpPr>
        <p:spPr>
          <a:xfrm>
            <a:off x="9921388" y="5725009"/>
            <a:ext cx="1684800" cy="270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ja-JP" altLang="en-US" sz="1400" b="1" dirty="0">
                <a:solidFill>
                  <a:srgbClr val="002060"/>
                </a:solidFill>
                <a:latin typeface="+mn-ea"/>
              </a:rPr>
              <a:t>タスク</a:t>
            </a:r>
            <a:r>
              <a:rPr lang="en-US" altLang="ja-JP" sz="1400" b="1" dirty="0">
                <a:solidFill>
                  <a:srgbClr val="002060"/>
                </a:solidFill>
                <a:latin typeface="+mn-ea"/>
              </a:rPr>
              <a:t>5</a:t>
            </a:r>
            <a:r>
              <a:rPr lang="ja-JP" altLang="en-US" sz="1400" b="1" dirty="0">
                <a:solidFill>
                  <a:srgbClr val="002060"/>
                </a:solidFill>
                <a:latin typeface="+mn-ea"/>
              </a:rPr>
              <a:t>の実行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3D063742-8873-C3D6-E903-7C88D2B59F29}"/>
              </a:ext>
            </a:extLst>
          </p:cNvPr>
          <p:cNvSpPr/>
          <p:nvPr/>
        </p:nvSpPr>
        <p:spPr>
          <a:xfrm>
            <a:off x="483877" y="251977"/>
            <a:ext cx="11224247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b="1" dirty="0">
                <a:solidFill>
                  <a:srgbClr val="002060"/>
                </a:solidFill>
                <a:latin typeface="+mn-ea"/>
              </a:rPr>
              <a:t>スケジュール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FB5F89FB-DEF7-61E7-7F93-E47B1474BE9F}"/>
              </a:ext>
            </a:extLst>
          </p:cNvPr>
          <p:cNvSpPr/>
          <p:nvPr/>
        </p:nvSpPr>
        <p:spPr>
          <a:xfrm>
            <a:off x="2064294" y="1934265"/>
            <a:ext cx="1684800" cy="395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  <a:latin typeface="+mn-ea"/>
              </a:rPr>
              <a:t>まずは企画内容を</a:t>
            </a:r>
            <a:br>
              <a:rPr lang="ja-JP" altLang="en-US" sz="1100" dirty="0">
                <a:solidFill>
                  <a:schemeClr val="tx1"/>
                </a:solidFill>
                <a:latin typeface="+mn-ea"/>
              </a:rPr>
            </a:br>
            <a:r>
              <a:rPr lang="ja-JP" altLang="en-US" sz="1100" dirty="0">
                <a:solidFill>
                  <a:schemeClr val="tx1"/>
                </a:solidFill>
                <a:latin typeface="+mn-ea"/>
              </a:rPr>
              <a:t>決定する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BF6B8BEE-C924-469C-476D-4914A1327A9B}"/>
              </a:ext>
            </a:extLst>
          </p:cNvPr>
          <p:cNvSpPr/>
          <p:nvPr/>
        </p:nvSpPr>
        <p:spPr>
          <a:xfrm>
            <a:off x="4688960" y="2941798"/>
            <a:ext cx="1684800" cy="395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  <a:latin typeface="+mn-ea"/>
              </a:rPr>
              <a:t>企画内容を顧客と</a:t>
            </a:r>
            <a:br>
              <a:rPr lang="ja-JP" altLang="en-US" sz="1100" dirty="0">
                <a:solidFill>
                  <a:schemeClr val="tx1"/>
                </a:solidFill>
                <a:latin typeface="+mn-ea"/>
              </a:rPr>
            </a:br>
            <a:r>
              <a:rPr lang="ja-JP" altLang="en-US" sz="1100" dirty="0">
                <a:solidFill>
                  <a:schemeClr val="tx1"/>
                </a:solidFill>
                <a:latin typeface="+mn-ea"/>
              </a:rPr>
              <a:t>合意する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FD6CB211-CE40-F3D4-2657-9A5398EE0BFF}"/>
              </a:ext>
            </a:extLst>
          </p:cNvPr>
          <p:cNvSpPr/>
          <p:nvPr/>
        </p:nvSpPr>
        <p:spPr>
          <a:xfrm>
            <a:off x="5815026" y="4054544"/>
            <a:ext cx="1684800" cy="395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  <a:latin typeface="+mn-ea"/>
              </a:rPr>
              <a:t>合意内容に基づき、</a:t>
            </a:r>
            <a:br>
              <a:rPr lang="ja-JP" altLang="en-US" sz="1100" dirty="0">
                <a:solidFill>
                  <a:schemeClr val="tx1"/>
                </a:solidFill>
                <a:latin typeface="+mn-ea"/>
              </a:rPr>
            </a:br>
            <a:r>
              <a:rPr lang="ja-JP" altLang="en-US" sz="1100" dirty="0">
                <a:solidFill>
                  <a:schemeClr val="tx1"/>
                </a:solidFill>
                <a:latin typeface="+mn-ea"/>
              </a:rPr>
              <a:t>成果物を作成する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CBB4D5C3-DB05-7A26-BCAF-87E5A1C9B426}"/>
              </a:ext>
            </a:extLst>
          </p:cNvPr>
          <p:cNvSpPr/>
          <p:nvPr/>
        </p:nvSpPr>
        <p:spPr>
          <a:xfrm>
            <a:off x="7305161" y="5094976"/>
            <a:ext cx="1684800" cy="395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  <a:latin typeface="+mn-ea"/>
              </a:rPr>
              <a:t>成果物の</a:t>
            </a:r>
            <a:br>
              <a:rPr lang="ja-JP" altLang="en-US" sz="1100" dirty="0">
                <a:solidFill>
                  <a:schemeClr val="tx1"/>
                </a:solidFill>
                <a:latin typeface="+mn-ea"/>
              </a:rPr>
            </a:br>
            <a:r>
              <a:rPr lang="ja-JP" altLang="en-US" sz="1100" dirty="0">
                <a:solidFill>
                  <a:schemeClr val="tx1"/>
                </a:solidFill>
                <a:latin typeface="+mn-ea"/>
              </a:rPr>
              <a:t>顧客確認を受ける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32C8D699-3C36-184A-96AB-5343C77904EA}"/>
              </a:ext>
            </a:extLst>
          </p:cNvPr>
          <p:cNvSpPr/>
          <p:nvPr/>
        </p:nvSpPr>
        <p:spPr>
          <a:xfrm>
            <a:off x="9921388" y="6110980"/>
            <a:ext cx="1684800" cy="395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  <a:latin typeface="+mn-ea"/>
              </a:rPr>
              <a:t>成果物を</a:t>
            </a:r>
            <a:br>
              <a:rPr lang="ja-JP" altLang="en-US" sz="1100" dirty="0">
                <a:solidFill>
                  <a:schemeClr val="tx1"/>
                </a:solidFill>
                <a:latin typeface="+mn-ea"/>
              </a:rPr>
            </a:br>
            <a:r>
              <a:rPr lang="ja-JP" altLang="en-US" sz="1100" dirty="0">
                <a:solidFill>
                  <a:schemeClr val="tx1"/>
                </a:solidFill>
                <a:latin typeface="+mn-ea"/>
              </a:rPr>
              <a:t>最終化・納品する</a:t>
            </a:r>
          </a:p>
        </p:txBody>
      </p:sp>
    </p:spTree>
    <p:extLst>
      <p:ext uri="{BB962C8B-B14F-4D97-AF65-F5344CB8AC3E}">
        <p14:creationId xmlns:p14="http://schemas.microsoft.com/office/powerpoint/2010/main" val="3304000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180</Words>
  <Application>Microsoft Office PowerPoint</Application>
  <PresentationFormat>ワイド画面</PresentationFormat>
  <Paragraphs>53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2026-02-12T13:52:09Z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