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64FB8D03-190B-4E27-9AA9-A32A0AAFBD04}" v="1" dt="2026-02-12T13:52:17.5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2:17.549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52:17.549" v="24824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1DF79-2306-8042-E8A2-9B804FD59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879C9FB-7DBC-88AB-586A-7DC353DCA77B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スケジュール</a:t>
            </a: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215B0446-666E-1090-5F95-5AB9A0CF5091}"/>
              </a:ext>
            </a:extLst>
          </p:cNvPr>
          <p:cNvSpPr/>
          <p:nvPr/>
        </p:nvSpPr>
        <p:spPr>
          <a:xfrm>
            <a:off x="368795" y="3219184"/>
            <a:ext cx="11454412" cy="635555"/>
          </a:xfrm>
          <a:prstGeom prst="roundRect">
            <a:avLst>
              <a:gd name="adj" fmla="val 50000"/>
            </a:avLst>
          </a:prstGeom>
          <a:gradFill>
            <a:gsLst>
              <a:gs pos="100000">
                <a:schemeClr val="accent4"/>
              </a:gs>
              <a:gs pos="0">
                <a:schemeClr val="accent3">
                  <a:lumMod val="60000"/>
                  <a:lumOff val="40000"/>
                </a:schemeClr>
              </a:gs>
            </a:gsLst>
            <a:lin ang="10800000" scaled="1"/>
          </a:gra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9A826411-31AB-44FE-6853-C9B8155493BF}"/>
              </a:ext>
            </a:extLst>
          </p:cNvPr>
          <p:cNvSpPr/>
          <p:nvPr/>
        </p:nvSpPr>
        <p:spPr>
          <a:xfrm>
            <a:off x="1490706" y="3392961"/>
            <a:ext cx="288000" cy="2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9" name="楕円 48">
            <a:extLst>
              <a:ext uri="{FF2B5EF4-FFF2-40B4-BE49-F238E27FC236}">
                <a16:creationId xmlns:a16="http://schemas.microsoft.com/office/drawing/2014/main" id="{E1E5E9DA-E0C2-6CB3-E9F4-FD369D15866F}"/>
              </a:ext>
            </a:extLst>
          </p:cNvPr>
          <p:cNvSpPr/>
          <p:nvPr/>
        </p:nvSpPr>
        <p:spPr>
          <a:xfrm>
            <a:off x="4464902" y="3392961"/>
            <a:ext cx="288000" cy="2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60B47F53-1590-C04B-5728-5168035199EF}"/>
              </a:ext>
            </a:extLst>
          </p:cNvPr>
          <p:cNvSpPr/>
          <p:nvPr/>
        </p:nvSpPr>
        <p:spPr>
          <a:xfrm>
            <a:off x="7439098" y="3392961"/>
            <a:ext cx="288000" cy="2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894914E-DF97-B9B8-F45C-6A340AB3A81A}"/>
              </a:ext>
            </a:extLst>
          </p:cNvPr>
          <p:cNvSpPr/>
          <p:nvPr/>
        </p:nvSpPr>
        <p:spPr>
          <a:xfrm>
            <a:off x="10413294" y="3392961"/>
            <a:ext cx="288000" cy="2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89000EE0-6E21-7D0C-B06A-D84FFB66534D}"/>
              </a:ext>
            </a:extLst>
          </p:cNvPr>
          <p:cNvSpPr/>
          <p:nvPr/>
        </p:nvSpPr>
        <p:spPr>
          <a:xfrm flipV="1">
            <a:off x="2977804" y="3392961"/>
            <a:ext cx="288000" cy="2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1" name="楕円 60">
            <a:extLst>
              <a:ext uri="{FF2B5EF4-FFF2-40B4-BE49-F238E27FC236}">
                <a16:creationId xmlns:a16="http://schemas.microsoft.com/office/drawing/2014/main" id="{5819A4F5-2349-3E8E-4E8C-CE5DBBA6AC44}"/>
              </a:ext>
            </a:extLst>
          </p:cNvPr>
          <p:cNvSpPr/>
          <p:nvPr/>
        </p:nvSpPr>
        <p:spPr>
          <a:xfrm flipV="1">
            <a:off x="5952000" y="3392961"/>
            <a:ext cx="288000" cy="2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4" name="楕円 63">
            <a:extLst>
              <a:ext uri="{FF2B5EF4-FFF2-40B4-BE49-F238E27FC236}">
                <a16:creationId xmlns:a16="http://schemas.microsoft.com/office/drawing/2014/main" id="{22857650-F1A3-4C96-04FE-C6FBDB929F81}"/>
              </a:ext>
            </a:extLst>
          </p:cNvPr>
          <p:cNvSpPr/>
          <p:nvPr/>
        </p:nvSpPr>
        <p:spPr>
          <a:xfrm flipV="1">
            <a:off x="8926196" y="3392961"/>
            <a:ext cx="288000" cy="2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5C976B5F-E768-2203-13F4-E97E6421C4F6}"/>
              </a:ext>
            </a:extLst>
          </p:cNvPr>
          <p:cNvGrpSpPr/>
          <p:nvPr/>
        </p:nvGrpSpPr>
        <p:grpSpPr>
          <a:xfrm>
            <a:off x="368795" y="4138800"/>
            <a:ext cx="11454411" cy="1782948"/>
            <a:chOff x="368795" y="4138800"/>
            <a:chExt cx="11454411" cy="1782948"/>
          </a:xfrm>
        </p:grpSpPr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D8E29C3C-48D0-693B-FE68-7EC4C935527B}"/>
                </a:ext>
              </a:extLst>
            </p:cNvPr>
            <p:cNvSpPr/>
            <p:nvPr/>
          </p:nvSpPr>
          <p:spPr>
            <a:xfrm>
              <a:off x="483878" y="4138800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04/01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6593C9BA-98B9-6623-1B06-8AAA1BF46177}"/>
                </a:ext>
              </a:extLst>
            </p:cNvPr>
            <p:cNvSpPr/>
            <p:nvPr/>
          </p:nvSpPr>
          <p:spPr>
            <a:xfrm>
              <a:off x="483878" y="4586260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プロジェクト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キックオフ実施</a:t>
              </a: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90D8ED92-F12F-BA69-5FED-A2B21AF082A9}"/>
                </a:ext>
              </a:extLst>
            </p:cNvPr>
            <p:cNvSpPr/>
            <p:nvPr/>
          </p:nvSpPr>
          <p:spPr>
            <a:xfrm>
              <a:off x="3458074" y="4138800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04/15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E31D66EA-50DD-03BD-8AE2-45D3CE5364E5}"/>
                </a:ext>
              </a:extLst>
            </p:cNvPr>
            <p:cNvSpPr/>
            <p:nvPr/>
          </p:nvSpPr>
          <p:spPr>
            <a:xfrm>
              <a:off x="3458074" y="4586260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構成案および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改善方針策定</a:t>
              </a: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272B2ABC-6B4F-FC51-EECB-C59DD51F239D}"/>
                </a:ext>
              </a:extLst>
            </p:cNvPr>
            <p:cNvSpPr/>
            <p:nvPr/>
          </p:nvSpPr>
          <p:spPr>
            <a:xfrm>
              <a:off x="6432270" y="4138800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05/10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B56F747D-E313-E9CB-BB54-5E4346E314F7}"/>
                </a:ext>
              </a:extLst>
            </p:cNvPr>
            <p:cNvSpPr/>
            <p:nvPr/>
          </p:nvSpPr>
          <p:spPr>
            <a:xfrm>
              <a:off x="6432270" y="4586260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初稿作成および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内部レビュー</a:t>
              </a:r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230FCD6B-C3CB-BE35-7D62-A1DAB188C826}"/>
                </a:ext>
              </a:extLst>
            </p:cNvPr>
            <p:cNvSpPr/>
            <p:nvPr/>
          </p:nvSpPr>
          <p:spPr>
            <a:xfrm>
              <a:off x="9406466" y="4138800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05/31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905AFF9E-BDAC-F0B9-CA61-BB877D03FC23}"/>
                </a:ext>
              </a:extLst>
            </p:cNvPr>
            <p:cNvSpPr/>
            <p:nvPr/>
          </p:nvSpPr>
          <p:spPr>
            <a:xfrm>
              <a:off x="9406466" y="4586260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最終版納品および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振り返り実施</a:t>
              </a:r>
            </a:p>
          </p:txBody>
        </p:sp>
        <p:sp>
          <p:nvSpPr>
            <p:cNvPr id="67" name="四角形: 角を丸くする 66">
              <a:extLst>
                <a:ext uri="{FF2B5EF4-FFF2-40B4-BE49-F238E27FC236}">
                  <a16:creationId xmlns:a16="http://schemas.microsoft.com/office/drawing/2014/main" id="{1105E13E-DC93-645C-C6A2-FD7F1435D859}"/>
                </a:ext>
              </a:extLst>
            </p:cNvPr>
            <p:cNvSpPr/>
            <p:nvPr/>
          </p:nvSpPr>
          <p:spPr>
            <a:xfrm>
              <a:off x="368795" y="5286193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目的とゴールを共有し、役割分担</a:t>
              </a:r>
              <a:b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と全体スケジュールを確定する。</a:t>
              </a:r>
            </a:p>
          </p:txBody>
        </p:sp>
        <p:sp>
          <p:nvSpPr>
            <p:cNvPr id="68" name="四角形: 角を丸くする 67">
              <a:extLst>
                <a:ext uri="{FF2B5EF4-FFF2-40B4-BE49-F238E27FC236}">
                  <a16:creationId xmlns:a16="http://schemas.microsoft.com/office/drawing/2014/main" id="{9C0F4906-F813-2B15-099B-323B318F8935}"/>
                </a:ext>
              </a:extLst>
            </p:cNvPr>
            <p:cNvSpPr/>
            <p:nvPr/>
          </p:nvSpPr>
          <p:spPr>
            <a:xfrm>
              <a:off x="3342991" y="5286193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ターゲットに合わせた全体構成と</a:t>
              </a:r>
              <a:b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訴求軸を再設計する。</a:t>
              </a:r>
            </a:p>
          </p:txBody>
        </p:sp>
        <p:sp>
          <p:nvSpPr>
            <p:cNvPr id="69" name="四角形: 角を丸くする 68">
              <a:extLst>
                <a:ext uri="{FF2B5EF4-FFF2-40B4-BE49-F238E27FC236}">
                  <a16:creationId xmlns:a16="http://schemas.microsoft.com/office/drawing/2014/main" id="{C556E747-4BFF-8C20-71A0-1A5BA492FDBB}"/>
                </a:ext>
              </a:extLst>
            </p:cNvPr>
            <p:cNvSpPr/>
            <p:nvPr/>
          </p:nvSpPr>
          <p:spPr>
            <a:xfrm>
              <a:off x="6317187" y="5286193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新構成に基づき初稿を作成し、</a:t>
              </a:r>
              <a:b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内部確認で修正点を整理する。</a:t>
              </a:r>
            </a:p>
          </p:txBody>
        </p:sp>
        <p:sp>
          <p:nvSpPr>
            <p:cNvPr id="70" name="四角形: 角を丸くする 69">
              <a:extLst>
                <a:ext uri="{FF2B5EF4-FFF2-40B4-BE49-F238E27FC236}">
                  <a16:creationId xmlns:a16="http://schemas.microsoft.com/office/drawing/2014/main" id="{FCBBC535-082C-0E51-95BC-C7E8EF320B95}"/>
                </a:ext>
              </a:extLst>
            </p:cNvPr>
            <p:cNvSpPr/>
            <p:nvPr/>
          </p:nvSpPr>
          <p:spPr>
            <a:xfrm>
              <a:off x="9291383" y="5286193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完成版を納品し、今後の運用改善</a:t>
              </a:r>
              <a:b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に向けた振り返りを行う。</a:t>
              </a:r>
            </a:p>
          </p:txBody>
        </p:sp>
      </p:grp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1FF249CE-9B99-5060-010C-B7F7BA18F2CF}"/>
              </a:ext>
            </a:extLst>
          </p:cNvPr>
          <p:cNvGrpSpPr/>
          <p:nvPr/>
        </p:nvGrpSpPr>
        <p:grpSpPr>
          <a:xfrm>
            <a:off x="1855892" y="1237982"/>
            <a:ext cx="8480216" cy="1766013"/>
            <a:chOff x="1855892" y="1491984"/>
            <a:chExt cx="8480216" cy="1766013"/>
          </a:xfrm>
        </p:grpSpPr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F93563D8-2629-345D-CAB3-DEB7F85748BC}"/>
                </a:ext>
              </a:extLst>
            </p:cNvPr>
            <p:cNvSpPr/>
            <p:nvPr/>
          </p:nvSpPr>
          <p:spPr>
            <a:xfrm rot="10800000" flipV="1">
              <a:off x="1970976" y="285016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04/08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2BC3C6D8-C4BE-B3F2-7457-E2B3D2EF6EB5}"/>
                </a:ext>
              </a:extLst>
            </p:cNvPr>
            <p:cNvSpPr/>
            <p:nvPr/>
          </p:nvSpPr>
          <p:spPr>
            <a:xfrm rot="10800000" flipV="1">
              <a:off x="1970976" y="2272353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現状資料の分析と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課題整理</a:t>
              </a:r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698AB664-2A42-6B85-AB1D-1D2B1421F9B2}"/>
                </a:ext>
              </a:extLst>
            </p:cNvPr>
            <p:cNvSpPr/>
            <p:nvPr/>
          </p:nvSpPr>
          <p:spPr>
            <a:xfrm rot="10800000" flipV="1">
              <a:off x="4945172" y="285016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04/25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E9A5EEC3-BF1C-B88A-427A-84B3C254DFC9}"/>
                </a:ext>
              </a:extLst>
            </p:cNvPr>
            <p:cNvSpPr/>
            <p:nvPr/>
          </p:nvSpPr>
          <p:spPr>
            <a:xfrm rot="10800000" flipV="1">
              <a:off x="4945172" y="2272353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デザインコンセプト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確定</a:t>
              </a: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401FFD0F-C3E6-1273-20A2-B0CBC714A51A}"/>
                </a:ext>
              </a:extLst>
            </p:cNvPr>
            <p:cNvSpPr/>
            <p:nvPr/>
          </p:nvSpPr>
          <p:spPr>
            <a:xfrm rot="10800000" flipV="1">
              <a:off x="7919368" y="285016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  <a:latin typeface="+mn-ea"/>
                </a:rPr>
                <a:t>05/20</a:t>
              </a:r>
              <a:endParaRPr kumimoji="1"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33A5968C-7087-3857-958B-CF556668D5D3}"/>
                </a:ext>
              </a:extLst>
            </p:cNvPr>
            <p:cNvSpPr/>
            <p:nvPr/>
          </p:nvSpPr>
          <p:spPr>
            <a:xfrm rot="10800000" flipV="1">
              <a:off x="7919368" y="2272353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修正版提出と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最終調整</a:t>
              </a:r>
            </a:p>
          </p:txBody>
        </p:sp>
        <p:sp>
          <p:nvSpPr>
            <p:cNvPr id="71" name="四角形: 角を丸くする 70">
              <a:extLst>
                <a:ext uri="{FF2B5EF4-FFF2-40B4-BE49-F238E27FC236}">
                  <a16:creationId xmlns:a16="http://schemas.microsoft.com/office/drawing/2014/main" id="{BE34C3B6-3AB4-8738-0DEB-C6DFB1861C24}"/>
                </a:ext>
              </a:extLst>
            </p:cNvPr>
            <p:cNvSpPr/>
            <p:nvPr/>
          </p:nvSpPr>
          <p:spPr>
            <a:xfrm>
              <a:off x="1855892" y="1491984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既存資料を精査し、構成・訴求・</a:t>
              </a:r>
              <a:br>
                <a:rPr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デザイン面の課題を洗い出す。</a:t>
              </a:r>
            </a:p>
          </p:txBody>
        </p:sp>
        <p:sp>
          <p:nvSpPr>
            <p:cNvPr id="72" name="四角形: 角を丸くする 71">
              <a:extLst>
                <a:ext uri="{FF2B5EF4-FFF2-40B4-BE49-F238E27FC236}">
                  <a16:creationId xmlns:a16="http://schemas.microsoft.com/office/drawing/2014/main" id="{9BB6A3BB-901E-CD7B-AD50-2AEACE5C411A}"/>
                </a:ext>
              </a:extLst>
            </p:cNvPr>
            <p:cNvSpPr/>
            <p:nvPr/>
          </p:nvSpPr>
          <p:spPr>
            <a:xfrm>
              <a:off x="4830088" y="1491984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ブランド方針に沿ったデザイン</a:t>
              </a:r>
              <a:br>
                <a:rPr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方向性とトーンを決定する。</a:t>
              </a:r>
            </a:p>
          </p:txBody>
        </p:sp>
        <p:sp>
          <p:nvSpPr>
            <p:cNvPr id="73" name="四角形: 角を丸くする 72">
              <a:extLst>
                <a:ext uri="{FF2B5EF4-FFF2-40B4-BE49-F238E27FC236}">
                  <a16:creationId xmlns:a16="http://schemas.microsoft.com/office/drawing/2014/main" id="{42CB4C39-DC87-B4B8-3195-43F884DCD183}"/>
                </a:ext>
              </a:extLst>
            </p:cNvPr>
            <p:cNvSpPr/>
            <p:nvPr/>
          </p:nvSpPr>
          <p:spPr>
            <a:xfrm>
              <a:off x="7804285" y="1491984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フィードバックを反映し、</a:t>
              </a:r>
              <a:br>
                <a:rPr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表現やレイアウトを最終調整する。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1840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243</Words>
  <Application>Microsoft Office PowerPoint</Application>
  <PresentationFormat>ワイド画面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