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75D4FA-6FBE-4E7C-96A0-24C666E41187}" v="1" dt="2026-02-12T13:52:35.111"/>
    <p1510:client id="{459FFCE2-7ABD-4F12-ABBE-2CFED4A59ED3}" v="1362" dt="2026-02-12T13:39:26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2:35.109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52:35.109" v="24824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E3AB0-70F1-9BE0-22F1-ACB7FB92A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0D45CEA7-2CCA-A3FC-EF93-A81D243F4F5C}"/>
              </a:ext>
            </a:extLst>
          </p:cNvPr>
          <p:cNvGrpSpPr/>
          <p:nvPr/>
        </p:nvGrpSpPr>
        <p:grpSpPr>
          <a:xfrm>
            <a:off x="1241518" y="1012613"/>
            <a:ext cx="9708964" cy="5476240"/>
            <a:chOff x="832961" y="1012613"/>
            <a:chExt cx="9708964" cy="5476240"/>
          </a:xfrm>
        </p:grpSpPr>
        <p:cxnSp>
          <p:nvCxnSpPr>
            <p:cNvPr id="3" name="直線矢印コネクタ 2">
              <a:extLst>
                <a:ext uri="{FF2B5EF4-FFF2-40B4-BE49-F238E27FC236}">
                  <a16:creationId xmlns:a16="http://schemas.microsoft.com/office/drawing/2014/main" id="{6D70F570-18C3-00F6-F7E2-DE83CC498D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6961" y="1012613"/>
              <a:ext cx="0" cy="5476240"/>
            </a:xfrm>
            <a:prstGeom prst="straightConnector1">
              <a:avLst/>
            </a:prstGeom>
            <a:ln w="25400">
              <a:solidFill>
                <a:srgbClr val="FFC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15C54B58-BD64-CE69-8D6D-530EC955A748}"/>
                </a:ext>
              </a:extLst>
            </p:cNvPr>
            <p:cNvGrpSpPr/>
            <p:nvPr/>
          </p:nvGrpSpPr>
          <p:grpSpPr>
            <a:xfrm>
              <a:off x="832961" y="1263225"/>
              <a:ext cx="9708964" cy="4975016"/>
              <a:chOff x="832961" y="1243195"/>
              <a:chExt cx="9708964" cy="4975016"/>
            </a:xfrm>
          </p:grpSpPr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05AB4090-903E-8638-813C-179C91D96EE9}"/>
                  </a:ext>
                </a:extLst>
              </p:cNvPr>
              <p:cNvGrpSpPr/>
              <p:nvPr/>
            </p:nvGrpSpPr>
            <p:grpSpPr>
              <a:xfrm>
                <a:off x="832961" y="1243195"/>
                <a:ext cx="9708964" cy="540000"/>
                <a:chOff x="832961" y="1404062"/>
                <a:chExt cx="9708964" cy="540000"/>
              </a:xfrm>
            </p:grpSpPr>
            <p:sp>
              <p:nvSpPr>
                <p:cNvPr id="4" name="楕円 3">
                  <a:extLst>
                    <a:ext uri="{FF2B5EF4-FFF2-40B4-BE49-F238E27FC236}">
                      <a16:creationId xmlns:a16="http://schemas.microsoft.com/office/drawing/2014/main" id="{78634345-3B13-34F9-A5B7-81825B1713F2}"/>
                    </a:ext>
                  </a:extLst>
                </p:cNvPr>
                <p:cNvSpPr/>
                <p:nvPr/>
              </p:nvSpPr>
              <p:spPr>
                <a:xfrm>
                  <a:off x="832961" y="1530062"/>
                  <a:ext cx="288000" cy="288000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ja-JP" altLang="en-US" sz="12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3F07B69F-E88F-C32D-7E4C-BBD8012A355E}"/>
                    </a:ext>
                  </a:extLst>
                </p:cNvPr>
                <p:cNvSpPr/>
                <p:nvPr/>
              </p:nvSpPr>
              <p:spPr>
                <a:xfrm>
                  <a:off x="1224924" y="1404062"/>
                  <a:ext cx="100682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en-US" altLang="ja-JP" b="1" dirty="0">
                      <a:solidFill>
                        <a:srgbClr val="FFC000"/>
                      </a:solidFill>
                      <a:latin typeface="+mn-ea"/>
                    </a:rPr>
                    <a:t>04/01</a:t>
                  </a:r>
                  <a:endParaRPr kumimoji="1" lang="ja-JP" altLang="en-US" b="1" dirty="0">
                    <a:solidFill>
                      <a:srgbClr val="FFC000"/>
                    </a:solidFill>
                    <a:latin typeface="+mn-ea"/>
                  </a:endParaRP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45E518D-1611-B69D-2AA6-FC48967BD38E}"/>
                    </a:ext>
                  </a:extLst>
                </p:cNvPr>
                <p:cNvSpPr/>
                <p:nvPr/>
              </p:nvSpPr>
              <p:spPr>
                <a:xfrm>
                  <a:off x="2496070" y="1404062"/>
                  <a:ext cx="193576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プロジェクト</a:t>
                  </a:r>
                  <a:br>
                    <a:rPr kumimoji="1" lang="en-US" altLang="ja-JP" sz="1400" b="1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kumimoji="1"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キックオフ実施</a:t>
                  </a:r>
                </a:p>
              </p:txBody>
            </p:sp>
            <p:sp>
              <p:nvSpPr>
                <p:cNvPr id="7" name="四角形: 角を丸くする 6">
                  <a:extLst>
                    <a:ext uri="{FF2B5EF4-FFF2-40B4-BE49-F238E27FC236}">
                      <a16:creationId xmlns:a16="http://schemas.microsoft.com/office/drawing/2014/main" id="{6D02FBE6-5BD5-FC86-4960-06FA2B2A71DC}"/>
                    </a:ext>
                  </a:extLst>
                </p:cNvPr>
                <p:cNvSpPr/>
                <p:nvPr/>
              </p:nvSpPr>
              <p:spPr>
                <a:xfrm>
                  <a:off x="4590276" y="1450922"/>
                  <a:ext cx="5951649" cy="446281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ja-JP" altLang="en-US" sz="1400" dirty="0">
                      <a:solidFill>
                        <a:schemeClr val="tx1"/>
                      </a:solidFill>
                      <a:latin typeface="+mn-ea"/>
                    </a:rPr>
                    <a:t>目的とゴールを共有し、役割分担と全体スケジュールを確定する。</a:t>
                  </a:r>
                </a:p>
              </p:txBody>
            </p:sp>
          </p:grpSp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F6E2269B-9BDB-6D27-C285-311D88773225}"/>
                  </a:ext>
                </a:extLst>
              </p:cNvPr>
              <p:cNvGrpSpPr/>
              <p:nvPr/>
            </p:nvGrpSpPr>
            <p:grpSpPr>
              <a:xfrm>
                <a:off x="832961" y="1982364"/>
                <a:ext cx="9708964" cy="540000"/>
                <a:chOff x="832961" y="1404062"/>
                <a:chExt cx="9708964" cy="540000"/>
              </a:xfrm>
            </p:grpSpPr>
            <p:sp>
              <p:nvSpPr>
                <p:cNvPr id="13" name="楕円 12">
                  <a:extLst>
                    <a:ext uri="{FF2B5EF4-FFF2-40B4-BE49-F238E27FC236}">
                      <a16:creationId xmlns:a16="http://schemas.microsoft.com/office/drawing/2014/main" id="{D1EAD05A-DA6D-6720-3127-789743B7C9FE}"/>
                    </a:ext>
                  </a:extLst>
                </p:cNvPr>
                <p:cNvSpPr/>
                <p:nvPr/>
              </p:nvSpPr>
              <p:spPr>
                <a:xfrm>
                  <a:off x="832961" y="1530062"/>
                  <a:ext cx="288000" cy="288000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ja-JP" altLang="en-US" sz="12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" name="正方形/長方形 13">
                  <a:extLst>
                    <a:ext uri="{FF2B5EF4-FFF2-40B4-BE49-F238E27FC236}">
                      <a16:creationId xmlns:a16="http://schemas.microsoft.com/office/drawing/2014/main" id="{FF27FEB7-B1D7-2F4F-3E5A-B63D6CC3A16A}"/>
                    </a:ext>
                  </a:extLst>
                </p:cNvPr>
                <p:cNvSpPr/>
                <p:nvPr/>
              </p:nvSpPr>
              <p:spPr>
                <a:xfrm>
                  <a:off x="1224924" y="1404062"/>
                  <a:ext cx="100682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b="1" dirty="0">
                      <a:solidFill>
                        <a:srgbClr val="FFC000"/>
                      </a:solidFill>
                      <a:latin typeface="+mn-ea"/>
                    </a:rPr>
                    <a:t>04/08</a:t>
                  </a:r>
                  <a:endParaRPr lang="ja-JP" altLang="en-US" b="1" dirty="0">
                    <a:solidFill>
                      <a:srgbClr val="FFC000"/>
                    </a:solidFill>
                    <a:latin typeface="+mn-ea"/>
                  </a:endParaRPr>
                </a:p>
              </p:txBody>
            </p:sp>
            <p:sp>
              <p:nvSpPr>
                <p:cNvPr id="15" name="正方形/長方形 14">
                  <a:extLst>
                    <a:ext uri="{FF2B5EF4-FFF2-40B4-BE49-F238E27FC236}">
                      <a16:creationId xmlns:a16="http://schemas.microsoft.com/office/drawing/2014/main" id="{9014C1A9-CF12-84A4-14E4-0710227384C2}"/>
                    </a:ext>
                  </a:extLst>
                </p:cNvPr>
                <p:cNvSpPr/>
                <p:nvPr/>
              </p:nvSpPr>
              <p:spPr>
                <a:xfrm>
                  <a:off x="2496070" y="1404062"/>
                  <a:ext cx="193576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現状資料の分析と</a:t>
                  </a:r>
                  <a:br>
                    <a:rPr lang="en-US" altLang="ja-JP" sz="1400" b="1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課題整理</a:t>
                  </a:r>
                </a:p>
              </p:txBody>
            </p:sp>
            <p:sp>
              <p:nvSpPr>
                <p:cNvPr id="16" name="四角形: 角を丸くする 15">
                  <a:extLst>
                    <a:ext uri="{FF2B5EF4-FFF2-40B4-BE49-F238E27FC236}">
                      <a16:creationId xmlns:a16="http://schemas.microsoft.com/office/drawing/2014/main" id="{C0CD9074-026B-FF59-871E-9BD5EEEBE4F9}"/>
                    </a:ext>
                  </a:extLst>
                </p:cNvPr>
                <p:cNvSpPr/>
                <p:nvPr/>
              </p:nvSpPr>
              <p:spPr>
                <a:xfrm>
                  <a:off x="4590276" y="1450922"/>
                  <a:ext cx="5951649" cy="446281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dirty="0">
                      <a:solidFill>
                        <a:schemeClr val="tx1"/>
                      </a:solidFill>
                      <a:latin typeface="+mn-ea"/>
                    </a:rPr>
                    <a:t>既存資料を精査し、構成・訴求・デザイン面の課題を洗い出す。</a:t>
                  </a:r>
                </a:p>
              </p:txBody>
            </p:sp>
          </p:grpSp>
          <p:grpSp>
            <p:nvGrpSpPr>
              <p:cNvPr id="17" name="グループ化 16">
                <a:extLst>
                  <a:ext uri="{FF2B5EF4-FFF2-40B4-BE49-F238E27FC236}">
                    <a16:creationId xmlns:a16="http://schemas.microsoft.com/office/drawing/2014/main" id="{B9607CF3-1889-6FB2-FEAE-99795DE01A5A}"/>
                  </a:ext>
                </a:extLst>
              </p:cNvPr>
              <p:cNvGrpSpPr/>
              <p:nvPr/>
            </p:nvGrpSpPr>
            <p:grpSpPr>
              <a:xfrm>
                <a:off x="832961" y="2721533"/>
                <a:ext cx="9708964" cy="540000"/>
                <a:chOff x="832961" y="1404062"/>
                <a:chExt cx="9708964" cy="540000"/>
              </a:xfrm>
            </p:grpSpPr>
            <p:sp>
              <p:nvSpPr>
                <p:cNvPr id="18" name="楕円 17">
                  <a:extLst>
                    <a:ext uri="{FF2B5EF4-FFF2-40B4-BE49-F238E27FC236}">
                      <a16:creationId xmlns:a16="http://schemas.microsoft.com/office/drawing/2014/main" id="{188025B6-FE0E-5EE3-20F0-58BD746D65CE}"/>
                    </a:ext>
                  </a:extLst>
                </p:cNvPr>
                <p:cNvSpPr/>
                <p:nvPr/>
              </p:nvSpPr>
              <p:spPr>
                <a:xfrm>
                  <a:off x="832961" y="1530062"/>
                  <a:ext cx="288000" cy="288000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ja-JP" altLang="en-US" sz="12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9" name="正方形/長方形 18">
                  <a:extLst>
                    <a:ext uri="{FF2B5EF4-FFF2-40B4-BE49-F238E27FC236}">
                      <a16:creationId xmlns:a16="http://schemas.microsoft.com/office/drawing/2014/main" id="{4D94B27E-B916-0F64-0CA6-49CB52D08CAF}"/>
                    </a:ext>
                  </a:extLst>
                </p:cNvPr>
                <p:cNvSpPr/>
                <p:nvPr/>
              </p:nvSpPr>
              <p:spPr>
                <a:xfrm>
                  <a:off x="1224924" y="1404062"/>
                  <a:ext cx="100682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b="1" dirty="0">
                      <a:solidFill>
                        <a:srgbClr val="FFC000"/>
                      </a:solidFill>
                      <a:latin typeface="+mn-ea"/>
                    </a:rPr>
                    <a:t>04/15</a:t>
                  </a:r>
                  <a:endParaRPr lang="ja-JP" altLang="en-US" b="1" dirty="0">
                    <a:solidFill>
                      <a:srgbClr val="FFC000"/>
                    </a:solidFill>
                    <a:latin typeface="+mn-ea"/>
                  </a:endParaRPr>
                </a:p>
              </p:txBody>
            </p:sp>
            <p:sp>
              <p:nvSpPr>
                <p:cNvPr id="20" name="正方形/長方形 19">
                  <a:extLst>
                    <a:ext uri="{FF2B5EF4-FFF2-40B4-BE49-F238E27FC236}">
                      <a16:creationId xmlns:a16="http://schemas.microsoft.com/office/drawing/2014/main" id="{9A9C2E32-DB4C-72DF-5626-BA8BEADBCF68}"/>
                    </a:ext>
                  </a:extLst>
                </p:cNvPr>
                <p:cNvSpPr/>
                <p:nvPr/>
              </p:nvSpPr>
              <p:spPr>
                <a:xfrm>
                  <a:off x="2496070" y="1404062"/>
                  <a:ext cx="193576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構成案および</a:t>
                  </a:r>
                  <a:br>
                    <a:rPr lang="en-US" altLang="ja-JP" sz="1400" b="1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改善方針策定</a:t>
                  </a:r>
                </a:p>
              </p:txBody>
            </p:sp>
            <p:sp>
              <p:nvSpPr>
                <p:cNvPr id="21" name="四角形: 角を丸くする 20">
                  <a:extLst>
                    <a:ext uri="{FF2B5EF4-FFF2-40B4-BE49-F238E27FC236}">
                      <a16:creationId xmlns:a16="http://schemas.microsoft.com/office/drawing/2014/main" id="{B33676E6-5CAB-F024-24BD-0544321E8E4F}"/>
                    </a:ext>
                  </a:extLst>
                </p:cNvPr>
                <p:cNvSpPr/>
                <p:nvPr/>
              </p:nvSpPr>
              <p:spPr>
                <a:xfrm>
                  <a:off x="4590276" y="1450922"/>
                  <a:ext cx="5951649" cy="446281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dirty="0">
                      <a:solidFill>
                        <a:schemeClr val="tx1"/>
                      </a:solidFill>
                      <a:latin typeface="+mn-ea"/>
                    </a:rPr>
                    <a:t>ターゲットに合わせた全体構成と訴求軸を再設計する。</a:t>
                  </a:r>
                </a:p>
              </p:txBody>
            </p:sp>
          </p:grpSp>
          <p:grpSp>
            <p:nvGrpSpPr>
              <p:cNvPr id="22" name="グループ化 21">
                <a:extLst>
                  <a:ext uri="{FF2B5EF4-FFF2-40B4-BE49-F238E27FC236}">
                    <a16:creationId xmlns:a16="http://schemas.microsoft.com/office/drawing/2014/main" id="{A4771E62-2E86-FB68-8D8E-F5E0720806A6}"/>
                  </a:ext>
                </a:extLst>
              </p:cNvPr>
              <p:cNvGrpSpPr/>
              <p:nvPr/>
            </p:nvGrpSpPr>
            <p:grpSpPr>
              <a:xfrm>
                <a:off x="832961" y="3460702"/>
                <a:ext cx="9708964" cy="540000"/>
                <a:chOff x="832961" y="1404062"/>
                <a:chExt cx="9708964" cy="540000"/>
              </a:xfrm>
            </p:grpSpPr>
            <p:sp>
              <p:nvSpPr>
                <p:cNvPr id="23" name="楕円 22">
                  <a:extLst>
                    <a:ext uri="{FF2B5EF4-FFF2-40B4-BE49-F238E27FC236}">
                      <a16:creationId xmlns:a16="http://schemas.microsoft.com/office/drawing/2014/main" id="{4FD5E8E0-D1BE-6566-B23F-60E38C33171A}"/>
                    </a:ext>
                  </a:extLst>
                </p:cNvPr>
                <p:cNvSpPr/>
                <p:nvPr/>
              </p:nvSpPr>
              <p:spPr>
                <a:xfrm>
                  <a:off x="832961" y="1530062"/>
                  <a:ext cx="288000" cy="288000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ja-JP" altLang="en-US" sz="12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24" name="正方形/長方形 23">
                  <a:extLst>
                    <a:ext uri="{FF2B5EF4-FFF2-40B4-BE49-F238E27FC236}">
                      <a16:creationId xmlns:a16="http://schemas.microsoft.com/office/drawing/2014/main" id="{D1C399F2-44EA-A348-782B-9D893798FF85}"/>
                    </a:ext>
                  </a:extLst>
                </p:cNvPr>
                <p:cNvSpPr/>
                <p:nvPr/>
              </p:nvSpPr>
              <p:spPr>
                <a:xfrm>
                  <a:off x="1224924" y="1404062"/>
                  <a:ext cx="100682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b="1" dirty="0">
                      <a:solidFill>
                        <a:srgbClr val="FFC000"/>
                      </a:solidFill>
                      <a:latin typeface="+mn-ea"/>
                    </a:rPr>
                    <a:t>04/25</a:t>
                  </a:r>
                  <a:endParaRPr lang="ja-JP" altLang="en-US" b="1" dirty="0">
                    <a:solidFill>
                      <a:srgbClr val="FFC000"/>
                    </a:solidFill>
                    <a:latin typeface="+mn-ea"/>
                  </a:endParaRPr>
                </a:p>
              </p:txBody>
            </p:sp>
            <p:sp>
              <p:nvSpPr>
                <p:cNvPr id="25" name="正方形/長方形 24">
                  <a:extLst>
                    <a:ext uri="{FF2B5EF4-FFF2-40B4-BE49-F238E27FC236}">
                      <a16:creationId xmlns:a16="http://schemas.microsoft.com/office/drawing/2014/main" id="{7EFABDFA-89AD-D5C3-4C9A-CFE8528B055D}"/>
                    </a:ext>
                  </a:extLst>
                </p:cNvPr>
                <p:cNvSpPr/>
                <p:nvPr/>
              </p:nvSpPr>
              <p:spPr>
                <a:xfrm>
                  <a:off x="2496070" y="1404062"/>
                  <a:ext cx="193576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デザインコンセプト</a:t>
                  </a:r>
                  <a:br>
                    <a:rPr lang="en-US" altLang="ja-JP" sz="1400" b="1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確定</a:t>
                  </a:r>
                </a:p>
              </p:txBody>
            </p:sp>
            <p:sp>
              <p:nvSpPr>
                <p:cNvPr id="26" name="四角形: 角を丸くする 25">
                  <a:extLst>
                    <a:ext uri="{FF2B5EF4-FFF2-40B4-BE49-F238E27FC236}">
                      <a16:creationId xmlns:a16="http://schemas.microsoft.com/office/drawing/2014/main" id="{8B32865C-95F1-2952-5F20-68D19EB69704}"/>
                    </a:ext>
                  </a:extLst>
                </p:cNvPr>
                <p:cNvSpPr/>
                <p:nvPr/>
              </p:nvSpPr>
              <p:spPr>
                <a:xfrm>
                  <a:off x="4590276" y="1450922"/>
                  <a:ext cx="5951649" cy="446281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dirty="0">
                      <a:solidFill>
                        <a:schemeClr val="tx1"/>
                      </a:solidFill>
                      <a:latin typeface="+mn-ea"/>
                    </a:rPr>
                    <a:t>ブランド方針に沿ったデザイン方向性とトーンを決定する。</a:t>
                  </a:r>
                </a:p>
              </p:txBody>
            </p:sp>
          </p:grpSp>
          <p:grpSp>
            <p:nvGrpSpPr>
              <p:cNvPr id="27" name="グループ化 26">
                <a:extLst>
                  <a:ext uri="{FF2B5EF4-FFF2-40B4-BE49-F238E27FC236}">
                    <a16:creationId xmlns:a16="http://schemas.microsoft.com/office/drawing/2014/main" id="{C399197E-A91E-04A1-1480-071EDE3C6478}"/>
                  </a:ext>
                </a:extLst>
              </p:cNvPr>
              <p:cNvGrpSpPr/>
              <p:nvPr/>
            </p:nvGrpSpPr>
            <p:grpSpPr>
              <a:xfrm>
                <a:off x="832961" y="4199871"/>
                <a:ext cx="9708964" cy="540000"/>
                <a:chOff x="832961" y="1404062"/>
                <a:chExt cx="9708964" cy="540000"/>
              </a:xfrm>
            </p:grpSpPr>
            <p:sp>
              <p:nvSpPr>
                <p:cNvPr id="28" name="楕円 27">
                  <a:extLst>
                    <a:ext uri="{FF2B5EF4-FFF2-40B4-BE49-F238E27FC236}">
                      <a16:creationId xmlns:a16="http://schemas.microsoft.com/office/drawing/2014/main" id="{8BE261BF-688B-B006-391F-9B28DD51552A}"/>
                    </a:ext>
                  </a:extLst>
                </p:cNvPr>
                <p:cNvSpPr/>
                <p:nvPr/>
              </p:nvSpPr>
              <p:spPr>
                <a:xfrm>
                  <a:off x="832961" y="1530062"/>
                  <a:ext cx="288000" cy="288000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ja-JP" altLang="en-US" sz="12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1F830262-4A8C-A922-93C4-CAE19B7B61A0}"/>
                    </a:ext>
                  </a:extLst>
                </p:cNvPr>
                <p:cNvSpPr/>
                <p:nvPr/>
              </p:nvSpPr>
              <p:spPr>
                <a:xfrm>
                  <a:off x="1224924" y="1404062"/>
                  <a:ext cx="100682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b="1" dirty="0">
                      <a:solidFill>
                        <a:srgbClr val="FFC000"/>
                      </a:solidFill>
                      <a:latin typeface="+mn-ea"/>
                    </a:rPr>
                    <a:t>05/10</a:t>
                  </a:r>
                  <a:endParaRPr lang="ja-JP" altLang="en-US" b="1" dirty="0">
                    <a:solidFill>
                      <a:srgbClr val="FFC000"/>
                    </a:solidFill>
                    <a:latin typeface="+mn-ea"/>
                  </a:endParaRPr>
                </a:p>
              </p:txBody>
            </p:sp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F780E3E5-E934-6455-D703-DFDF2C2A8DF0}"/>
                    </a:ext>
                  </a:extLst>
                </p:cNvPr>
                <p:cNvSpPr/>
                <p:nvPr/>
              </p:nvSpPr>
              <p:spPr>
                <a:xfrm>
                  <a:off x="2496070" y="1404062"/>
                  <a:ext cx="193576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初稿作成および</a:t>
                  </a:r>
                  <a:br>
                    <a:rPr lang="en-US" altLang="ja-JP" sz="1400" b="1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内部レビュー</a:t>
                  </a:r>
                </a:p>
              </p:txBody>
            </p:sp>
            <p:sp>
              <p:nvSpPr>
                <p:cNvPr id="31" name="四角形: 角を丸くする 30">
                  <a:extLst>
                    <a:ext uri="{FF2B5EF4-FFF2-40B4-BE49-F238E27FC236}">
                      <a16:creationId xmlns:a16="http://schemas.microsoft.com/office/drawing/2014/main" id="{9046C021-6C30-F577-FD20-759A90B1AC1B}"/>
                    </a:ext>
                  </a:extLst>
                </p:cNvPr>
                <p:cNvSpPr/>
                <p:nvPr/>
              </p:nvSpPr>
              <p:spPr>
                <a:xfrm>
                  <a:off x="4590276" y="1450922"/>
                  <a:ext cx="5951649" cy="446281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dirty="0">
                      <a:solidFill>
                        <a:schemeClr val="tx1"/>
                      </a:solidFill>
                      <a:latin typeface="+mn-ea"/>
                    </a:rPr>
                    <a:t>新構成に基づき初稿を作成し、内部確認で修正点を整理する。</a:t>
                  </a:r>
                </a:p>
              </p:txBody>
            </p:sp>
          </p:grpSp>
          <p:grpSp>
            <p:nvGrpSpPr>
              <p:cNvPr id="32" name="グループ化 31">
                <a:extLst>
                  <a:ext uri="{FF2B5EF4-FFF2-40B4-BE49-F238E27FC236}">
                    <a16:creationId xmlns:a16="http://schemas.microsoft.com/office/drawing/2014/main" id="{3FCD27A8-5201-B03B-337A-5016A93A6325}"/>
                  </a:ext>
                </a:extLst>
              </p:cNvPr>
              <p:cNvGrpSpPr/>
              <p:nvPr/>
            </p:nvGrpSpPr>
            <p:grpSpPr>
              <a:xfrm>
                <a:off x="832961" y="4939040"/>
                <a:ext cx="9708964" cy="540000"/>
                <a:chOff x="832961" y="1404062"/>
                <a:chExt cx="9708964" cy="540000"/>
              </a:xfrm>
            </p:grpSpPr>
            <p:sp>
              <p:nvSpPr>
                <p:cNvPr id="33" name="楕円 32">
                  <a:extLst>
                    <a:ext uri="{FF2B5EF4-FFF2-40B4-BE49-F238E27FC236}">
                      <a16:creationId xmlns:a16="http://schemas.microsoft.com/office/drawing/2014/main" id="{E0ED338C-DDA4-A51C-639A-3327BE9DFE57}"/>
                    </a:ext>
                  </a:extLst>
                </p:cNvPr>
                <p:cNvSpPr/>
                <p:nvPr/>
              </p:nvSpPr>
              <p:spPr>
                <a:xfrm>
                  <a:off x="832961" y="1530062"/>
                  <a:ext cx="288000" cy="288000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ja-JP" altLang="en-US" sz="12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34" name="正方形/長方形 33">
                  <a:extLst>
                    <a:ext uri="{FF2B5EF4-FFF2-40B4-BE49-F238E27FC236}">
                      <a16:creationId xmlns:a16="http://schemas.microsoft.com/office/drawing/2014/main" id="{E569587C-7905-08DD-BFA0-A9349148BA7F}"/>
                    </a:ext>
                  </a:extLst>
                </p:cNvPr>
                <p:cNvSpPr/>
                <p:nvPr/>
              </p:nvSpPr>
              <p:spPr>
                <a:xfrm>
                  <a:off x="1224924" y="1404062"/>
                  <a:ext cx="100682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b="1" dirty="0">
                      <a:solidFill>
                        <a:srgbClr val="FFC000"/>
                      </a:solidFill>
                      <a:latin typeface="+mn-ea"/>
                    </a:rPr>
                    <a:t>05/20</a:t>
                  </a:r>
                  <a:endParaRPr lang="ja-JP" altLang="en-US" b="1" dirty="0">
                    <a:solidFill>
                      <a:srgbClr val="FFC000"/>
                    </a:solidFill>
                    <a:latin typeface="+mn-ea"/>
                  </a:endParaRPr>
                </a:p>
              </p:txBody>
            </p:sp>
            <p:sp>
              <p:nvSpPr>
                <p:cNvPr id="35" name="正方形/長方形 34">
                  <a:extLst>
                    <a:ext uri="{FF2B5EF4-FFF2-40B4-BE49-F238E27FC236}">
                      <a16:creationId xmlns:a16="http://schemas.microsoft.com/office/drawing/2014/main" id="{CCBCECB7-FC0C-989D-5C1F-2B7ACB8D9949}"/>
                    </a:ext>
                  </a:extLst>
                </p:cNvPr>
                <p:cNvSpPr/>
                <p:nvPr/>
              </p:nvSpPr>
              <p:spPr>
                <a:xfrm>
                  <a:off x="2496070" y="1404062"/>
                  <a:ext cx="193576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修正版提出と</a:t>
                  </a:r>
                  <a:br>
                    <a:rPr lang="en-US" altLang="ja-JP" sz="1400" b="1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最終調整</a:t>
                  </a:r>
                </a:p>
              </p:txBody>
            </p:sp>
            <p:sp>
              <p:nvSpPr>
                <p:cNvPr id="36" name="四角形: 角を丸くする 35">
                  <a:extLst>
                    <a:ext uri="{FF2B5EF4-FFF2-40B4-BE49-F238E27FC236}">
                      <a16:creationId xmlns:a16="http://schemas.microsoft.com/office/drawing/2014/main" id="{E003440A-8DE7-1A0A-FAF1-CD0D59D88392}"/>
                    </a:ext>
                  </a:extLst>
                </p:cNvPr>
                <p:cNvSpPr/>
                <p:nvPr/>
              </p:nvSpPr>
              <p:spPr>
                <a:xfrm>
                  <a:off x="4590276" y="1450922"/>
                  <a:ext cx="5951649" cy="446281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dirty="0">
                      <a:solidFill>
                        <a:schemeClr val="tx1"/>
                      </a:solidFill>
                      <a:latin typeface="+mn-ea"/>
                    </a:rPr>
                    <a:t>フィードバックを反映し、表現やレイアウトを最終調整する。</a:t>
                  </a:r>
                </a:p>
              </p:txBody>
            </p:sp>
          </p:grpSp>
          <p:grpSp>
            <p:nvGrpSpPr>
              <p:cNvPr id="37" name="グループ化 36">
                <a:extLst>
                  <a:ext uri="{FF2B5EF4-FFF2-40B4-BE49-F238E27FC236}">
                    <a16:creationId xmlns:a16="http://schemas.microsoft.com/office/drawing/2014/main" id="{0FBC1A6C-9B8E-2858-42D7-09E3B7C9D7A2}"/>
                  </a:ext>
                </a:extLst>
              </p:cNvPr>
              <p:cNvGrpSpPr/>
              <p:nvPr/>
            </p:nvGrpSpPr>
            <p:grpSpPr>
              <a:xfrm>
                <a:off x="832961" y="5678211"/>
                <a:ext cx="9708964" cy="540000"/>
                <a:chOff x="832961" y="1404062"/>
                <a:chExt cx="9708964" cy="540000"/>
              </a:xfrm>
            </p:grpSpPr>
            <p:sp>
              <p:nvSpPr>
                <p:cNvPr id="38" name="楕円 37">
                  <a:extLst>
                    <a:ext uri="{FF2B5EF4-FFF2-40B4-BE49-F238E27FC236}">
                      <a16:creationId xmlns:a16="http://schemas.microsoft.com/office/drawing/2014/main" id="{E62A60C3-E72B-BD3B-2FA9-B334816F4E70}"/>
                    </a:ext>
                  </a:extLst>
                </p:cNvPr>
                <p:cNvSpPr/>
                <p:nvPr/>
              </p:nvSpPr>
              <p:spPr>
                <a:xfrm>
                  <a:off x="832961" y="1530062"/>
                  <a:ext cx="288000" cy="288000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endParaRPr lang="ja-JP" altLang="en-US" sz="12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39" name="正方形/長方形 38">
                  <a:extLst>
                    <a:ext uri="{FF2B5EF4-FFF2-40B4-BE49-F238E27FC236}">
                      <a16:creationId xmlns:a16="http://schemas.microsoft.com/office/drawing/2014/main" id="{11CF6918-FC33-A47A-E1E7-12F4F37E5941}"/>
                    </a:ext>
                  </a:extLst>
                </p:cNvPr>
                <p:cNvSpPr/>
                <p:nvPr/>
              </p:nvSpPr>
              <p:spPr>
                <a:xfrm>
                  <a:off x="1224924" y="1404062"/>
                  <a:ext cx="100682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en-US" altLang="ja-JP" b="1" dirty="0">
                      <a:solidFill>
                        <a:srgbClr val="FFC000"/>
                      </a:solidFill>
                      <a:latin typeface="+mn-ea"/>
                    </a:rPr>
                    <a:t>05/31</a:t>
                  </a:r>
                  <a:endParaRPr lang="ja-JP" altLang="en-US" b="1" dirty="0">
                    <a:solidFill>
                      <a:srgbClr val="FFC000"/>
                    </a:solidFill>
                    <a:latin typeface="+mn-ea"/>
                  </a:endParaRPr>
                </a:p>
              </p:txBody>
            </p:sp>
            <p:sp>
              <p:nvSpPr>
                <p:cNvPr id="40" name="正方形/長方形 39">
                  <a:extLst>
                    <a:ext uri="{FF2B5EF4-FFF2-40B4-BE49-F238E27FC236}">
                      <a16:creationId xmlns:a16="http://schemas.microsoft.com/office/drawing/2014/main" id="{86C4168E-DADB-F30E-006F-E1D289545947}"/>
                    </a:ext>
                  </a:extLst>
                </p:cNvPr>
                <p:cNvSpPr/>
                <p:nvPr/>
              </p:nvSpPr>
              <p:spPr>
                <a:xfrm>
                  <a:off x="2496070" y="1404062"/>
                  <a:ext cx="1935768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最終版納品および</a:t>
                  </a:r>
                  <a:br>
                    <a:rPr lang="en-US" altLang="ja-JP" sz="1400" b="1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lang="ja-JP" altLang="en-US" sz="1400" b="1" dirty="0">
                      <a:solidFill>
                        <a:schemeClr val="tx1"/>
                      </a:solidFill>
                      <a:latin typeface="+mn-ea"/>
                    </a:rPr>
                    <a:t>振り返り実施</a:t>
                  </a:r>
                </a:p>
              </p:txBody>
            </p:sp>
            <p:sp>
              <p:nvSpPr>
                <p:cNvPr id="41" name="四角形: 角を丸くする 40">
                  <a:extLst>
                    <a:ext uri="{FF2B5EF4-FFF2-40B4-BE49-F238E27FC236}">
                      <a16:creationId xmlns:a16="http://schemas.microsoft.com/office/drawing/2014/main" id="{1EDB018A-643F-636D-40D5-DCA941BDDB87}"/>
                    </a:ext>
                  </a:extLst>
                </p:cNvPr>
                <p:cNvSpPr/>
                <p:nvPr/>
              </p:nvSpPr>
              <p:spPr>
                <a:xfrm>
                  <a:off x="4590276" y="1450922"/>
                  <a:ext cx="5951649" cy="446281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1400" dirty="0">
                      <a:solidFill>
                        <a:schemeClr val="tx1"/>
                      </a:solidFill>
                      <a:latin typeface="+mn-ea"/>
                    </a:rPr>
                    <a:t>完成版を納品し、今後の運用改善に向けた振り返りを行う。</a:t>
                  </a:r>
                </a:p>
              </p:txBody>
            </p:sp>
          </p:grpSp>
        </p:grpSp>
      </p:grp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D8E02A7F-3450-4622-DCF9-03711E18C172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rgbClr val="FFC000"/>
                </a:solidFill>
                <a:latin typeface="+mn-ea"/>
              </a:rPr>
              <a:t>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1609038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236</Words>
  <Application>Microsoft Office PowerPoint</Application>
  <PresentationFormat>ワイド画面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