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520D660B-6065-4CDE-A404-66D567C6401D}" v="1" dt="2026-02-12T13:52:45.0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2:45.087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52:45.087" v="24824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CEC38-22AC-0BE3-C784-FBE67B31C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147F64F-640C-711B-5FB2-C61C3F250031}"/>
              </a:ext>
            </a:extLst>
          </p:cNvPr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rgbClr val="FDF8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66120CF-8533-250F-E7C3-49A381EBC264}"/>
              </a:ext>
            </a:extLst>
          </p:cNvPr>
          <p:cNvSpPr/>
          <p:nvPr/>
        </p:nvSpPr>
        <p:spPr>
          <a:xfrm>
            <a:off x="483877" y="251977"/>
            <a:ext cx="11224247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+mn-ea"/>
              </a:rPr>
              <a:t>スケジュール</a:t>
            </a: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3DEC5678-14A0-2C16-12AA-29E15E0BC9C2}"/>
              </a:ext>
            </a:extLst>
          </p:cNvPr>
          <p:cNvCxnSpPr>
            <a:cxnSpLocks/>
          </p:cNvCxnSpPr>
          <p:nvPr/>
        </p:nvCxnSpPr>
        <p:spPr>
          <a:xfrm flipV="1">
            <a:off x="10510269" y="0"/>
            <a:ext cx="0" cy="6857999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BA28C679-5B0F-6C07-5D2B-5CC93DE9F9E6}"/>
              </a:ext>
            </a:extLst>
          </p:cNvPr>
          <p:cNvGrpSpPr/>
          <p:nvPr/>
        </p:nvGrpSpPr>
        <p:grpSpPr>
          <a:xfrm>
            <a:off x="483876" y="785997"/>
            <a:ext cx="10591226" cy="1019398"/>
            <a:chOff x="483876" y="968876"/>
            <a:chExt cx="10591226" cy="1019398"/>
          </a:xfrm>
        </p:grpSpPr>
        <p:sp>
          <p:nvSpPr>
            <p:cNvPr id="4" name="四角形: 角を丸くする 3">
              <a:extLst>
                <a:ext uri="{FF2B5EF4-FFF2-40B4-BE49-F238E27FC236}">
                  <a16:creationId xmlns:a16="http://schemas.microsoft.com/office/drawing/2014/main" id="{FAB0E950-FDC5-9DA0-94F9-633A91572F19}"/>
                </a:ext>
              </a:extLst>
            </p:cNvPr>
            <p:cNvSpPr/>
            <p:nvPr/>
          </p:nvSpPr>
          <p:spPr>
            <a:xfrm>
              <a:off x="483876" y="968876"/>
              <a:ext cx="8217357" cy="1019398"/>
            </a:xfrm>
            <a:prstGeom prst="roundRect">
              <a:avLst/>
            </a:prstGeom>
            <a:gradFill flip="none"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市場調査と競合分析</a:t>
              </a:r>
              <a:endParaRPr kumimoji="1" lang="en-US" altLang="ja-JP" b="1" dirty="0">
                <a:solidFill>
                  <a:schemeClr val="tx1"/>
                </a:solidFill>
                <a:latin typeface="+mn-ea"/>
              </a:endParaRPr>
            </a:p>
            <a:p>
              <a:pPr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ターゲット市場の規模や成長性を調査し、主要競合の強みや弱みを整理する。</a:t>
              </a:r>
              <a:br>
                <a:rPr kumimoji="1" lang="en-US" altLang="ja-JP" sz="12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顧客ニーズと差別化ポイントを明確にするための基礎データを収集する。</a:t>
              </a:r>
            </a:p>
          </p:txBody>
        </p:sp>
        <p:cxnSp>
          <p:nvCxnSpPr>
            <p:cNvPr id="15" name="直線矢印コネクタ 14">
              <a:extLst>
                <a:ext uri="{FF2B5EF4-FFF2-40B4-BE49-F238E27FC236}">
                  <a16:creationId xmlns:a16="http://schemas.microsoft.com/office/drawing/2014/main" id="{2FE2C362-23B8-1162-E19F-780A9721B86F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9365120" y="1130444"/>
              <a:ext cx="0" cy="69626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37B3E4C7-5614-BD0C-8C95-035F0E02EA07}"/>
                </a:ext>
              </a:extLst>
            </p:cNvPr>
            <p:cNvSpPr/>
            <p:nvPr/>
          </p:nvSpPr>
          <p:spPr>
            <a:xfrm>
              <a:off x="9964685" y="1240797"/>
              <a:ext cx="1110417" cy="475556"/>
            </a:xfrm>
            <a:prstGeom prst="rect">
              <a:avLst/>
            </a:prstGeom>
            <a:solidFill>
              <a:srgbClr val="FDF8E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en-US" altLang="ja-JP" sz="1600" b="1" dirty="0">
                  <a:solidFill>
                    <a:schemeClr val="tx1"/>
                  </a:solidFill>
                  <a:latin typeface="+mn-ea"/>
                </a:rPr>
                <a:t>04/05</a:t>
              </a:r>
              <a:endParaRPr kumimoji="1" lang="ja-JP" altLang="en-US" sz="1600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2250E061-D81E-DDA9-BFE0-38E604E1D7E6}"/>
              </a:ext>
            </a:extLst>
          </p:cNvPr>
          <p:cNvGrpSpPr/>
          <p:nvPr/>
        </p:nvGrpSpPr>
        <p:grpSpPr>
          <a:xfrm>
            <a:off x="483876" y="2005188"/>
            <a:ext cx="10591226" cy="1019398"/>
            <a:chOff x="483876" y="2101440"/>
            <a:chExt cx="10591226" cy="1019398"/>
          </a:xfrm>
        </p:grpSpPr>
        <p:sp>
          <p:nvSpPr>
            <p:cNvPr id="11" name="四角形: 角を丸くする 10">
              <a:extLst>
                <a:ext uri="{FF2B5EF4-FFF2-40B4-BE49-F238E27FC236}">
                  <a16:creationId xmlns:a16="http://schemas.microsoft.com/office/drawing/2014/main" id="{1C48CC77-0FA2-6165-42BA-2F572BBC7F71}"/>
                </a:ext>
              </a:extLst>
            </p:cNvPr>
            <p:cNvSpPr/>
            <p:nvPr/>
          </p:nvSpPr>
          <p:spPr>
            <a:xfrm>
              <a:off x="483876" y="2101440"/>
              <a:ext cx="8217357" cy="1019398"/>
            </a:xfrm>
            <a:prstGeom prst="roundRect">
              <a:avLst/>
            </a:prstGeom>
            <a:gradFill flip="none"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サービスコンセプト設計</a:t>
              </a:r>
              <a:endParaRPr kumimoji="1" lang="en-US" altLang="ja-JP" b="1" dirty="0">
                <a:solidFill>
                  <a:schemeClr val="tx1"/>
                </a:solidFill>
                <a:latin typeface="+mn-ea"/>
              </a:endParaRPr>
            </a:p>
            <a:p>
              <a:pPr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調査結果を踏まえ、提供価値や顧客体験の全体像を設計する。</a:t>
              </a:r>
              <a:br>
                <a:rPr kumimoji="1" lang="en-US" altLang="ja-JP" sz="12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ターゲット顧客、価格帯、主要機能を定義し、ポジショニングを明確にする。</a:t>
              </a:r>
            </a:p>
          </p:txBody>
        </p:sp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id="{245D11A3-4DF3-8060-A5F0-F2E353C0E01B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9365120" y="2263008"/>
              <a:ext cx="0" cy="69626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9C9D8DE2-A2B2-8B95-F985-91BAACC8FFD3}"/>
                </a:ext>
              </a:extLst>
            </p:cNvPr>
            <p:cNvSpPr/>
            <p:nvPr/>
          </p:nvSpPr>
          <p:spPr>
            <a:xfrm>
              <a:off x="9964685" y="2373361"/>
              <a:ext cx="1110417" cy="475556"/>
            </a:xfrm>
            <a:prstGeom prst="rect">
              <a:avLst/>
            </a:prstGeom>
            <a:solidFill>
              <a:srgbClr val="FDF8E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lang="en-US" altLang="ja-JP" b="1" dirty="0">
                  <a:solidFill>
                    <a:schemeClr val="tx1"/>
                  </a:solidFill>
                  <a:latin typeface="+mn-ea"/>
                </a:rPr>
                <a:t>04/20</a:t>
              </a:r>
              <a:endParaRPr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26F8EDE2-1291-1F36-86E1-C06732021F7E}"/>
              </a:ext>
            </a:extLst>
          </p:cNvPr>
          <p:cNvGrpSpPr/>
          <p:nvPr/>
        </p:nvGrpSpPr>
        <p:grpSpPr>
          <a:xfrm>
            <a:off x="483876" y="3224379"/>
            <a:ext cx="10591226" cy="1019398"/>
            <a:chOff x="483876" y="3234004"/>
            <a:chExt cx="10591226" cy="1019398"/>
          </a:xfrm>
        </p:grpSpPr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50ED2614-3C02-6AD4-5AB9-B9D51DD42C0B}"/>
                </a:ext>
              </a:extLst>
            </p:cNvPr>
            <p:cNvSpPr/>
            <p:nvPr/>
          </p:nvSpPr>
          <p:spPr>
            <a:xfrm>
              <a:off x="483876" y="3234004"/>
              <a:ext cx="8217357" cy="1019398"/>
            </a:xfrm>
            <a:prstGeom prst="roundRect">
              <a:avLst/>
            </a:prstGeom>
            <a:gradFill flip="none"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プロトタイプ開発</a:t>
              </a:r>
              <a:endParaRPr kumimoji="1" lang="en-US" altLang="ja-JP" b="1" dirty="0">
                <a:solidFill>
                  <a:schemeClr val="tx1"/>
                </a:solidFill>
                <a:latin typeface="+mn-ea"/>
              </a:endParaRPr>
            </a:p>
            <a:p>
              <a:pPr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最小限の機能に絞った試作品を作成し、社内外でテストを実施する。</a:t>
              </a:r>
              <a:br>
                <a:rPr kumimoji="1" lang="en-US" altLang="ja-JP" sz="12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操作性や顧客反応を確認し、改善点を洗い出す。</a:t>
              </a:r>
            </a:p>
          </p:txBody>
        </p:sp>
        <p:cxnSp>
          <p:nvCxnSpPr>
            <p:cNvPr id="17" name="直線矢印コネクタ 16">
              <a:extLst>
                <a:ext uri="{FF2B5EF4-FFF2-40B4-BE49-F238E27FC236}">
                  <a16:creationId xmlns:a16="http://schemas.microsoft.com/office/drawing/2014/main" id="{B23961B4-34A8-4F7B-B2D8-3E7A0AC9E7A2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9365120" y="3395572"/>
              <a:ext cx="0" cy="69626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7BADDCC7-F4BE-92D4-F06C-EC5DB46BAD35}"/>
                </a:ext>
              </a:extLst>
            </p:cNvPr>
            <p:cNvSpPr/>
            <p:nvPr/>
          </p:nvSpPr>
          <p:spPr>
            <a:xfrm>
              <a:off x="9964685" y="3505925"/>
              <a:ext cx="1110417" cy="475556"/>
            </a:xfrm>
            <a:prstGeom prst="rect">
              <a:avLst/>
            </a:prstGeom>
            <a:solidFill>
              <a:srgbClr val="FDF8E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lang="en-US" altLang="ja-JP" b="1" dirty="0">
                  <a:solidFill>
                    <a:schemeClr val="tx1"/>
                  </a:solidFill>
                  <a:latin typeface="+mn-ea"/>
                </a:rPr>
                <a:t>05/10</a:t>
              </a:r>
              <a:endParaRPr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DC1981EE-7FFA-77CA-6576-8C70670A3961}"/>
              </a:ext>
            </a:extLst>
          </p:cNvPr>
          <p:cNvGrpSpPr/>
          <p:nvPr/>
        </p:nvGrpSpPr>
        <p:grpSpPr>
          <a:xfrm>
            <a:off x="483876" y="4443571"/>
            <a:ext cx="10591226" cy="1019398"/>
            <a:chOff x="483876" y="4366569"/>
            <a:chExt cx="10591226" cy="1019398"/>
          </a:xfrm>
        </p:grpSpPr>
        <p:sp>
          <p:nvSpPr>
            <p:cNvPr id="13" name="四角形: 角を丸くする 12">
              <a:extLst>
                <a:ext uri="{FF2B5EF4-FFF2-40B4-BE49-F238E27FC236}">
                  <a16:creationId xmlns:a16="http://schemas.microsoft.com/office/drawing/2014/main" id="{9AAB40B8-CC3B-FC71-53E2-3976940C76EF}"/>
                </a:ext>
              </a:extLst>
            </p:cNvPr>
            <p:cNvSpPr/>
            <p:nvPr/>
          </p:nvSpPr>
          <p:spPr>
            <a:xfrm>
              <a:off x="483876" y="4366569"/>
              <a:ext cx="8217357" cy="1019398"/>
            </a:xfrm>
            <a:prstGeom prst="roundRect">
              <a:avLst/>
            </a:prstGeom>
            <a:gradFill flip="none"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販売戦略と導線設計</a:t>
              </a:r>
              <a:endParaRPr kumimoji="1" lang="en-US" altLang="ja-JP" b="1" dirty="0">
                <a:solidFill>
                  <a:schemeClr val="tx1"/>
                </a:solidFill>
                <a:latin typeface="+mn-ea"/>
              </a:endParaRPr>
            </a:p>
            <a:p>
              <a:pPr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集客チャネルや営業手法を整理し、問い合わせから契約までの導線を設計する。</a:t>
              </a:r>
              <a:br>
                <a:rPr kumimoji="1" lang="en-US" altLang="ja-JP" sz="12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en-US" altLang="ja-JP" sz="1200" dirty="0">
                  <a:solidFill>
                    <a:schemeClr val="tx1"/>
                  </a:solidFill>
                  <a:latin typeface="+mn-ea"/>
                </a:rPr>
                <a:t>KPI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を設定し、成果測定の仕組みを整える。</a:t>
              </a:r>
            </a:p>
          </p:txBody>
        </p:sp>
        <p:cxnSp>
          <p:nvCxnSpPr>
            <p:cNvPr id="18" name="直線矢印コネクタ 17">
              <a:extLst>
                <a:ext uri="{FF2B5EF4-FFF2-40B4-BE49-F238E27FC236}">
                  <a16:creationId xmlns:a16="http://schemas.microsoft.com/office/drawing/2014/main" id="{7F391B0E-6BE2-E76E-C745-212A990A7E73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9365120" y="4528137"/>
              <a:ext cx="0" cy="69626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530E7FD1-07A0-4803-0320-10638AD8B337}"/>
                </a:ext>
              </a:extLst>
            </p:cNvPr>
            <p:cNvSpPr/>
            <p:nvPr/>
          </p:nvSpPr>
          <p:spPr>
            <a:xfrm>
              <a:off x="9964685" y="4638490"/>
              <a:ext cx="1110417" cy="475556"/>
            </a:xfrm>
            <a:prstGeom prst="rect">
              <a:avLst/>
            </a:prstGeom>
            <a:solidFill>
              <a:srgbClr val="FDF8E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lang="en-US" altLang="ja-JP" b="1" dirty="0">
                  <a:solidFill>
                    <a:schemeClr val="tx1"/>
                  </a:solidFill>
                  <a:latin typeface="+mn-ea"/>
                </a:rPr>
                <a:t>05/25</a:t>
              </a:r>
              <a:endParaRPr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FD01F098-BDF4-39D6-6C84-3889CD9AD912}"/>
              </a:ext>
            </a:extLst>
          </p:cNvPr>
          <p:cNvGrpSpPr/>
          <p:nvPr/>
        </p:nvGrpSpPr>
        <p:grpSpPr>
          <a:xfrm>
            <a:off x="483876" y="5662763"/>
            <a:ext cx="10591226" cy="1019398"/>
            <a:chOff x="483876" y="5499134"/>
            <a:chExt cx="10591226" cy="1019398"/>
          </a:xfrm>
        </p:grpSpPr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BC5778B2-2083-7EBD-2DAE-F1D7ED0343FA}"/>
                </a:ext>
              </a:extLst>
            </p:cNvPr>
            <p:cNvSpPr/>
            <p:nvPr/>
          </p:nvSpPr>
          <p:spPr>
            <a:xfrm>
              <a:off x="483876" y="5499134"/>
              <a:ext cx="8217357" cy="1019398"/>
            </a:xfrm>
            <a:prstGeom prst="roundRect">
              <a:avLst/>
            </a:prstGeom>
            <a:gradFill flip="none" rotWithShape="1">
              <a:gsLst>
                <a:gs pos="0">
                  <a:schemeClr val="bg1">
                    <a:alpha val="50000"/>
                  </a:schemeClr>
                </a:gs>
                <a:gs pos="100000">
                  <a:schemeClr val="bg1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b="1" dirty="0">
                  <a:solidFill>
                    <a:schemeClr val="tx1"/>
                  </a:solidFill>
                  <a:latin typeface="+mn-ea"/>
                </a:rPr>
                <a:t>正式リリースと効果検証</a:t>
              </a:r>
              <a:endParaRPr kumimoji="1" lang="en-US" altLang="ja-JP" b="1" dirty="0">
                <a:solidFill>
                  <a:schemeClr val="tx1"/>
                </a:solidFill>
                <a:latin typeface="+mn-ea"/>
              </a:endParaRPr>
            </a:p>
            <a:p>
              <a:pPr>
                <a:spcBef>
                  <a:spcPts val="600"/>
                </a:spcBef>
              </a:pP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サービスを正式に公開し、初期ユーザーの反応や数値を分析する。</a:t>
              </a:r>
              <a:br>
                <a:rPr kumimoji="1" lang="en-US" altLang="ja-JP" sz="1200" dirty="0">
                  <a:solidFill>
                    <a:schemeClr val="tx1"/>
                  </a:solidFill>
                  <a:latin typeface="+mn-ea"/>
                </a:rPr>
              </a:br>
              <a:r>
                <a:rPr kumimoji="1" lang="ja-JP" altLang="en-US" sz="1200" dirty="0">
                  <a:solidFill>
                    <a:schemeClr val="tx1"/>
                  </a:solidFill>
                  <a:latin typeface="+mn-ea"/>
                </a:rPr>
                <a:t>改善サイクルを回しながら、継続的なブラッシュアップを行う。</a:t>
              </a:r>
            </a:p>
          </p:txBody>
        </p:sp>
        <p:cxnSp>
          <p:nvCxnSpPr>
            <p:cNvPr id="19" name="直線矢印コネクタ 18">
              <a:extLst>
                <a:ext uri="{FF2B5EF4-FFF2-40B4-BE49-F238E27FC236}">
                  <a16:creationId xmlns:a16="http://schemas.microsoft.com/office/drawing/2014/main" id="{A6C201BD-A59D-7580-4F31-BC67B7BEB52E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9365120" y="5660702"/>
              <a:ext cx="0" cy="696262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CA7F4134-8842-AF71-FE33-BB5D14149713}"/>
                </a:ext>
              </a:extLst>
            </p:cNvPr>
            <p:cNvSpPr/>
            <p:nvPr/>
          </p:nvSpPr>
          <p:spPr>
            <a:xfrm>
              <a:off x="9964685" y="5771055"/>
              <a:ext cx="1110417" cy="475556"/>
            </a:xfrm>
            <a:prstGeom prst="rect">
              <a:avLst/>
            </a:prstGeom>
            <a:solidFill>
              <a:srgbClr val="FDF8E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lang="en-US" altLang="ja-JP" b="1" dirty="0">
                  <a:solidFill>
                    <a:schemeClr val="tx1"/>
                  </a:solidFill>
                  <a:latin typeface="+mn-ea"/>
                </a:rPr>
                <a:t>06/15</a:t>
              </a:r>
              <a:endParaRPr lang="ja-JP" altLang="en-US" b="1" dirty="0">
                <a:solidFill>
                  <a:schemeClr val="tx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761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276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