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9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77301332-AFC7-4135-A127-1ED90D41F2A3}" v="1" dt="2026-02-12T13:53:02.7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3:02.768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53:02.768" v="24824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37085-3841-3779-D29C-3E889C9A5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4B577A-B368-F139-E3B1-B99E270140FC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C0504D"/>
                </a:solidFill>
                <a:latin typeface="+mn-ea"/>
              </a:rPr>
              <a:t>スケジュール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10F8672-ADF6-958C-0082-BDB31DFC8F59}"/>
              </a:ext>
            </a:extLst>
          </p:cNvPr>
          <p:cNvGraphicFramePr>
            <a:graphicFrameLocks noGrp="1"/>
          </p:cNvGraphicFramePr>
          <p:nvPr/>
        </p:nvGraphicFramePr>
        <p:xfrm>
          <a:off x="394659" y="922256"/>
          <a:ext cx="11402682" cy="5644012"/>
        </p:xfrm>
        <a:graphic>
          <a:graphicData uri="http://schemas.openxmlformats.org/drawingml/2006/table">
            <a:tbl>
              <a:tblPr/>
              <a:tblGrid>
                <a:gridCol w="1016998">
                  <a:extLst>
                    <a:ext uri="{9D8B030D-6E8A-4147-A177-3AD203B41FA5}">
                      <a16:colId xmlns:a16="http://schemas.microsoft.com/office/drawing/2014/main" val="3248338380"/>
                    </a:ext>
                  </a:extLst>
                </a:gridCol>
                <a:gridCol w="4838444">
                  <a:extLst>
                    <a:ext uri="{9D8B030D-6E8A-4147-A177-3AD203B41FA5}">
                      <a16:colId xmlns:a16="http://schemas.microsoft.com/office/drawing/2014/main" val="2060945727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3613629630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1584530588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2092029017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4202977703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564541448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1454850418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3820101444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1406309562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2318478168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1476826567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2015800052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3240925731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674908309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2438399766"/>
                    </a:ext>
                  </a:extLst>
                </a:gridCol>
                <a:gridCol w="369816">
                  <a:extLst>
                    <a:ext uri="{9D8B030D-6E8A-4147-A177-3AD203B41FA5}">
                      <a16:colId xmlns:a16="http://schemas.microsoft.com/office/drawing/2014/main" val="311027697"/>
                    </a:ext>
                  </a:extLst>
                </a:gridCol>
              </a:tblGrid>
              <a:tr h="3509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タスク概要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タスク詳細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altLang="ja-JP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3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4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6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7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8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9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10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11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12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13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14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15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4963" marR="4963" marT="49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171828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企画整理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今月前半の目標と重点施策を整理し、優先順位と実行計画を明確にする。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841412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市場調査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ターゲット市場の動向を分析し、競合状況と差別化ポイントを整理する。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599972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構成設計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資料や施策の全体構成を設計し、メッセージの一貫性を確認する。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58743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資料作成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提案資料のドラフトを作成し、論点やストーリーの流れを整える。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1132969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内部確認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関係者と内容を確認し、修正点や改善案を洗い出す。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0985628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改善検討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フィードバックを反映し、品質向上に向けた修正を行う。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212464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顧客対応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クライアントとの打合せを実施し、要望や課題を整理する。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9580624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データ分析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数値データを分析し、成果や課題を可視化する。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4546127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戦略設計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中長期戦略を整理し、実行フェーズに向けた計画を具体化する。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17881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進捗確認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プロジェクト全体の進捗を確認し、遅延リスクを把握する。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1169680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方針調整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状況変化に応じて方針を見直し、最適な方向性へ調整する。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662250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資料修正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表現やデザインを見直し、伝わりやすさを高める。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1701643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営業準備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営業資料やトーク内容を整理し、商談に備える。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811580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商談実施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顧客との商談を実施し、提案内容を具体的に説明する。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639937"/>
                  </a:ext>
                </a:extLst>
              </a:tr>
              <a:tr h="3528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振り返り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前半の活動結果を振り返り、改善点と次の施策を整理する。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3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865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262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376</Words>
  <Application>Microsoft Office PowerPoint</Application>
  <PresentationFormat>ワイド画面</PresentationFormat>
  <Paragraphs>59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