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5269B45-3379-4463-B527-7B469E9B3A92}" v="1" dt="2026-02-12T13:50:05.5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05.509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50:05.509" v="24824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4AEBA-BEE5-708A-9758-1813977E9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CA9F37C0-BDA2-C700-6CC7-4DF884827800}"/>
              </a:ext>
            </a:extLst>
          </p:cNvPr>
          <p:cNvSpPr/>
          <p:nvPr/>
        </p:nvSpPr>
        <p:spPr>
          <a:xfrm>
            <a:off x="410326" y="991402"/>
            <a:ext cx="4016378" cy="30704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タスク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D186E0E7-98FD-08F8-043E-1C0CADCCF8DC}"/>
              </a:ext>
            </a:extLst>
          </p:cNvPr>
          <p:cNvSpPr/>
          <p:nvPr/>
        </p:nvSpPr>
        <p:spPr>
          <a:xfrm>
            <a:off x="4635360" y="991402"/>
            <a:ext cx="7146310" cy="30704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20F0C323-69D1-E184-67D9-11017F8E943D}"/>
              </a:ext>
            </a:extLst>
          </p:cNvPr>
          <p:cNvSpPr/>
          <p:nvPr/>
        </p:nvSpPr>
        <p:spPr>
          <a:xfrm>
            <a:off x="4635381" y="1374546"/>
            <a:ext cx="905238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AF8912DC-482F-F35B-D62D-409758E481AE}"/>
              </a:ext>
            </a:extLst>
          </p:cNvPr>
          <p:cNvSpPr/>
          <p:nvPr/>
        </p:nvSpPr>
        <p:spPr>
          <a:xfrm>
            <a:off x="5675571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30ECE71-5639-4230-1C69-36352244F594}"/>
              </a:ext>
            </a:extLst>
          </p:cNvPr>
          <p:cNvSpPr/>
          <p:nvPr/>
        </p:nvSpPr>
        <p:spPr>
          <a:xfrm>
            <a:off x="6715745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5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5C8A5BDB-1A86-D025-2605-BF4FE410EE3B}"/>
              </a:ext>
            </a:extLst>
          </p:cNvPr>
          <p:cNvSpPr/>
          <p:nvPr/>
        </p:nvSpPr>
        <p:spPr>
          <a:xfrm>
            <a:off x="7755917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6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425A2B5B-0D05-97B7-F633-0A9AB644E4A5}"/>
              </a:ext>
            </a:extLst>
          </p:cNvPr>
          <p:cNvSpPr/>
          <p:nvPr/>
        </p:nvSpPr>
        <p:spPr>
          <a:xfrm>
            <a:off x="8796090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7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BC026103-21E6-D816-D03A-6AD6CB33242B}"/>
              </a:ext>
            </a:extLst>
          </p:cNvPr>
          <p:cNvSpPr/>
          <p:nvPr/>
        </p:nvSpPr>
        <p:spPr>
          <a:xfrm>
            <a:off x="9836261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8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9AC46663-CA31-D4D0-893E-80D9B6D61758}"/>
              </a:ext>
            </a:extLst>
          </p:cNvPr>
          <p:cNvSpPr/>
          <p:nvPr/>
        </p:nvSpPr>
        <p:spPr>
          <a:xfrm>
            <a:off x="10876435" y="1374546"/>
            <a:ext cx="905239" cy="3070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9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BB5B7D6C-20A1-E84E-F30A-06AB48F119CF}"/>
              </a:ext>
            </a:extLst>
          </p:cNvPr>
          <p:cNvSpPr/>
          <p:nvPr/>
        </p:nvSpPr>
        <p:spPr>
          <a:xfrm>
            <a:off x="410326" y="2944467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競合ブランド戦略の詳細比較分析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5CB5D3FE-CD74-3AB0-2F2E-DA5E4AF0A29A}"/>
              </a:ext>
            </a:extLst>
          </p:cNvPr>
          <p:cNvSpPr/>
          <p:nvPr/>
        </p:nvSpPr>
        <p:spPr>
          <a:xfrm>
            <a:off x="410326" y="3472672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ターゲット顧客像の再定義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3DF93944-DE26-2C13-8D9D-809737986710}"/>
              </a:ext>
            </a:extLst>
          </p:cNvPr>
          <p:cNvSpPr/>
          <p:nvPr/>
        </p:nvSpPr>
        <p:spPr>
          <a:xfrm>
            <a:off x="410326" y="4000878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ブランドコンセプトの再構築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1E3476F6-C33D-ACFB-FEDC-E62DC7FFE060}"/>
              </a:ext>
            </a:extLst>
          </p:cNvPr>
          <p:cNvSpPr/>
          <p:nvPr/>
        </p:nvSpPr>
        <p:spPr>
          <a:xfrm>
            <a:off x="410326" y="4529084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キーメッセージとタグライン設計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B41349D7-5C75-C728-0AB5-DDE766EF3201}"/>
              </a:ext>
            </a:extLst>
          </p:cNvPr>
          <p:cNvSpPr/>
          <p:nvPr/>
        </p:nvSpPr>
        <p:spPr>
          <a:xfrm>
            <a:off x="410326" y="5057288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ビジュアルアイデンティティ方針決定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78" name="正方形/長方形 177">
            <a:extLst>
              <a:ext uri="{FF2B5EF4-FFF2-40B4-BE49-F238E27FC236}">
                <a16:creationId xmlns:a16="http://schemas.microsoft.com/office/drawing/2014/main" id="{8A61428A-F202-1B53-059A-C72C7118D623}"/>
              </a:ext>
            </a:extLst>
          </p:cNvPr>
          <p:cNvSpPr/>
          <p:nvPr/>
        </p:nvSpPr>
        <p:spPr>
          <a:xfrm>
            <a:off x="410326" y="5585494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社内浸透および教育施策設計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3B0D4F21-5FC3-AF16-27FE-E32BDBEDF7E3}"/>
              </a:ext>
            </a:extLst>
          </p:cNvPr>
          <p:cNvSpPr/>
          <p:nvPr/>
        </p:nvSpPr>
        <p:spPr>
          <a:xfrm>
            <a:off x="410326" y="6113700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対外発表および展開計画策定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5BF1FB9C-6221-CC83-385A-D187686B5741}"/>
              </a:ext>
            </a:extLst>
          </p:cNvPr>
          <p:cNvSpPr/>
          <p:nvPr/>
        </p:nvSpPr>
        <p:spPr>
          <a:xfrm>
            <a:off x="410326" y="1872474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rPr>
              <a:t>ブランド現状の多角的分析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DCDC4246-74B0-346C-C78D-9C015BFAF2AC}"/>
              </a:ext>
            </a:extLst>
          </p:cNvPr>
          <p:cNvSpPr/>
          <p:nvPr/>
        </p:nvSpPr>
        <p:spPr>
          <a:xfrm>
            <a:off x="5116487" y="2944467"/>
            <a:ext cx="1250940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9" name="正方形/長方形 188">
            <a:extLst>
              <a:ext uri="{FF2B5EF4-FFF2-40B4-BE49-F238E27FC236}">
                <a16:creationId xmlns:a16="http://schemas.microsoft.com/office/drawing/2014/main" id="{0C167FE5-44B0-E863-BB53-990802327F22}"/>
              </a:ext>
            </a:extLst>
          </p:cNvPr>
          <p:cNvSpPr/>
          <p:nvPr/>
        </p:nvSpPr>
        <p:spPr>
          <a:xfrm>
            <a:off x="6367427" y="3472672"/>
            <a:ext cx="1253555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0" name="正方形/長方形 189">
            <a:extLst>
              <a:ext uri="{FF2B5EF4-FFF2-40B4-BE49-F238E27FC236}">
                <a16:creationId xmlns:a16="http://schemas.microsoft.com/office/drawing/2014/main" id="{566FE049-38F6-1C04-B018-F9FFE748C0A0}"/>
              </a:ext>
            </a:extLst>
          </p:cNvPr>
          <p:cNvSpPr/>
          <p:nvPr/>
        </p:nvSpPr>
        <p:spPr>
          <a:xfrm>
            <a:off x="7755917" y="4000878"/>
            <a:ext cx="905238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1" name="正方形/長方形 190">
            <a:extLst>
              <a:ext uri="{FF2B5EF4-FFF2-40B4-BE49-F238E27FC236}">
                <a16:creationId xmlns:a16="http://schemas.microsoft.com/office/drawing/2014/main" id="{6DE67435-9AEE-8A3F-56A2-C23C14E04D87}"/>
              </a:ext>
            </a:extLst>
          </p:cNvPr>
          <p:cNvSpPr/>
          <p:nvPr/>
        </p:nvSpPr>
        <p:spPr>
          <a:xfrm>
            <a:off x="8796090" y="4529084"/>
            <a:ext cx="905238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2" name="正方形/長方形 191">
            <a:extLst>
              <a:ext uri="{FF2B5EF4-FFF2-40B4-BE49-F238E27FC236}">
                <a16:creationId xmlns:a16="http://schemas.microsoft.com/office/drawing/2014/main" id="{6AA96532-2B7F-D0B4-A877-30D7209401F6}"/>
              </a:ext>
            </a:extLst>
          </p:cNvPr>
          <p:cNvSpPr/>
          <p:nvPr/>
        </p:nvSpPr>
        <p:spPr>
          <a:xfrm>
            <a:off x="9494034" y="5057288"/>
            <a:ext cx="1247467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3" name="正方形/長方形 192">
            <a:extLst>
              <a:ext uri="{FF2B5EF4-FFF2-40B4-BE49-F238E27FC236}">
                <a16:creationId xmlns:a16="http://schemas.microsoft.com/office/drawing/2014/main" id="{241E8D26-70CC-D085-D240-0511543CCC8E}"/>
              </a:ext>
            </a:extLst>
          </p:cNvPr>
          <p:cNvSpPr/>
          <p:nvPr/>
        </p:nvSpPr>
        <p:spPr>
          <a:xfrm>
            <a:off x="9494034" y="5585494"/>
            <a:ext cx="1247467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4" name="正方形/長方形 193">
            <a:extLst>
              <a:ext uri="{FF2B5EF4-FFF2-40B4-BE49-F238E27FC236}">
                <a16:creationId xmlns:a16="http://schemas.microsoft.com/office/drawing/2014/main" id="{F8506106-00B3-C2D9-A515-3A0C30856CC4}"/>
              </a:ext>
            </a:extLst>
          </p:cNvPr>
          <p:cNvSpPr/>
          <p:nvPr/>
        </p:nvSpPr>
        <p:spPr>
          <a:xfrm>
            <a:off x="10876433" y="6143655"/>
            <a:ext cx="905235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44D32BB9-68EC-82FE-4D31-C03477B3DBA6}"/>
              </a:ext>
            </a:extLst>
          </p:cNvPr>
          <p:cNvSpPr/>
          <p:nvPr/>
        </p:nvSpPr>
        <p:spPr>
          <a:xfrm>
            <a:off x="4635360" y="1872474"/>
            <a:ext cx="905279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10AFE15-4CE4-7DEE-BB77-F9ECA6530EEE}"/>
              </a:ext>
            </a:extLst>
          </p:cNvPr>
          <p:cNvGrpSpPr/>
          <p:nvPr/>
        </p:nvGrpSpPr>
        <p:grpSpPr>
          <a:xfrm>
            <a:off x="410326" y="2236060"/>
            <a:ext cx="11371347" cy="3723273"/>
            <a:chOff x="408995" y="2492102"/>
            <a:chExt cx="11371347" cy="3492282"/>
          </a:xfrm>
        </p:grpSpPr>
        <p:cxnSp>
          <p:nvCxnSpPr>
            <p:cNvPr id="157" name="直線矢印コネクタ 156">
              <a:extLst>
                <a:ext uri="{FF2B5EF4-FFF2-40B4-BE49-F238E27FC236}">
                  <a16:creationId xmlns:a16="http://schemas.microsoft.com/office/drawing/2014/main" id="{1D97523A-514B-13C9-2577-D5933684CC82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3507206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61" name="直線矢印コネクタ 160">
              <a:extLst>
                <a:ext uri="{FF2B5EF4-FFF2-40B4-BE49-F238E27FC236}">
                  <a16:creationId xmlns:a16="http://schemas.microsoft.com/office/drawing/2014/main" id="{F9A54218-B9BB-9C41-0819-4B7D2DF9D315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4002642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65" name="直線矢印コネクタ 164">
              <a:extLst>
                <a:ext uri="{FF2B5EF4-FFF2-40B4-BE49-F238E27FC236}">
                  <a16:creationId xmlns:a16="http://schemas.microsoft.com/office/drawing/2014/main" id="{97A079C9-6D9E-F597-1716-7E58A93D0891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4498077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69" name="直線矢印コネクタ 168">
              <a:extLst>
                <a:ext uri="{FF2B5EF4-FFF2-40B4-BE49-F238E27FC236}">
                  <a16:creationId xmlns:a16="http://schemas.microsoft.com/office/drawing/2014/main" id="{DD0E8A27-43A1-6252-6B09-288615577AD2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4993513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73" name="直線矢印コネクタ 172">
              <a:extLst>
                <a:ext uri="{FF2B5EF4-FFF2-40B4-BE49-F238E27FC236}">
                  <a16:creationId xmlns:a16="http://schemas.microsoft.com/office/drawing/2014/main" id="{BF736DF3-9EA9-51DC-1723-997D1DF6EBC9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5488949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77" name="直線矢印コネクタ 176">
              <a:extLst>
                <a:ext uri="{FF2B5EF4-FFF2-40B4-BE49-F238E27FC236}">
                  <a16:creationId xmlns:a16="http://schemas.microsoft.com/office/drawing/2014/main" id="{A368E414-438D-0ECF-075D-5E701F69B07E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5984384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D1FEB387-567D-C4AC-916C-991F1D39DFBD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2998162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96" name="直線矢印コネクタ 195">
              <a:extLst>
                <a:ext uri="{FF2B5EF4-FFF2-40B4-BE49-F238E27FC236}">
                  <a16:creationId xmlns:a16="http://schemas.microsoft.com/office/drawing/2014/main" id="{1E0BD435-BEFF-D622-D6BC-68B872F26708}"/>
                </a:ext>
              </a:extLst>
            </p:cNvPr>
            <p:cNvCxnSpPr>
              <a:cxnSpLocks/>
            </p:cNvCxnSpPr>
            <p:nvPr/>
          </p:nvCxnSpPr>
          <p:spPr>
            <a:xfrm>
              <a:off x="408995" y="2492102"/>
              <a:ext cx="11371347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</p:cxnSp>
      </p:grpSp>
      <p:sp>
        <p:nvSpPr>
          <p:cNvPr id="197" name="正方形/長方形 196">
            <a:extLst>
              <a:ext uri="{FF2B5EF4-FFF2-40B4-BE49-F238E27FC236}">
                <a16:creationId xmlns:a16="http://schemas.microsoft.com/office/drawing/2014/main" id="{175E2388-1472-A1FC-2C6C-A6F09DB4D2F6}"/>
              </a:ext>
            </a:extLst>
          </p:cNvPr>
          <p:cNvSpPr/>
          <p:nvPr/>
        </p:nvSpPr>
        <p:spPr>
          <a:xfrm>
            <a:off x="410326" y="2390426"/>
            <a:ext cx="4016378" cy="2194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>
              <a:spcBef>
                <a:spcPts val="600"/>
              </a:spcBef>
              <a:buClr>
                <a:srgbClr val="145D3A"/>
              </a:buCl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市場ポジションと競合環境調査</a:t>
            </a:r>
            <a:endParaRPr kumimoji="0" lang="en-US" altLang="ja-JP" sz="1600" kern="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00" name="正方形/長方形 199">
            <a:extLst>
              <a:ext uri="{FF2B5EF4-FFF2-40B4-BE49-F238E27FC236}">
                <a16:creationId xmlns:a16="http://schemas.microsoft.com/office/drawing/2014/main" id="{CE887297-CC89-DC85-3EE3-4ADA99D0C3C8}"/>
              </a:ext>
            </a:extLst>
          </p:cNvPr>
          <p:cNvSpPr/>
          <p:nvPr/>
        </p:nvSpPr>
        <p:spPr>
          <a:xfrm>
            <a:off x="5675572" y="2390426"/>
            <a:ext cx="424149" cy="2194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36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E744541C-EC56-7B39-1DBC-8B57C6DAADC0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414562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148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