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9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6A540CE4-7499-490B-AA7D-1F927809C2BB}" v="1" dt="2026-02-12T13:50:53.6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0:53.632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50:53.632" v="24824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DD558-8969-8F7A-EF9A-72CE68D01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AA0FB2C-492F-50E7-681B-84110765A705}"/>
              </a:ext>
            </a:extLst>
          </p:cNvPr>
          <p:cNvSpPr/>
          <p:nvPr/>
        </p:nvSpPr>
        <p:spPr>
          <a:xfrm>
            <a:off x="0" y="1"/>
            <a:ext cx="12191999" cy="264329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B79841C-8DDC-5B2E-276F-FCB7DB51BA19}"/>
              </a:ext>
            </a:extLst>
          </p:cNvPr>
          <p:cNvSpPr/>
          <p:nvPr/>
        </p:nvSpPr>
        <p:spPr>
          <a:xfrm>
            <a:off x="483877" y="251977"/>
            <a:ext cx="11224247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b="1" dirty="0">
                <a:solidFill>
                  <a:schemeClr val="bg1"/>
                </a:solidFill>
                <a:latin typeface="+mn-ea"/>
              </a:rPr>
              <a:t>スケジュール</a:t>
            </a:r>
          </a:p>
        </p:txBody>
      </p: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32A18BC4-4D6F-66EF-BC5F-9CA57DC3BCDA}"/>
              </a:ext>
            </a:extLst>
          </p:cNvPr>
          <p:cNvGrpSpPr/>
          <p:nvPr/>
        </p:nvGrpSpPr>
        <p:grpSpPr>
          <a:xfrm>
            <a:off x="0" y="2643292"/>
            <a:ext cx="12191999" cy="4214707"/>
            <a:chOff x="0" y="2194560"/>
            <a:chExt cx="12191999" cy="4214707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093F80F1-570A-6938-24A1-1A588D139D09}"/>
                </a:ext>
              </a:extLst>
            </p:cNvPr>
            <p:cNvSpPr/>
            <p:nvPr/>
          </p:nvSpPr>
          <p:spPr>
            <a:xfrm>
              <a:off x="0" y="2194560"/>
              <a:ext cx="12191999" cy="4214707"/>
            </a:xfrm>
            <a:prstGeom prst="rect">
              <a:avLst/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ja-JP" altLang="en-US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35" name="グループ化 34">
              <a:extLst>
                <a:ext uri="{FF2B5EF4-FFF2-40B4-BE49-F238E27FC236}">
                  <a16:creationId xmlns:a16="http://schemas.microsoft.com/office/drawing/2014/main" id="{947E29F0-C8DE-C6C2-32C1-6D1921CE7952}"/>
                </a:ext>
              </a:extLst>
            </p:cNvPr>
            <p:cNvGrpSpPr/>
            <p:nvPr/>
          </p:nvGrpSpPr>
          <p:grpSpPr>
            <a:xfrm>
              <a:off x="422380" y="2194561"/>
              <a:ext cx="11311276" cy="3889320"/>
              <a:chOff x="422380" y="2194561"/>
              <a:chExt cx="11311276" cy="3889320"/>
            </a:xfrm>
          </p:grpSpPr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E3C5C0AB-DCE6-9ADA-A771-7B758E605203}"/>
                  </a:ext>
                </a:extLst>
              </p:cNvPr>
              <p:cNvSpPr/>
              <p:nvPr/>
            </p:nvSpPr>
            <p:spPr>
              <a:xfrm>
                <a:off x="422380" y="2494436"/>
                <a:ext cx="1885204" cy="29972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2025</a:t>
                </a: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年</a:t>
                </a:r>
                <a:r>
                  <a:rPr kumimoji="1" lang="en-US" altLang="ja-JP" sz="1400" b="1" dirty="0">
                    <a:solidFill>
                      <a:schemeClr val="tx1"/>
                    </a:solidFill>
                    <a:latin typeface="+mn-ea"/>
                  </a:rPr>
                  <a:t>1</a:t>
                </a:r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月</a:t>
                </a: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C8BA091A-F441-3C43-00E2-0BDA34ED08CF}"/>
                  </a:ext>
                </a:extLst>
              </p:cNvPr>
              <p:cNvSpPr/>
              <p:nvPr/>
            </p:nvSpPr>
            <p:spPr>
              <a:xfrm>
                <a:off x="2307593" y="2494436"/>
                <a:ext cx="1885204" cy="29972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2025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年</a:t>
                </a:r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2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月</a:t>
                </a: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405535EE-E130-7A27-2DCC-EC6E579A5EEB}"/>
                  </a:ext>
                </a:extLst>
              </p:cNvPr>
              <p:cNvSpPr/>
              <p:nvPr/>
            </p:nvSpPr>
            <p:spPr>
              <a:xfrm>
                <a:off x="4192805" y="2494436"/>
                <a:ext cx="1885204" cy="29972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2025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年</a:t>
                </a:r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3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月</a:t>
                </a: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59AFDBCE-5BD8-BE56-BAF7-2579FA4A32E8}"/>
                  </a:ext>
                </a:extLst>
              </p:cNvPr>
              <p:cNvSpPr/>
              <p:nvPr/>
            </p:nvSpPr>
            <p:spPr>
              <a:xfrm>
                <a:off x="6078018" y="2494436"/>
                <a:ext cx="1885204" cy="29972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2025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年</a:t>
                </a:r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4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月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AFEC11FF-C2C5-28DC-534C-A6EC6DA27E9F}"/>
                  </a:ext>
                </a:extLst>
              </p:cNvPr>
              <p:cNvSpPr/>
              <p:nvPr/>
            </p:nvSpPr>
            <p:spPr>
              <a:xfrm>
                <a:off x="7963231" y="2494436"/>
                <a:ext cx="1885204" cy="29972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2025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年</a:t>
                </a:r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5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月</a:t>
                </a:r>
              </a:p>
            </p:txBody>
          </p:sp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518E1303-A41E-13A3-0FFC-1D0E81938849}"/>
                  </a:ext>
                </a:extLst>
              </p:cNvPr>
              <p:cNvSpPr/>
              <p:nvPr/>
            </p:nvSpPr>
            <p:spPr>
              <a:xfrm>
                <a:off x="9848443" y="2494436"/>
                <a:ext cx="1885204" cy="29972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2025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年</a:t>
                </a:r>
                <a:r>
                  <a:rPr lang="en-US" altLang="ja-JP" sz="1400" b="1" dirty="0">
                    <a:solidFill>
                      <a:schemeClr val="tx1"/>
                    </a:solidFill>
                    <a:latin typeface="+mn-ea"/>
                  </a:rPr>
                  <a:t>6</a:t>
                </a:r>
                <a:r>
                  <a:rPr lang="ja-JP" altLang="en-US" sz="1400" b="1" dirty="0">
                    <a:solidFill>
                      <a:schemeClr val="tx1"/>
                    </a:solidFill>
                    <a:latin typeface="+mn-ea"/>
                  </a:rPr>
                  <a:t>月</a:t>
                </a:r>
              </a:p>
            </p:txBody>
          </p:sp>
          <p:grpSp>
            <p:nvGrpSpPr>
              <p:cNvPr id="8" name="グループ化 7">
                <a:extLst>
                  <a:ext uri="{FF2B5EF4-FFF2-40B4-BE49-F238E27FC236}">
                    <a16:creationId xmlns:a16="http://schemas.microsoft.com/office/drawing/2014/main" id="{CA79C60A-1917-8095-E06F-5D426A25CE49}"/>
                  </a:ext>
                </a:extLst>
              </p:cNvPr>
              <p:cNvGrpSpPr/>
              <p:nvPr/>
            </p:nvGrpSpPr>
            <p:grpSpPr>
              <a:xfrm>
                <a:off x="422380" y="2194561"/>
                <a:ext cx="11311276" cy="3889320"/>
                <a:chOff x="1403937" y="2963305"/>
                <a:chExt cx="9348162" cy="3519237"/>
              </a:xfrm>
            </p:grpSpPr>
            <p:cxnSp>
              <p:nvCxnSpPr>
                <p:cNvPr id="6" name="直線矢印コネクタ 5">
                  <a:extLst>
                    <a:ext uri="{FF2B5EF4-FFF2-40B4-BE49-F238E27FC236}">
                      <a16:creationId xmlns:a16="http://schemas.microsoft.com/office/drawing/2014/main" id="{2469CD6D-E4C0-4C20-E473-D976B5047A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403937" y="2963305"/>
                  <a:ext cx="0" cy="3519237"/>
                </a:xfrm>
                <a:prstGeom prst="straightConnector1">
                  <a:avLst/>
                </a:prstGeom>
                <a:ln w="6350">
                  <a:solidFill>
                    <a:schemeClr val="tx1">
                      <a:lumMod val="50000"/>
                      <a:lumOff val="50000"/>
                    </a:schemeClr>
                  </a:solidFill>
                  <a:prstDash val="dash"/>
                  <a:headEnd type="none"/>
                  <a:tailEnd type="non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直線矢印コネクタ 13">
                  <a:extLst>
                    <a:ext uri="{FF2B5EF4-FFF2-40B4-BE49-F238E27FC236}">
                      <a16:creationId xmlns:a16="http://schemas.microsoft.com/office/drawing/2014/main" id="{5DA1C0A3-E5E7-07B5-0E1F-14F3BC52818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961964" y="2963305"/>
                  <a:ext cx="0" cy="3519237"/>
                </a:xfrm>
                <a:prstGeom prst="straightConnector1">
                  <a:avLst/>
                </a:prstGeom>
                <a:ln w="6350">
                  <a:solidFill>
                    <a:schemeClr val="tx1">
                      <a:lumMod val="50000"/>
                      <a:lumOff val="50000"/>
                    </a:schemeClr>
                  </a:solidFill>
                  <a:prstDash val="dash"/>
                  <a:headEnd type="none"/>
                  <a:tailEnd type="non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直線矢印コネクタ 16">
                  <a:extLst>
                    <a:ext uri="{FF2B5EF4-FFF2-40B4-BE49-F238E27FC236}">
                      <a16:creationId xmlns:a16="http://schemas.microsoft.com/office/drawing/2014/main" id="{F09B6A9C-807A-EAE4-5EEF-FBA9DB025D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19991" y="2963305"/>
                  <a:ext cx="0" cy="3519237"/>
                </a:xfrm>
                <a:prstGeom prst="straightConnector1">
                  <a:avLst/>
                </a:prstGeom>
                <a:ln w="6350">
                  <a:solidFill>
                    <a:schemeClr val="tx1">
                      <a:lumMod val="50000"/>
                      <a:lumOff val="50000"/>
                    </a:schemeClr>
                  </a:solidFill>
                  <a:prstDash val="dash"/>
                  <a:headEnd type="none"/>
                  <a:tailEnd type="non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直線矢印コネクタ 19">
                  <a:extLst>
                    <a:ext uri="{FF2B5EF4-FFF2-40B4-BE49-F238E27FC236}">
                      <a16:creationId xmlns:a16="http://schemas.microsoft.com/office/drawing/2014/main" id="{67419F86-8325-1F2A-35EC-FEE1B925C7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078018" y="2963305"/>
                  <a:ext cx="0" cy="3519237"/>
                </a:xfrm>
                <a:prstGeom prst="straightConnector1">
                  <a:avLst/>
                </a:prstGeom>
                <a:ln w="6350">
                  <a:solidFill>
                    <a:schemeClr val="tx1">
                      <a:lumMod val="50000"/>
                      <a:lumOff val="50000"/>
                    </a:schemeClr>
                  </a:solidFill>
                  <a:prstDash val="dash"/>
                  <a:headEnd type="none"/>
                  <a:tailEnd type="non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直線矢印コネクタ 22">
                  <a:extLst>
                    <a:ext uri="{FF2B5EF4-FFF2-40B4-BE49-F238E27FC236}">
                      <a16:creationId xmlns:a16="http://schemas.microsoft.com/office/drawing/2014/main" id="{BE513EEA-1AF7-2C76-188C-9DBAE4C708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636045" y="2963305"/>
                  <a:ext cx="0" cy="3519237"/>
                </a:xfrm>
                <a:prstGeom prst="straightConnector1">
                  <a:avLst/>
                </a:prstGeom>
                <a:ln w="6350">
                  <a:solidFill>
                    <a:schemeClr val="tx1">
                      <a:lumMod val="50000"/>
                      <a:lumOff val="50000"/>
                    </a:schemeClr>
                  </a:solidFill>
                  <a:prstDash val="dash"/>
                  <a:headEnd type="none"/>
                  <a:tailEnd type="non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直線矢印コネクタ 25">
                  <a:extLst>
                    <a:ext uri="{FF2B5EF4-FFF2-40B4-BE49-F238E27FC236}">
                      <a16:creationId xmlns:a16="http://schemas.microsoft.com/office/drawing/2014/main" id="{B041B5AF-F8E4-25A2-4DCA-A823A0FFF9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9194072" y="2963305"/>
                  <a:ext cx="0" cy="3519237"/>
                </a:xfrm>
                <a:prstGeom prst="straightConnector1">
                  <a:avLst/>
                </a:prstGeom>
                <a:ln w="6350">
                  <a:solidFill>
                    <a:schemeClr val="tx1">
                      <a:lumMod val="50000"/>
                      <a:lumOff val="50000"/>
                    </a:schemeClr>
                  </a:solidFill>
                  <a:prstDash val="dash"/>
                  <a:headEnd type="none"/>
                  <a:tailEnd type="non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直線矢印コネクタ 28">
                  <a:extLst>
                    <a:ext uri="{FF2B5EF4-FFF2-40B4-BE49-F238E27FC236}">
                      <a16:creationId xmlns:a16="http://schemas.microsoft.com/office/drawing/2014/main" id="{DAB1260D-F724-D4AC-5589-A5A84F1658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0752099" y="2963305"/>
                  <a:ext cx="0" cy="3519237"/>
                </a:xfrm>
                <a:prstGeom prst="straightConnector1">
                  <a:avLst/>
                </a:prstGeom>
                <a:ln w="6350">
                  <a:solidFill>
                    <a:schemeClr val="tx1">
                      <a:lumMod val="50000"/>
                      <a:lumOff val="50000"/>
                    </a:schemeClr>
                  </a:solidFill>
                  <a:prstDash val="dash"/>
                  <a:headEnd type="none"/>
                  <a:tailEnd type="non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" name="四角形: 角を丸くする 30">
                <a:extLst>
                  <a:ext uri="{FF2B5EF4-FFF2-40B4-BE49-F238E27FC236}">
                    <a16:creationId xmlns:a16="http://schemas.microsoft.com/office/drawing/2014/main" id="{4F06FD65-9CAF-E71E-6960-5D44B60ABFB7}"/>
                  </a:ext>
                </a:extLst>
              </p:cNvPr>
              <p:cNvSpPr/>
              <p:nvPr/>
            </p:nvSpPr>
            <p:spPr>
              <a:xfrm>
                <a:off x="422380" y="3240386"/>
                <a:ext cx="1885211" cy="362663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物件選定</a:t>
                </a:r>
              </a:p>
            </p:txBody>
          </p:sp>
          <p:sp>
            <p:nvSpPr>
              <p:cNvPr id="32" name="四角形: 角を丸くする 31">
                <a:extLst>
                  <a:ext uri="{FF2B5EF4-FFF2-40B4-BE49-F238E27FC236}">
                    <a16:creationId xmlns:a16="http://schemas.microsoft.com/office/drawing/2014/main" id="{5661EFB3-02BD-8A5F-E3BB-1F483B5EA917}"/>
                  </a:ext>
                </a:extLst>
              </p:cNvPr>
              <p:cNvSpPr/>
              <p:nvPr/>
            </p:nvSpPr>
            <p:spPr>
              <a:xfrm>
                <a:off x="2307590" y="3683185"/>
                <a:ext cx="3770422" cy="362663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契約締結</a:t>
                </a:r>
              </a:p>
            </p:txBody>
          </p:sp>
          <p:sp>
            <p:nvSpPr>
              <p:cNvPr id="33" name="四角形: 角を丸くする 32">
                <a:extLst>
                  <a:ext uri="{FF2B5EF4-FFF2-40B4-BE49-F238E27FC236}">
                    <a16:creationId xmlns:a16="http://schemas.microsoft.com/office/drawing/2014/main" id="{759CA562-5912-6A47-2DA0-F950B795ACA0}"/>
                  </a:ext>
                </a:extLst>
              </p:cNvPr>
              <p:cNvSpPr/>
              <p:nvPr/>
            </p:nvSpPr>
            <p:spPr>
              <a:xfrm>
                <a:off x="4192805" y="4125984"/>
                <a:ext cx="1885191" cy="362663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内装設計</a:t>
                </a:r>
              </a:p>
            </p:txBody>
          </p:sp>
          <p:sp>
            <p:nvSpPr>
              <p:cNvPr id="34" name="四角形: 角を丸くする 33">
                <a:extLst>
                  <a:ext uri="{FF2B5EF4-FFF2-40B4-BE49-F238E27FC236}">
                    <a16:creationId xmlns:a16="http://schemas.microsoft.com/office/drawing/2014/main" id="{EC5434A0-7CDA-85B1-8A21-E631A3172AD9}"/>
                  </a:ext>
                </a:extLst>
              </p:cNvPr>
              <p:cNvSpPr/>
              <p:nvPr/>
            </p:nvSpPr>
            <p:spPr>
              <a:xfrm>
                <a:off x="6077996" y="4568782"/>
                <a:ext cx="1885190" cy="362663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施工管理</a:t>
                </a:r>
              </a:p>
            </p:txBody>
          </p:sp>
          <p:sp>
            <p:nvSpPr>
              <p:cNvPr id="36" name="四角形: 角を丸くする 35">
                <a:extLst>
                  <a:ext uri="{FF2B5EF4-FFF2-40B4-BE49-F238E27FC236}">
                    <a16:creationId xmlns:a16="http://schemas.microsoft.com/office/drawing/2014/main" id="{AB08A1E8-C345-6C51-DAE9-D2FB39F8831A}"/>
                  </a:ext>
                </a:extLst>
              </p:cNvPr>
              <p:cNvSpPr/>
              <p:nvPr/>
            </p:nvSpPr>
            <p:spPr>
              <a:xfrm>
                <a:off x="9848376" y="5454379"/>
                <a:ext cx="1885187" cy="362663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開店準備</a:t>
                </a:r>
              </a:p>
            </p:txBody>
          </p:sp>
          <p:sp>
            <p:nvSpPr>
              <p:cNvPr id="37" name="四角形: 角を丸くする 36">
                <a:extLst>
                  <a:ext uri="{FF2B5EF4-FFF2-40B4-BE49-F238E27FC236}">
                    <a16:creationId xmlns:a16="http://schemas.microsoft.com/office/drawing/2014/main" id="{5AA726A1-4025-26E6-20FB-6FD50ED4E0C2}"/>
                  </a:ext>
                </a:extLst>
              </p:cNvPr>
              <p:cNvSpPr/>
              <p:nvPr/>
            </p:nvSpPr>
            <p:spPr>
              <a:xfrm>
                <a:off x="7963186" y="5011581"/>
                <a:ext cx="1885190" cy="362663"/>
              </a:xfrm>
              <a:prstGeom prst="roundRect">
                <a:avLst>
                  <a:gd name="adj" fmla="val 500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tx1"/>
                    </a:solidFill>
                    <a:latin typeface="+mn-ea"/>
                  </a:rPr>
                  <a:t>採用活動</a:t>
                </a:r>
              </a:p>
            </p:txBody>
          </p:sp>
        </p:grp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F0572DF-25A6-CBE9-5201-01D3F6C71358}"/>
              </a:ext>
            </a:extLst>
          </p:cNvPr>
          <p:cNvSpPr/>
          <p:nvPr/>
        </p:nvSpPr>
        <p:spPr>
          <a:xfrm>
            <a:off x="483877" y="831883"/>
            <a:ext cx="11224247" cy="5971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4000" b="1" dirty="0">
                <a:solidFill>
                  <a:schemeClr val="bg1"/>
                </a:solidFill>
                <a:latin typeface="+mn-ea"/>
              </a:rPr>
              <a:t>準備を徹底し成功開店へ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1965A926-FFC1-3362-BCE7-79C09E79C639}"/>
              </a:ext>
            </a:extLst>
          </p:cNvPr>
          <p:cNvSpPr/>
          <p:nvPr/>
        </p:nvSpPr>
        <p:spPr>
          <a:xfrm>
            <a:off x="483877" y="1555690"/>
            <a:ext cx="11224247" cy="7947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+mn-ea"/>
              </a:rPr>
              <a:t>新規店舗の成功は、オープン当日の華やかさではなく、事前準備の精度によって大きく左右される。立地や物件条件の見極めから始まり、内装設計や施工管理、スタッフ採用までを段階的に進めることが重要である。また、開店前の販促計画やオペレーション設計も欠かせない。各工程を確実に積み上げることで、オープン初日から安定した運営を実現できる体制を整える。</a:t>
            </a:r>
          </a:p>
        </p:txBody>
      </p:sp>
    </p:spTree>
    <p:extLst>
      <p:ext uri="{BB962C8B-B14F-4D97-AF65-F5344CB8AC3E}">
        <p14:creationId xmlns:p14="http://schemas.microsoft.com/office/powerpoint/2010/main" val="2523468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215</Words>
  <Application>Microsoft Office PowerPoint</Application>
  <PresentationFormat>ワイド画面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