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18.490" v="2251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1:29:18.490" v="2251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16.878" v="22514" actId="47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16.878" v="22514" actId="47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18.490" v="22515" actId="47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mod ord">
        <pc:chgData name="松浦英宗" userId="9b03fd3a-662f-49ff-9af1-1b93cf7aab22" providerId="ADAL" clId="{56E9DFAE-DDAD-4FCA-8AED-56B2D15DB479}" dt="2026-02-16T01:19:14.110" v="22509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18.490" v="22515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1:29:18.490" v="22515" actId="47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67AD5-C3CB-790D-142D-C5F4DEAE1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398C3E22-ED56-7FDE-2513-D62037B25C86}"/>
              </a:ext>
            </a:extLst>
          </p:cNvPr>
          <p:cNvSpPr txBox="1">
            <a:spLocks/>
          </p:cNvSpPr>
          <p:nvPr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5E5F5B-EA3F-0D5F-25BC-0351C2D836A0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ビジネスモデル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0EE33D7-5DD2-3664-D3CC-CED1F0657BFF}"/>
              </a:ext>
            </a:extLst>
          </p:cNvPr>
          <p:cNvGrpSpPr/>
          <p:nvPr/>
        </p:nvGrpSpPr>
        <p:grpSpPr>
          <a:xfrm>
            <a:off x="531585" y="1138292"/>
            <a:ext cx="11128831" cy="5269279"/>
            <a:chOff x="531585" y="1061289"/>
            <a:chExt cx="11128831" cy="5269279"/>
          </a:xfrm>
        </p:grpSpPr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E5E4B3CF-2654-3C35-2F4F-00EB9F1DF8A8}"/>
                </a:ext>
              </a:extLst>
            </p:cNvPr>
            <p:cNvGrpSpPr/>
            <p:nvPr/>
          </p:nvGrpSpPr>
          <p:grpSpPr>
            <a:xfrm>
              <a:off x="780780" y="1061289"/>
              <a:ext cx="10630441" cy="4429359"/>
              <a:chOff x="780780" y="1552175"/>
              <a:chExt cx="10630441" cy="4429359"/>
            </a:xfrm>
          </p:grpSpPr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12A4DC97-2069-4734-65E7-4C8479BA2BF0}"/>
                  </a:ext>
                </a:extLst>
              </p:cNvPr>
              <p:cNvSpPr/>
              <p:nvPr/>
            </p:nvSpPr>
            <p:spPr>
              <a:xfrm>
                <a:off x="780780" y="1552175"/>
                <a:ext cx="2373279" cy="4429359"/>
              </a:xfrm>
              <a:prstGeom prst="roundRect">
                <a:avLst>
                  <a:gd name="adj" fmla="val 3648"/>
                </a:avLst>
              </a:prstGeom>
              <a:gradFill>
                <a:gsLst>
                  <a:gs pos="100000">
                    <a:srgbClr val="0070C0"/>
                  </a:gs>
                  <a:gs pos="0">
                    <a:schemeClr val="accent4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法人企業</a:t>
                </a:r>
                <a:endParaRPr kumimoji="1" lang="en-US" altLang="ja-JP" sz="24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FE11D186-03A9-CD14-B128-592DC1E1B8B8}"/>
                  </a:ext>
                </a:extLst>
              </p:cNvPr>
              <p:cNvSpPr/>
              <p:nvPr/>
            </p:nvSpPr>
            <p:spPr>
              <a:xfrm>
                <a:off x="4909361" y="1552175"/>
                <a:ext cx="2373279" cy="4429359"/>
              </a:xfrm>
              <a:prstGeom prst="roundRect">
                <a:avLst>
                  <a:gd name="adj" fmla="val 3648"/>
                </a:avLst>
              </a:pr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2400" b="1" dirty="0">
                    <a:solidFill>
                      <a:schemeClr val="accent4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自社</a:t>
                </a:r>
                <a:endParaRPr kumimoji="1" lang="en-US" altLang="ja-JP" sz="2400" b="1" dirty="0">
                  <a:solidFill>
                    <a:schemeClr val="accent4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6" name="四角形: 角を丸くする 5">
                <a:extLst>
                  <a:ext uri="{FF2B5EF4-FFF2-40B4-BE49-F238E27FC236}">
                    <a16:creationId xmlns:a16="http://schemas.microsoft.com/office/drawing/2014/main" id="{4FC06C22-1F4B-63A2-A5B3-1F8930E3B1E3}"/>
                  </a:ext>
                </a:extLst>
              </p:cNvPr>
              <p:cNvSpPr/>
              <p:nvPr/>
            </p:nvSpPr>
            <p:spPr>
              <a:xfrm>
                <a:off x="9037942" y="1552175"/>
                <a:ext cx="2373279" cy="4429359"/>
              </a:xfrm>
              <a:prstGeom prst="roundRect">
                <a:avLst>
                  <a:gd name="adj" fmla="val 3648"/>
                </a:avLst>
              </a:prstGeom>
              <a:gradFill>
                <a:gsLst>
                  <a:gs pos="100000">
                    <a:srgbClr val="0070C0"/>
                  </a:gs>
                  <a:gs pos="0">
                    <a:schemeClr val="accent4"/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従業員</a:t>
                </a:r>
                <a:endParaRPr kumimoji="1" lang="en-US" altLang="ja-JP" sz="24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ED4E26C2-B5A9-F0A5-54C9-E9325D5DB57D}"/>
                  </a:ext>
                </a:extLst>
              </p:cNvPr>
              <p:cNvGrpSpPr/>
              <p:nvPr/>
            </p:nvGrpSpPr>
            <p:grpSpPr>
              <a:xfrm>
                <a:off x="3509710" y="3065023"/>
                <a:ext cx="1044000" cy="1403662"/>
                <a:chOff x="3509709" y="3448250"/>
                <a:chExt cx="1044000" cy="1403662"/>
              </a:xfrm>
            </p:grpSpPr>
            <p:cxnSp>
              <p:nvCxnSpPr>
                <p:cNvPr id="7" name="直線矢印コネクタ 6">
                  <a:extLst>
                    <a:ext uri="{FF2B5EF4-FFF2-40B4-BE49-F238E27FC236}">
                      <a16:creationId xmlns:a16="http://schemas.microsoft.com/office/drawing/2014/main" id="{2E68D21C-3FED-C064-6FE8-D209D192E3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9709" y="3869483"/>
                  <a:ext cx="1044000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4AB9A1C3-2211-77B5-9CC4-856595B27D28}"/>
                    </a:ext>
                  </a:extLst>
                </p:cNvPr>
                <p:cNvSpPr/>
                <p:nvPr/>
              </p:nvSpPr>
              <p:spPr>
                <a:xfrm>
                  <a:off x="3509709" y="3448250"/>
                  <a:ext cx="1044000" cy="29557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none" rtlCol="0" anchor="ctr"/>
                <a:lstStyle/>
                <a:p>
                  <a:pPr algn="ctr"/>
                  <a:r>
                    <a:rPr lang="ja-JP" altLang="en-US" sz="1600" b="1" dirty="0">
                      <a:solidFill>
                        <a:schemeClr val="tx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利用料支払い</a:t>
                  </a:r>
                  <a:endParaRPr lang="zh-TW" altLang="en-US" sz="1600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cxnSp>
              <p:nvCxnSpPr>
                <p:cNvPr id="9" name="直線矢印コネクタ 8">
                  <a:extLst>
                    <a:ext uri="{FF2B5EF4-FFF2-40B4-BE49-F238E27FC236}">
                      <a16:creationId xmlns:a16="http://schemas.microsoft.com/office/drawing/2014/main" id="{B4609742-9B03-B810-304A-908F5E3333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9709" y="4851912"/>
                  <a:ext cx="1044000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  <a:headEnd type="triangl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358FA28E-BB59-E930-A862-5B7C1B59DD17}"/>
                    </a:ext>
                  </a:extLst>
                </p:cNvPr>
                <p:cNvSpPr/>
                <p:nvPr/>
              </p:nvSpPr>
              <p:spPr>
                <a:xfrm>
                  <a:off x="3509709" y="4430679"/>
                  <a:ext cx="1044000" cy="29557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none" rtlCol="0" anchor="ctr"/>
                <a:lstStyle/>
                <a:p>
                  <a:pPr algn="ctr"/>
                  <a:r>
                    <a:rPr lang="ja-JP" altLang="en-US" sz="1600" b="1" dirty="0">
                      <a:solidFill>
                        <a:schemeClr val="tx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契約締結</a:t>
                  </a:r>
                  <a:endParaRPr lang="zh-TW" altLang="en-US" sz="1600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</p:grp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3352B066-C7E7-C6E3-0E5E-B25021B65430}"/>
                  </a:ext>
                </a:extLst>
              </p:cNvPr>
              <p:cNvGrpSpPr/>
              <p:nvPr/>
            </p:nvGrpSpPr>
            <p:grpSpPr>
              <a:xfrm>
                <a:off x="7638291" y="3065023"/>
                <a:ext cx="1044000" cy="1403662"/>
                <a:chOff x="3509709" y="3448250"/>
                <a:chExt cx="1044000" cy="1403662"/>
              </a:xfrm>
            </p:grpSpPr>
            <p:cxnSp>
              <p:nvCxnSpPr>
                <p:cNvPr id="13" name="直線矢印コネクタ 12">
                  <a:extLst>
                    <a:ext uri="{FF2B5EF4-FFF2-40B4-BE49-F238E27FC236}">
                      <a16:creationId xmlns:a16="http://schemas.microsoft.com/office/drawing/2014/main" id="{5BB6BFD4-E392-C9DF-1EFF-E841BF8FAD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9709" y="3869483"/>
                  <a:ext cx="1044000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  <a:headEnd type="none"/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F346DE31-CF2E-78B3-0C4D-2E662C387A49}"/>
                    </a:ext>
                  </a:extLst>
                </p:cNvPr>
                <p:cNvSpPr/>
                <p:nvPr/>
              </p:nvSpPr>
              <p:spPr>
                <a:xfrm>
                  <a:off x="3509709" y="3448250"/>
                  <a:ext cx="1044000" cy="29557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none" rtlCol="0" anchor="ctr"/>
                <a:lstStyle/>
                <a:p>
                  <a:pPr algn="ctr"/>
                  <a:r>
                    <a:rPr lang="ja-JP" altLang="en-US" sz="1600" b="1" dirty="0">
                      <a:solidFill>
                        <a:schemeClr val="tx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健康支援</a:t>
                  </a:r>
                  <a:endParaRPr lang="zh-TW" altLang="en-US" sz="1600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cxnSp>
              <p:nvCxnSpPr>
                <p:cNvPr id="15" name="直線矢印コネクタ 14">
                  <a:extLst>
                    <a:ext uri="{FF2B5EF4-FFF2-40B4-BE49-F238E27FC236}">
                      <a16:creationId xmlns:a16="http://schemas.microsoft.com/office/drawing/2014/main" id="{803EDD1B-1CA6-DBDE-38EA-9FFE0E0909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9709" y="4851912"/>
                  <a:ext cx="1044000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  <a:headEnd type="triangl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正方形/長方形 15">
                  <a:extLst>
                    <a:ext uri="{FF2B5EF4-FFF2-40B4-BE49-F238E27FC236}">
                      <a16:creationId xmlns:a16="http://schemas.microsoft.com/office/drawing/2014/main" id="{ECE4CAD6-56CB-FAA7-514B-5DC27EA9C234}"/>
                    </a:ext>
                  </a:extLst>
                </p:cNvPr>
                <p:cNvSpPr/>
                <p:nvPr/>
              </p:nvSpPr>
              <p:spPr>
                <a:xfrm>
                  <a:off x="3509709" y="4430679"/>
                  <a:ext cx="1044000" cy="29557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none" rtlCol="0" anchor="ctr"/>
                <a:lstStyle/>
                <a:p>
                  <a:pPr algn="ctr"/>
                  <a:r>
                    <a:rPr lang="ja-JP" altLang="en-US" sz="1600" b="1" dirty="0">
                      <a:solidFill>
                        <a:schemeClr val="tx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サービス利用</a:t>
                  </a:r>
                  <a:endParaRPr lang="zh-TW" altLang="en-US" sz="1600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</p:grpSp>
        </p:grp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C836620-DE8D-208B-46B3-D5592581691E}"/>
                </a:ext>
              </a:extLst>
            </p:cNvPr>
            <p:cNvSpPr/>
            <p:nvPr/>
          </p:nvSpPr>
          <p:spPr>
            <a:xfrm>
              <a:off x="531585" y="5733463"/>
              <a:ext cx="11128831" cy="5971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400" b="1" dirty="0">
                  <a:solidFill>
                    <a:schemeClr val="accent4"/>
                  </a:solidFill>
                  <a:latin typeface="+mn-ea"/>
                </a:rPr>
                <a:t>企業と従業員の健康を両立させ、継続的な価値と収益を生み出す仕組みです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232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118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