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27.982" v="2251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16T01:19:22.650" v="22512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25.879" v="22514" actId="47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25.879" v="22514" actId="47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27.982" v="22515" actId="47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6T01:29:25.879" v="22514" actId="47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27.982" v="22515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1:29:27.982" v="22515" actId="47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D1D6ED8-C0A8-26B5-CBC0-A2E894F5B474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ビジネスモデル</a:t>
            </a: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58E353F5-2AD5-F8EE-A351-631914959FDF}"/>
              </a:ext>
            </a:extLst>
          </p:cNvPr>
          <p:cNvSpPr txBox="1">
            <a:spLocks/>
          </p:cNvSpPr>
          <p:nvPr/>
        </p:nvSpPr>
        <p:spPr bwMode="white">
          <a:xfrm>
            <a:off x="-384000" y="3825090"/>
            <a:ext cx="12960000" cy="129600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F35083A2-D414-F078-3C6F-00384D2DEC9D}"/>
              </a:ext>
            </a:extLst>
          </p:cNvPr>
          <p:cNvSpPr txBox="1">
            <a:spLocks/>
          </p:cNvSpPr>
          <p:nvPr/>
        </p:nvSpPr>
        <p:spPr bwMode="white">
          <a:xfrm>
            <a:off x="1243234" y="4369976"/>
            <a:ext cx="9705532" cy="24117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地域交流新サービス</a:t>
            </a:r>
            <a:endParaRPr kumimoji="1" lang="en-US" altLang="ja-JP" sz="4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800" dirty="0" err="1">
                <a:solidFill>
                  <a:schemeClr val="tx1"/>
                </a:solidFill>
              </a:rPr>
              <a:t>WeShare</a:t>
            </a:r>
            <a:endParaRPr kumimoji="1" lang="ja-JP" altLang="en-US" sz="8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45427E09-3BC1-5DAC-2C38-FF8C445C81F0}"/>
              </a:ext>
            </a:extLst>
          </p:cNvPr>
          <p:cNvSpPr txBox="1">
            <a:spLocks/>
          </p:cNvSpPr>
          <p:nvPr/>
        </p:nvSpPr>
        <p:spPr bwMode="white">
          <a:xfrm>
            <a:off x="5305966" y="580316"/>
            <a:ext cx="1592085" cy="159208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CC6E741D-0E9E-E34E-7049-F079370D3D72}"/>
              </a:ext>
            </a:extLst>
          </p:cNvPr>
          <p:cNvSpPr txBox="1">
            <a:spLocks/>
          </p:cNvSpPr>
          <p:nvPr/>
        </p:nvSpPr>
        <p:spPr bwMode="white">
          <a:xfrm>
            <a:off x="5135141" y="462735"/>
            <a:ext cx="1920188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地元企業</a:t>
            </a:r>
            <a:endParaRPr kumimoji="1" lang="ja-JP" altLang="en-US" sz="2400" i="0" u="none" strike="noStrike" kern="1200" cap="none" spc="0" normalizeH="0" baseline="0" noProof="0" dirty="0">
              <a:ln>
                <a:noFill/>
              </a:ln>
              <a:solidFill>
                <a:srgbClr val="43007C"/>
              </a:solidFill>
              <a:effectLst/>
              <a:uLnTx/>
              <a:uFillTx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A0983936-D476-2416-D532-CA3B4573698E}"/>
              </a:ext>
            </a:extLst>
          </p:cNvPr>
          <p:cNvSpPr txBox="1">
            <a:spLocks/>
          </p:cNvSpPr>
          <p:nvPr/>
        </p:nvSpPr>
        <p:spPr bwMode="white">
          <a:xfrm>
            <a:off x="4817350" y="2080406"/>
            <a:ext cx="2555771" cy="63508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商品やサービス提供者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88560715-C0CF-BBCB-FEAB-AEC1ED06179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12385" y="2912986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30" name="タイトル 1">
            <a:extLst>
              <a:ext uri="{FF2B5EF4-FFF2-40B4-BE49-F238E27FC236}">
                <a16:creationId xmlns:a16="http://schemas.microsoft.com/office/drawing/2014/main" id="{744ABA33-EA7E-AFFB-F596-449C57BC236A}"/>
              </a:ext>
            </a:extLst>
          </p:cNvPr>
          <p:cNvSpPr txBox="1">
            <a:spLocks/>
          </p:cNvSpPr>
          <p:nvPr/>
        </p:nvSpPr>
        <p:spPr bwMode="white">
          <a:xfrm>
            <a:off x="3934546" y="2991750"/>
            <a:ext cx="1762465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販路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29E3D91F-0699-4512-6DCE-7BDC0446B634}"/>
              </a:ext>
            </a:extLst>
          </p:cNvPr>
          <p:cNvCxnSpPr>
            <a:cxnSpLocks/>
          </p:cNvCxnSpPr>
          <p:nvPr/>
        </p:nvCxnSpPr>
        <p:spPr>
          <a:xfrm rot="10800000">
            <a:off x="6378086" y="2912986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32" name="タイトル 1">
            <a:extLst>
              <a:ext uri="{FF2B5EF4-FFF2-40B4-BE49-F238E27FC236}">
                <a16:creationId xmlns:a16="http://schemas.microsoft.com/office/drawing/2014/main" id="{C7EDF263-5E44-F5AC-4AB2-0BC82F7D7A6A}"/>
              </a:ext>
            </a:extLst>
          </p:cNvPr>
          <p:cNvSpPr txBox="1">
            <a:spLocks/>
          </p:cNvSpPr>
          <p:nvPr/>
        </p:nvSpPr>
        <p:spPr bwMode="white">
          <a:xfrm flipH="1">
            <a:off x="6493453" y="2991750"/>
            <a:ext cx="1764000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ja-JP" altLang="en-US" sz="1400" b="0" dirty="0">
                <a:solidFill>
                  <a:schemeClr val="tx1"/>
                </a:solidFill>
              </a:rPr>
              <a:t>登録・利用</a:t>
            </a:r>
            <a:br>
              <a:rPr lang="en-US" altLang="ja-JP" sz="1400" b="0" dirty="0">
                <a:solidFill>
                  <a:schemeClr val="tx1"/>
                </a:solidFill>
              </a:rPr>
            </a:br>
            <a:r>
              <a:rPr lang="ja-JP" altLang="en-US" sz="1400" b="0" dirty="0">
                <a:solidFill>
                  <a:schemeClr val="tx1"/>
                </a:solidFill>
              </a:rPr>
              <a:t>（マネタイズ）</a:t>
            </a:r>
          </a:p>
        </p:txBody>
      </p:sp>
      <p:sp>
        <p:nvSpPr>
          <p:cNvPr id="49" name="タイトル 1">
            <a:extLst>
              <a:ext uri="{FF2B5EF4-FFF2-40B4-BE49-F238E27FC236}">
                <a16:creationId xmlns:a16="http://schemas.microsoft.com/office/drawing/2014/main" id="{2E2FEBC5-CFA2-27FA-0534-32E2DB2A6CA1}"/>
              </a:ext>
            </a:extLst>
          </p:cNvPr>
          <p:cNvSpPr txBox="1">
            <a:spLocks/>
          </p:cNvSpPr>
          <p:nvPr/>
        </p:nvSpPr>
        <p:spPr bwMode="white">
          <a:xfrm>
            <a:off x="1352033" y="1547434"/>
            <a:ext cx="1592085" cy="159208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144E1DBC-FBD6-CA6E-F72E-FA3FE676B3C8}"/>
              </a:ext>
            </a:extLst>
          </p:cNvPr>
          <p:cNvSpPr txBox="1">
            <a:spLocks/>
          </p:cNvSpPr>
          <p:nvPr/>
        </p:nvSpPr>
        <p:spPr bwMode="white">
          <a:xfrm>
            <a:off x="1181208" y="1429853"/>
            <a:ext cx="1920188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地域家庭</a:t>
            </a:r>
            <a:endParaRPr kumimoji="1" lang="ja-JP" altLang="en-US" sz="2400" i="0" u="none" strike="noStrike" kern="1200" cap="none" spc="0" normalizeH="0" baseline="0" noProof="0" dirty="0">
              <a:ln>
                <a:noFill/>
              </a:ln>
              <a:solidFill>
                <a:srgbClr val="43007C"/>
              </a:solidFill>
              <a:effectLst/>
              <a:uLnTx/>
              <a:uFillTx/>
            </a:endParaRPr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97555B84-17B8-1807-1311-D01BF5DB78EB}"/>
              </a:ext>
            </a:extLst>
          </p:cNvPr>
          <p:cNvSpPr txBox="1">
            <a:spLocks/>
          </p:cNvSpPr>
          <p:nvPr/>
        </p:nvSpPr>
        <p:spPr bwMode="white">
          <a:xfrm>
            <a:off x="863417" y="3047524"/>
            <a:ext cx="2555771" cy="63508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生活課題を抱える世帯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20D749B4-352C-E773-1994-5D8E2F579732}"/>
              </a:ext>
            </a:extLst>
          </p:cNvPr>
          <p:cNvCxnSpPr>
            <a:cxnSpLocks/>
          </p:cNvCxnSpPr>
          <p:nvPr/>
        </p:nvCxnSpPr>
        <p:spPr>
          <a:xfrm rot="10800000" flipV="1">
            <a:off x="1858452" y="3880104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46" name="タイトル 1">
            <a:extLst>
              <a:ext uri="{FF2B5EF4-FFF2-40B4-BE49-F238E27FC236}">
                <a16:creationId xmlns:a16="http://schemas.microsoft.com/office/drawing/2014/main" id="{CCCBF761-C877-82AE-0F26-828BEA896D46}"/>
              </a:ext>
            </a:extLst>
          </p:cNvPr>
          <p:cNvSpPr txBox="1">
            <a:spLocks/>
          </p:cNvSpPr>
          <p:nvPr/>
        </p:nvSpPr>
        <p:spPr bwMode="white">
          <a:xfrm>
            <a:off x="-19387" y="3958868"/>
            <a:ext cx="1762465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課題解決</a:t>
            </a: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096C0877-DAA6-4B23-78F9-CE9D86103F7A}"/>
              </a:ext>
            </a:extLst>
          </p:cNvPr>
          <p:cNvCxnSpPr>
            <a:cxnSpLocks/>
          </p:cNvCxnSpPr>
          <p:nvPr/>
        </p:nvCxnSpPr>
        <p:spPr>
          <a:xfrm rot="10800000">
            <a:off x="2424153" y="3880104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48" name="タイトル 1">
            <a:extLst>
              <a:ext uri="{FF2B5EF4-FFF2-40B4-BE49-F238E27FC236}">
                <a16:creationId xmlns:a16="http://schemas.microsoft.com/office/drawing/2014/main" id="{93CAA11D-65B0-4815-EF12-9D3784EC9408}"/>
              </a:ext>
            </a:extLst>
          </p:cNvPr>
          <p:cNvSpPr txBox="1">
            <a:spLocks/>
          </p:cNvSpPr>
          <p:nvPr/>
        </p:nvSpPr>
        <p:spPr bwMode="white">
          <a:xfrm flipH="1">
            <a:off x="2539520" y="3958868"/>
            <a:ext cx="1764000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ja-JP" altLang="en-US" sz="1400" b="0" dirty="0">
                <a:solidFill>
                  <a:schemeClr val="tx1"/>
                </a:solidFill>
              </a:rPr>
              <a:t>登録・利用</a:t>
            </a:r>
            <a:br>
              <a:rPr lang="en-US" altLang="ja-JP" sz="1400" b="0" dirty="0">
                <a:solidFill>
                  <a:schemeClr val="tx1"/>
                </a:solidFill>
              </a:rPr>
            </a:br>
            <a:r>
              <a:rPr lang="ja-JP" altLang="en-US" sz="1400" b="0" dirty="0">
                <a:solidFill>
                  <a:schemeClr val="tx1"/>
                </a:solidFill>
              </a:rPr>
              <a:t>（マネタイズ）</a:t>
            </a:r>
          </a:p>
        </p:txBody>
      </p:sp>
      <p:sp>
        <p:nvSpPr>
          <p:cNvPr id="60" name="タイトル 1">
            <a:extLst>
              <a:ext uri="{FF2B5EF4-FFF2-40B4-BE49-F238E27FC236}">
                <a16:creationId xmlns:a16="http://schemas.microsoft.com/office/drawing/2014/main" id="{A094F364-6368-9EFB-CFCB-FA650D5F5C90}"/>
              </a:ext>
            </a:extLst>
          </p:cNvPr>
          <p:cNvSpPr txBox="1">
            <a:spLocks/>
          </p:cNvSpPr>
          <p:nvPr/>
        </p:nvSpPr>
        <p:spPr bwMode="white">
          <a:xfrm>
            <a:off x="9259900" y="1547434"/>
            <a:ext cx="1592085" cy="159208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1" name="タイトル 1">
            <a:extLst>
              <a:ext uri="{FF2B5EF4-FFF2-40B4-BE49-F238E27FC236}">
                <a16:creationId xmlns:a16="http://schemas.microsoft.com/office/drawing/2014/main" id="{F7B85748-5FCC-DB8A-C6B0-6B4222F8180B}"/>
              </a:ext>
            </a:extLst>
          </p:cNvPr>
          <p:cNvSpPr txBox="1">
            <a:spLocks/>
          </p:cNvSpPr>
          <p:nvPr/>
        </p:nvSpPr>
        <p:spPr bwMode="white">
          <a:xfrm>
            <a:off x="9089075" y="1429853"/>
            <a:ext cx="1920188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支援機関</a:t>
            </a:r>
            <a:endParaRPr kumimoji="1" lang="ja-JP" altLang="en-US" sz="2400" i="0" u="none" strike="noStrike" kern="1200" cap="none" spc="0" normalizeH="0" baseline="0" noProof="0" dirty="0">
              <a:ln>
                <a:noFill/>
              </a:ln>
              <a:solidFill>
                <a:srgbClr val="43007C"/>
              </a:solidFill>
              <a:effectLst/>
              <a:uLnTx/>
              <a:uFillTx/>
            </a:endParaRPr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E4C6D01B-F8FF-3E77-E888-033923A997F7}"/>
              </a:ext>
            </a:extLst>
          </p:cNvPr>
          <p:cNvSpPr txBox="1">
            <a:spLocks/>
          </p:cNvSpPr>
          <p:nvPr/>
        </p:nvSpPr>
        <p:spPr bwMode="white">
          <a:xfrm>
            <a:off x="8771284" y="3047524"/>
            <a:ext cx="2555771" cy="63508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専門知見を持つ団体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C6C96520-BD5E-B5E0-FC85-98CF5F506424}"/>
              </a:ext>
            </a:extLst>
          </p:cNvPr>
          <p:cNvCxnSpPr>
            <a:cxnSpLocks/>
          </p:cNvCxnSpPr>
          <p:nvPr/>
        </p:nvCxnSpPr>
        <p:spPr>
          <a:xfrm rot="10800000" flipV="1">
            <a:off x="9766319" y="3880104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57" name="タイトル 1">
            <a:extLst>
              <a:ext uri="{FF2B5EF4-FFF2-40B4-BE49-F238E27FC236}">
                <a16:creationId xmlns:a16="http://schemas.microsoft.com/office/drawing/2014/main" id="{7EBC0DA8-5856-ED07-6065-6526BB14A083}"/>
              </a:ext>
            </a:extLst>
          </p:cNvPr>
          <p:cNvSpPr txBox="1">
            <a:spLocks/>
          </p:cNvSpPr>
          <p:nvPr/>
        </p:nvSpPr>
        <p:spPr bwMode="white">
          <a:xfrm>
            <a:off x="7888480" y="3958868"/>
            <a:ext cx="1762465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支援先</a:t>
            </a:r>
          </a:p>
        </p:txBody>
      </p: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15540627-9CCA-4632-8DEF-34CC482E189F}"/>
              </a:ext>
            </a:extLst>
          </p:cNvPr>
          <p:cNvCxnSpPr>
            <a:cxnSpLocks/>
          </p:cNvCxnSpPr>
          <p:nvPr/>
        </p:nvCxnSpPr>
        <p:spPr>
          <a:xfrm rot="10800000">
            <a:off x="10332020" y="3880104"/>
            <a:ext cx="0" cy="5160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</a:ln>
        </p:spPr>
      </p:cxnSp>
      <p:sp>
        <p:nvSpPr>
          <p:cNvPr id="59" name="タイトル 1">
            <a:extLst>
              <a:ext uri="{FF2B5EF4-FFF2-40B4-BE49-F238E27FC236}">
                <a16:creationId xmlns:a16="http://schemas.microsoft.com/office/drawing/2014/main" id="{D629B8A7-2F0A-7F02-0137-FBA7EBC6D158}"/>
              </a:ext>
            </a:extLst>
          </p:cNvPr>
          <p:cNvSpPr txBox="1">
            <a:spLocks/>
          </p:cNvSpPr>
          <p:nvPr/>
        </p:nvSpPr>
        <p:spPr bwMode="white">
          <a:xfrm flipH="1">
            <a:off x="10447387" y="3950401"/>
            <a:ext cx="1764000" cy="358486"/>
          </a:xfrm>
          <a:prstGeom prst="rect">
            <a:avLst/>
          </a:prstGeom>
        </p:spPr>
        <p:txBody>
          <a:bodyPr vert="horz" wrap="square" lIns="91440" tIns="7200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b="1" kern="120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ja-JP" altLang="en-US" sz="1400" b="0" dirty="0">
                <a:solidFill>
                  <a:schemeClr val="tx1"/>
                </a:solidFill>
              </a:rPr>
              <a:t>登録・利用</a:t>
            </a:r>
            <a:br>
              <a:rPr lang="en-US" altLang="ja-JP" sz="1400" b="0" dirty="0">
                <a:solidFill>
                  <a:schemeClr val="tx1"/>
                </a:solidFill>
              </a:rPr>
            </a:br>
            <a:r>
              <a:rPr lang="ja-JP" altLang="en-US" sz="1400" b="0" dirty="0">
                <a:solidFill>
                  <a:schemeClr val="tx1"/>
                </a:solidFill>
              </a:rPr>
              <a:t>（マネタイズ）</a:t>
            </a:r>
          </a:p>
        </p:txBody>
      </p:sp>
      <p:pic>
        <p:nvPicPr>
          <p:cNvPr id="65" name="図 64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C4A3D62C-CB06-AB78-1DEB-334B6CDF6F8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143" y="1632607"/>
            <a:ext cx="1421737" cy="1421737"/>
          </a:xfrm>
          <a:prstGeom prst="rect">
            <a:avLst/>
          </a:prstGeom>
        </p:spPr>
      </p:pic>
      <p:pic>
        <p:nvPicPr>
          <p:cNvPr id="66" name="図 65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2BE08909-83D4-B7DD-B72B-FF5E736FA2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193" y="665154"/>
            <a:ext cx="1421737" cy="1421737"/>
          </a:xfrm>
          <a:prstGeom prst="rect">
            <a:avLst/>
          </a:prstGeom>
        </p:spPr>
      </p:pic>
      <p:pic>
        <p:nvPicPr>
          <p:cNvPr id="67" name="図 66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5567E25A-935E-BBAF-08CF-B061BC949F7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527" y="1687078"/>
            <a:ext cx="1421737" cy="142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137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