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46.070" v="2251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1:29:44.830" v="22514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44.830" v="22514" actId="47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44.830" v="22514" actId="47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44.830" v="22514" actId="47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6T01:29:44.830" v="22514" actId="47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46.070" v="22515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mod ord">
        <pc:chgData name="松浦英宗" userId="9b03fd3a-662f-49ff-9af1-1b93cf7aab22" providerId="ADAL" clId="{56E9DFAE-DDAD-4FCA-8AED-56B2D15DB479}" dt="2026-02-16T01:19:40.519" v="22513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56D38-FC07-3364-B5C4-B3CA3C71E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247C56D-83DA-BBB8-2F1C-BBA8A9A402B9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ビジネスモデル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90865B59-8B22-C4B7-022B-5A6783C1A9C0}"/>
              </a:ext>
            </a:extLst>
          </p:cNvPr>
          <p:cNvGrpSpPr/>
          <p:nvPr/>
        </p:nvGrpSpPr>
        <p:grpSpPr>
          <a:xfrm>
            <a:off x="531585" y="1157880"/>
            <a:ext cx="4762310" cy="2953717"/>
            <a:chOff x="531585" y="1157880"/>
            <a:chExt cx="4762310" cy="2953717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7BFB252-D06F-9862-CB43-EE5E90A1653B}"/>
                </a:ext>
              </a:extLst>
            </p:cNvPr>
            <p:cNvSpPr/>
            <p:nvPr/>
          </p:nvSpPr>
          <p:spPr>
            <a:xfrm>
              <a:off x="531585" y="1157880"/>
              <a:ext cx="4762310" cy="22089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4000" b="1" dirty="0">
                  <a:solidFill>
                    <a:schemeClr val="accent5"/>
                  </a:solidFill>
                  <a:latin typeface="+mn-ea"/>
                </a:rPr>
                <a:t>企業と人材をつなぐ</a:t>
              </a:r>
              <a:endParaRPr kumimoji="1" lang="en-US" altLang="ja-JP" sz="4000" b="1" dirty="0">
                <a:solidFill>
                  <a:schemeClr val="accent5"/>
                </a:solidFill>
                <a:latin typeface="+mn-ea"/>
              </a:endParaRPr>
            </a:p>
            <a:p>
              <a:r>
                <a:rPr kumimoji="1" lang="en-US" altLang="ja-JP" sz="4000" b="1" dirty="0">
                  <a:solidFill>
                    <a:schemeClr val="accent5"/>
                  </a:solidFill>
                  <a:latin typeface="+mn-ea"/>
                </a:rPr>
                <a:t>DX</a:t>
              </a:r>
              <a:r>
                <a:rPr kumimoji="1" lang="ja-JP" altLang="en-US" sz="4000" b="1" dirty="0">
                  <a:solidFill>
                    <a:schemeClr val="accent5"/>
                  </a:solidFill>
                  <a:latin typeface="+mn-ea"/>
                </a:rPr>
                <a:t>育成循環モデル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4233BC6-45AA-B79C-2764-CAED57C5F431}"/>
                </a:ext>
              </a:extLst>
            </p:cNvPr>
            <p:cNvSpPr/>
            <p:nvPr/>
          </p:nvSpPr>
          <p:spPr>
            <a:xfrm>
              <a:off x="531585" y="3206001"/>
              <a:ext cx="4762310" cy="905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lnSpc>
                  <a:spcPct val="150000"/>
                </a:lnSpc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企業の課題を起点に学習と実践を結び付け、</a:t>
              </a:r>
              <a:endParaRPr kumimoji="1" lang="en-US" altLang="ja-JP" sz="16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成果創出まで伴走する仕組み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24DEFFDE-9F23-80CA-D34E-1981C4F1637A}"/>
              </a:ext>
            </a:extLst>
          </p:cNvPr>
          <p:cNvGrpSpPr/>
          <p:nvPr/>
        </p:nvGrpSpPr>
        <p:grpSpPr>
          <a:xfrm>
            <a:off x="5726996" y="770931"/>
            <a:ext cx="5942195" cy="5232506"/>
            <a:chOff x="5218133" y="507598"/>
            <a:chExt cx="6536415" cy="5755757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1C1FF32F-F807-927B-D3B5-37159883002D}"/>
                </a:ext>
              </a:extLst>
            </p:cNvPr>
            <p:cNvSpPr/>
            <p:nvPr/>
          </p:nvSpPr>
          <p:spPr>
            <a:xfrm>
              <a:off x="7406340" y="594646"/>
              <a:ext cx="2160000" cy="21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endParaRPr kumimoji="1"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0E1AA67A-C7DF-510A-D288-85A5AABE0871}"/>
                </a:ext>
              </a:extLst>
            </p:cNvPr>
            <p:cNvSpPr/>
            <p:nvPr/>
          </p:nvSpPr>
          <p:spPr>
            <a:xfrm>
              <a:off x="5218133" y="4103355"/>
              <a:ext cx="2160000" cy="21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endParaRPr kumimoji="1"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E19B1473-04B1-6526-E91F-A2E1038351CA}"/>
                </a:ext>
              </a:extLst>
            </p:cNvPr>
            <p:cNvSpPr/>
            <p:nvPr/>
          </p:nvSpPr>
          <p:spPr>
            <a:xfrm>
              <a:off x="9594548" y="4103355"/>
              <a:ext cx="2160000" cy="21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lnSpc>
                  <a:spcPct val="150000"/>
                </a:lnSpc>
              </a:pPr>
              <a:endParaRPr kumimoji="1"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2118F808-C951-DF60-A56D-00E0F3D6144F}"/>
                </a:ext>
              </a:extLst>
            </p:cNvPr>
            <p:cNvGrpSpPr/>
            <p:nvPr/>
          </p:nvGrpSpPr>
          <p:grpSpPr>
            <a:xfrm>
              <a:off x="8054935" y="4308200"/>
              <a:ext cx="862810" cy="1403662"/>
              <a:chOff x="5710106" y="1919620"/>
              <a:chExt cx="1044000" cy="1403662"/>
            </a:xfrm>
          </p:grpSpPr>
          <p:cxnSp>
            <p:nvCxnSpPr>
              <p:cNvPr id="8" name="直線矢印コネクタ 7">
                <a:extLst>
                  <a:ext uri="{FF2B5EF4-FFF2-40B4-BE49-F238E27FC236}">
                    <a16:creationId xmlns:a16="http://schemas.microsoft.com/office/drawing/2014/main" id="{5B138DB1-5798-62DF-CE14-1DAC8D5B8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2340853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A9121421-C25A-F569-EE1B-0A9BEA4FD03A}"/>
                  </a:ext>
                </a:extLst>
              </p:cNvPr>
              <p:cNvSpPr/>
              <p:nvPr/>
            </p:nvSpPr>
            <p:spPr>
              <a:xfrm>
                <a:off x="5710106" y="1919620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受講サポート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A89FCD09-A6E0-C1A9-B3A2-4F4049207C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3323282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D143AD5-11FB-3525-3283-B1BE57FA6D67}"/>
                  </a:ext>
                </a:extLst>
              </p:cNvPr>
              <p:cNvSpPr/>
              <p:nvPr/>
            </p:nvSpPr>
            <p:spPr>
              <a:xfrm>
                <a:off x="5710106" y="2902049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成果還元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A9815A62-2726-FE46-8B7D-15DF8FD52D2F}"/>
                </a:ext>
              </a:extLst>
            </p:cNvPr>
            <p:cNvGrpSpPr/>
            <p:nvPr/>
          </p:nvGrpSpPr>
          <p:grpSpPr>
            <a:xfrm rot="18467652">
              <a:off x="6658441" y="2345238"/>
              <a:ext cx="862811" cy="1403662"/>
              <a:chOff x="5710105" y="1919620"/>
              <a:chExt cx="1044001" cy="1403662"/>
            </a:xfrm>
          </p:grpSpPr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63E49DAC-774F-876F-524D-457BAF4340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2340853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B4C688B-A46A-23E1-4BA8-B9272C6D4234}"/>
                  </a:ext>
                </a:extLst>
              </p:cNvPr>
              <p:cNvSpPr/>
              <p:nvPr/>
            </p:nvSpPr>
            <p:spPr>
              <a:xfrm>
                <a:off x="5710106" y="1919620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課題提示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16" name="直線矢印コネクタ 15">
                <a:extLst>
                  <a:ext uri="{FF2B5EF4-FFF2-40B4-BE49-F238E27FC236}">
                    <a16:creationId xmlns:a16="http://schemas.microsoft.com/office/drawing/2014/main" id="{42E1B103-763D-1DA1-EFF2-D7A02F1C93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3323282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B5762B6F-EA42-614C-4EBD-41E0EAC8AFAA}"/>
                  </a:ext>
                </a:extLst>
              </p:cNvPr>
              <p:cNvSpPr/>
              <p:nvPr/>
            </p:nvSpPr>
            <p:spPr>
              <a:xfrm>
                <a:off x="5710105" y="2902049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研修契約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270FCF89-26D5-1030-69FA-1EE62248078D}"/>
                </a:ext>
              </a:extLst>
            </p:cNvPr>
            <p:cNvGrpSpPr/>
            <p:nvPr/>
          </p:nvGrpSpPr>
          <p:grpSpPr>
            <a:xfrm rot="3167652">
              <a:off x="9452563" y="2345236"/>
              <a:ext cx="862810" cy="1403662"/>
              <a:chOff x="5710106" y="1919620"/>
              <a:chExt cx="1044000" cy="1403662"/>
            </a:xfrm>
          </p:grpSpPr>
          <p:cxnSp>
            <p:nvCxnSpPr>
              <p:cNvPr id="19" name="直線矢印コネクタ 18">
                <a:extLst>
                  <a:ext uri="{FF2B5EF4-FFF2-40B4-BE49-F238E27FC236}">
                    <a16:creationId xmlns:a16="http://schemas.microsoft.com/office/drawing/2014/main" id="{A797D578-A375-0962-B15F-4CF9DA68BC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2340853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12F60AF2-DBB4-B4C0-6C65-AA03E7F2C77C}"/>
                  </a:ext>
                </a:extLst>
              </p:cNvPr>
              <p:cNvSpPr/>
              <p:nvPr/>
            </p:nvSpPr>
            <p:spPr>
              <a:xfrm>
                <a:off x="5710106" y="1919620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講座提供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21" name="直線矢印コネクタ 20">
                <a:extLst>
                  <a:ext uri="{FF2B5EF4-FFF2-40B4-BE49-F238E27FC236}">
                    <a16:creationId xmlns:a16="http://schemas.microsoft.com/office/drawing/2014/main" id="{F5ECC55B-F2FF-1276-E918-1D4766A07A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10106" y="3323282"/>
                <a:ext cx="1044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D1A48DA0-7135-7386-070D-3492D98753AC}"/>
                  </a:ext>
                </a:extLst>
              </p:cNvPr>
              <p:cNvSpPr/>
              <p:nvPr/>
            </p:nvSpPr>
            <p:spPr>
              <a:xfrm>
                <a:off x="5710106" y="2902049"/>
                <a:ext cx="1044000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受講</a:t>
                </a:r>
                <a:endParaRPr lang="zh-TW" altLang="en-US" sz="16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pic>
          <p:nvPicPr>
            <p:cNvPr id="24" name="図 23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3BB9B6E-6AF6-6FA5-E828-8F351EAB68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7956" y="1071523"/>
              <a:ext cx="1563911" cy="1563911"/>
            </a:xfrm>
            <a:prstGeom prst="rect">
              <a:avLst/>
            </a:prstGeom>
          </p:spPr>
        </p:pic>
        <p:pic>
          <p:nvPicPr>
            <p:cNvPr id="25" name="図 24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37150FD-FA55-FA5B-10E6-36ABFF967F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178" y="4577285"/>
              <a:ext cx="1563911" cy="1563911"/>
            </a:xfrm>
            <a:prstGeom prst="rect">
              <a:avLst/>
            </a:prstGeom>
          </p:spPr>
        </p:pic>
        <p:pic>
          <p:nvPicPr>
            <p:cNvPr id="26" name="図 25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7054A1-8A5D-8609-9D6F-34918195D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2593" y="4577285"/>
              <a:ext cx="1563911" cy="1563911"/>
            </a:xfrm>
            <a:prstGeom prst="rect">
              <a:avLst/>
            </a:prstGeom>
          </p:spPr>
        </p:pic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7B325EFA-1628-34D9-81FD-A8C33F437B06}"/>
                </a:ext>
              </a:extLst>
            </p:cNvPr>
            <p:cNvSpPr/>
            <p:nvPr/>
          </p:nvSpPr>
          <p:spPr>
            <a:xfrm>
              <a:off x="7561586" y="507598"/>
              <a:ext cx="1849509" cy="432749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rtlCol="0" anchor="ctr"/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自社研修</a:t>
              </a:r>
              <a:endParaRPr lang="zh-TW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14E63B6-6C97-2711-0E74-B1AA50372843}"/>
                </a:ext>
              </a:extLst>
            </p:cNvPr>
            <p:cNvSpPr/>
            <p:nvPr/>
          </p:nvSpPr>
          <p:spPr>
            <a:xfrm>
              <a:off x="5373378" y="4016307"/>
              <a:ext cx="1849509" cy="432749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rtlCol="0" anchor="ctr"/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企業顧客</a:t>
              </a:r>
              <a:endParaRPr lang="zh-TW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0D5CF4D7-D183-37D2-AE19-90B1C4A67BDA}"/>
                </a:ext>
              </a:extLst>
            </p:cNvPr>
            <p:cNvSpPr/>
            <p:nvPr/>
          </p:nvSpPr>
          <p:spPr>
            <a:xfrm>
              <a:off x="9749793" y="4016307"/>
              <a:ext cx="1849509" cy="432749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rtlCol="0" anchor="ctr"/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受講人材</a:t>
              </a:r>
              <a:endParaRPr lang="zh-TW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205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132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