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780DF-8BBB-48E9-8FE6-D67118BC8700}" v="1" dt="2026-02-19T00:27:11.15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7:11.156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27:11.156" v="23773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E1904-BA82-CE81-FACA-1036C709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7778E2D-11E7-7346-9151-F1A3F281502C}"/>
              </a:ext>
            </a:extLst>
          </p:cNvPr>
          <p:cNvGrpSpPr/>
          <p:nvPr/>
        </p:nvGrpSpPr>
        <p:grpSpPr>
          <a:xfrm>
            <a:off x="3042989" y="1261299"/>
            <a:ext cx="4782350" cy="2353128"/>
            <a:chOff x="786301" y="4286123"/>
            <a:chExt cx="4898881" cy="2139208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3B26A21-6EB7-3299-C03D-D7D11C7F1D6A}"/>
                </a:ext>
              </a:extLst>
            </p:cNvPr>
            <p:cNvSpPr/>
            <p:nvPr/>
          </p:nvSpPr>
          <p:spPr>
            <a:xfrm>
              <a:off x="786301" y="4596723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A9568BF-AB68-81A6-07EB-B5CB7F024A55}"/>
                </a:ext>
              </a:extLst>
            </p:cNvPr>
            <p:cNvSpPr/>
            <p:nvPr/>
          </p:nvSpPr>
          <p:spPr>
            <a:xfrm>
              <a:off x="786301" y="4286123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80D1ED4-54D2-3AFD-736D-E8F6CE8EEFA0}"/>
                </a:ext>
              </a:extLst>
            </p:cNvPr>
            <p:cNvSpPr/>
            <p:nvPr/>
          </p:nvSpPr>
          <p:spPr>
            <a:xfrm>
              <a:off x="786301" y="5049029"/>
              <a:ext cx="4898881" cy="1376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ベンチャーに転職し、事業統括責任者として組織再編と収益構造の再設計を実行。売上規模を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3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年で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2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倍に拡大させた経験を持つ。現在は自ら創業した企業で、戦略設計から資金調達、組織づくりまでを主導している。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C19606-3E85-A55F-2A4A-1A676F905B46}"/>
              </a:ext>
            </a:extLst>
          </p:cNvPr>
          <p:cNvGrpSpPr/>
          <p:nvPr/>
        </p:nvGrpSpPr>
        <p:grpSpPr>
          <a:xfrm>
            <a:off x="4260783" y="4137381"/>
            <a:ext cx="4782350" cy="2353128"/>
            <a:chOff x="6506820" y="4286123"/>
            <a:chExt cx="4898881" cy="213920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D02D7DD-CA92-0E0B-4584-3DD1B6ADE1A8}"/>
                </a:ext>
              </a:extLst>
            </p:cNvPr>
            <p:cNvSpPr/>
            <p:nvPr/>
          </p:nvSpPr>
          <p:spPr>
            <a:xfrm>
              <a:off x="6506820" y="4596723"/>
              <a:ext cx="489888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E490845-7157-1BAB-46DF-83779CC574E4}"/>
                </a:ext>
              </a:extLst>
            </p:cNvPr>
            <p:cNvSpPr/>
            <p:nvPr/>
          </p:nvSpPr>
          <p:spPr>
            <a:xfrm>
              <a:off x="6506820" y="4286123"/>
              <a:ext cx="489888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40A0CCA-F6D4-66F6-CFAD-AD6A0B7275D9}"/>
                </a:ext>
              </a:extLst>
            </p:cNvPr>
            <p:cNvSpPr/>
            <p:nvPr/>
          </p:nvSpPr>
          <p:spPr>
            <a:xfrm>
              <a:off x="6506820" y="5049029"/>
              <a:ext cx="4898881" cy="1376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企業を中心に業務改善プロジェクトを担当し、データ分析と現場改革を組み合わせた実行支援を行う。独立後はスタートアップ数社のオペレーション設計を支援し、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KPI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管理体制や評価制度の構築を手がけた。現職では全社の業務プロセス設計と組織マネジメントを統括し、効率化と成長基盤の両立を推進している。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7B90D0F-F9EF-1F7D-6876-15312393AB1A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12" name="図 1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02E601F-3B6B-F49D-4B2E-CCD132BE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r="24873"/>
          <a:stretch>
            <a:fillRect/>
          </a:stretch>
        </p:blipFill>
        <p:spPr>
          <a:xfrm>
            <a:off x="0" y="1261300"/>
            <a:ext cx="2792805" cy="5596700"/>
          </a:xfrm>
          <a:prstGeom prst="rect">
            <a:avLst/>
          </a:prstGeom>
        </p:spPr>
      </p:pic>
      <p:pic>
        <p:nvPicPr>
          <p:cNvPr id="13" name="図 12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1C5AD37-F997-09D1-FA00-45D953B18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r="19421"/>
          <a:stretch>
            <a:fillRect/>
          </a:stretch>
        </p:blipFill>
        <p:spPr>
          <a:xfrm>
            <a:off x="9399195" y="1261299"/>
            <a:ext cx="2792805" cy="55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