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36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1ADF1C-9B86-4214-8FE4-7471E8342ED0}" v="1" dt="2026-02-19T00:27:29.104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7:29.100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27:29.100" v="23773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F35BC-6E01-F662-56AE-47B0EDE05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9A2E1AC-8083-404E-6B0F-29FED013DE2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solidFill>
                <a:schemeClr val="bg1"/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C67B623-FECB-718E-D543-F32C0217B9C1}"/>
              </a:ext>
            </a:extLst>
          </p:cNvPr>
          <p:cNvGrpSpPr/>
          <p:nvPr/>
        </p:nvGrpSpPr>
        <p:grpSpPr>
          <a:xfrm>
            <a:off x="598560" y="4237997"/>
            <a:ext cx="4898881" cy="2307185"/>
            <a:chOff x="786301" y="4286122"/>
            <a:chExt cx="4898881" cy="230718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E9799C5B-8633-CF2B-6F3B-0F8FF4769E9F}"/>
                </a:ext>
              </a:extLst>
            </p:cNvPr>
            <p:cNvSpPr/>
            <p:nvPr/>
          </p:nvSpPr>
          <p:spPr>
            <a:xfrm>
              <a:off x="786301" y="4596722"/>
              <a:ext cx="489888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黒川 恒一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532FDE4-ED99-9778-F8CB-A7C1AD612A82}"/>
                </a:ext>
              </a:extLst>
            </p:cNvPr>
            <p:cNvSpPr/>
            <p:nvPr/>
          </p:nvSpPr>
          <p:spPr>
            <a:xfrm>
              <a:off x="786301" y="4286122"/>
              <a:ext cx="489888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</a:rPr>
                <a:t>代表取締役</a:t>
              </a:r>
              <a:r>
                <a:rPr kumimoji="1" lang="en-US" altLang="ja-JP" sz="1100" dirty="0">
                  <a:solidFill>
                    <a:schemeClr val="bg1"/>
                  </a:solidFill>
                </a:rPr>
                <a:t>CEO</a:t>
              </a:r>
              <a:endParaRPr kumimoji="1" lang="ja-JP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4DE196B6-0092-36A8-829E-409DA97E3021}"/>
                </a:ext>
              </a:extLst>
            </p:cNvPr>
            <p:cNvSpPr/>
            <p:nvPr/>
          </p:nvSpPr>
          <p:spPr>
            <a:xfrm>
              <a:off x="786301" y="5049029"/>
              <a:ext cx="4898881" cy="15442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kumimoji="1" lang="ja-JP" altLang="en-US" sz="1100" dirty="0">
                  <a:solidFill>
                    <a:schemeClr val="bg1"/>
                  </a:solidFill>
                </a:rPr>
  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  </a:r>
              <a:r>
                <a:rPr kumimoji="1" lang="en-US" altLang="ja-JP" sz="1100" dirty="0">
                  <a:solidFill>
                    <a:schemeClr val="bg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bg1"/>
                  </a:solidFill>
                </a:rPr>
                <a:t>ベンチャーに転職し、事業統括責任者として組織再編と収益構造の再設計を実行。売上規模を</a:t>
              </a:r>
              <a:r>
                <a:rPr kumimoji="1" lang="en-US" altLang="ja-JP" sz="1100" dirty="0">
                  <a:solidFill>
                    <a:schemeClr val="bg1"/>
                  </a:solidFill>
                </a:rPr>
                <a:t>3</a:t>
              </a:r>
              <a:r>
                <a:rPr kumimoji="1" lang="ja-JP" altLang="en-US" sz="1100" dirty="0">
                  <a:solidFill>
                    <a:schemeClr val="bg1"/>
                  </a:solidFill>
                </a:rPr>
                <a:t>年で</a:t>
              </a:r>
              <a:r>
                <a:rPr kumimoji="1" lang="en-US" altLang="ja-JP" sz="1100" dirty="0">
                  <a:solidFill>
                    <a:schemeClr val="bg1"/>
                  </a:solidFill>
                </a:rPr>
                <a:t>2</a:t>
              </a:r>
              <a:r>
                <a:rPr kumimoji="1" lang="ja-JP" altLang="en-US" sz="1100" dirty="0">
                  <a:solidFill>
                    <a:schemeClr val="bg1"/>
                  </a:solidFill>
                </a:rPr>
                <a:t>倍に拡大させた経験を持つ。現在は自ら創業した企業で、戦略設計から資金調達、組織づくりまでを主導している。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A96CAFA-6F46-82A9-3CCB-C4C1A6AF7511}"/>
              </a:ext>
            </a:extLst>
          </p:cNvPr>
          <p:cNvGrpSpPr/>
          <p:nvPr/>
        </p:nvGrpSpPr>
        <p:grpSpPr>
          <a:xfrm>
            <a:off x="6694560" y="4237997"/>
            <a:ext cx="4898881" cy="2307185"/>
            <a:chOff x="6506820" y="4286122"/>
            <a:chExt cx="4898881" cy="230718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DA3B40F-9A9C-4065-C74D-CD9FBB1BAAA0}"/>
                </a:ext>
              </a:extLst>
            </p:cNvPr>
            <p:cNvSpPr/>
            <p:nvPr/>
          </p:nvSpPr>
          <p:spPr>
            <a:xfrm>
              <a:off x="6506820" y="4596722"/>
              <a:ext cx="489888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村瀬 祐樹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BF4220B-EE4A-B799-F678-6CC34070DDC8}"/>
                </a:ext>
              </a:extLst>
            </p:cNvPr>
            <p:cNvSpPr/>
            <p:nvPr/>
          </p:nvSpPr>
          <p:spPr>
            <a:xfrm>
              <a:off x="6506820" y="4286122"/>
              <a:ext cx="489888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</a:rPr>
                <a:t>取締役</a:t>
              </a:r>
              <a:r>
                <a:rPr kumimoji="1" lang="en-US" altLang="ja-JP" sz="1100" dirty="0">
                  <a:solidFill>
                    <a:schemeClr val="bg1"/>
                  </a:solidFill>
                </a:rPr>
                <a:t>COO</a:t>
              </a:r>
              <a:endParaRPr kumimoji="1" lang="ja-JP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30DB3CC1-7D2A-70C7-B96D-6B234A85CB5A}"/>
                </a:ext>
              </a:extLst>
            </p:cNvPr>
            <p:cNvSpPr/>
            <p:nvPr/>
          </p:nvSpPr>
          <p:spPr>
            <a:xfrm>
              <a:off x="6506820" y="5049029"/>
              <a:ext cx="4898881" cy="15442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kumimoji="1" lang="ja-JP" altLang="en-US" sz="1100" dirty="0">
                  <a:solidFill>
                    <a:schemeClr val="bg1"/>
                  </a:solidFill>
                </a:rPr>
                <a:t>理工系大学院修了後、外資系コンサルティングファームに入社。製造業や</a:t>
              </a:r>
              <a:r>
                <a:rPr kumimoji="1" lang="en-US" altLang="ja-JP" sz="1100" dirty="0">
                  <a:solidFill>
                    <a:schemeClr val="bg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bg1"/>
                  </a:solidFill>
                </a:rPr>
                <a:t>企業を中心に業務改善プロジェクトを担当し、データ分析と現場改革を組み合わせた実行支援を行う。独立後はスタートアップ数社のオペレーション設計を支援し、</a:t>
              </a:r>
              <a:r>
                <a:rPr kumimoji="1" lang="en-US" altLang="ja-JP" sz="1100" dirty="0">
                  <a:solidFill>
                    <a:schemeClr val="bg1"/>
                  </a:solidFill>
                </a:rPr>
                <a:t>KPI</a:t>
              </a:r>
              <a:r>
                <a:rPr kumimoji="1" lang="ja-JP" altLang="en-US" sz="1100" dirty="0">
                  <a:solidFill>
                    <a:schemeClr val="bg1"/>
                  </a:solidFill>
                </a:rPr>
                <a:t>管理体制や評価制度の構築を手がけた。現職では全社の業務プロセス設計と組織マネジメントを統括し、効率化と成長基盤の両立を推進している。</a:t>
              </a: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1F0703C-2BE1-1928-DBB4-2229311F4837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メンバー紹介</a:t>
            </a:r>
          </a:p>
        </p:txBody>
      </p:sp>
      <p:pic>
        <p:nvPicPr>
          <p:cNvPr id="6" name="図 5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3A33724E-1E97-2891-9DE5-800482A3D19D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0"/>
          <a:stretch>
            <a:fillRect/>
          </a:stretch>
        </p:blipFill>
        <p:spPr>
          <a:xfrm>
            <a:off x="0" y="824862"/>
            <a:ext cx="6096000" cy="3242473"/>
          </a:xfrm>
          <a:prstGeom prst="rect">
            <a:avLst/>
          </a:prstGeom>
        </p:spPr>
      </p:pic>
      <p:pic>
        <p:nvPicPr>
          <p:cNvPr id="7" name="図 6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6990646D-0959-E159-13E4-2B7D9EB64F0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0"/>
          <a:stretch>
            <a:fillRect/>
          </a:stretch>
        </p:blipFill>
        <p:spPr>
          <a:xfrm>
            <a:off x="6096000" y="824862"/>
            <a:ext cx="6096000" cy="324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0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287</Words>
  <Application>Microsoft Office PowerPoint</Application>
  <PresentationFormat>ワイド画面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