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11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126E0-2E1C-4DA4-A8DF-C9FB45AC1071}" v="1" dt="2026-02-19T00:29:49.490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29:49.488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29:49.488" v="23773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0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116A1-487E-C745-2CBF-1382E83B0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E0DE0CC-403D-76E2-DCEF-E3B1895F2BD0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267DDBC-2C62-2A60-32C6-99A31B1EA6EF}"/>
              </a:ext>
            </a:extLst>
          </p:cNvPr>
          <p:cNvGrpSpPr/>
          <p:nvPr/>
        </p:nvGrpSpPr>
        <p:grpSpPr>
          <a:xfrm>
            <a:off x="786302" y="3374308"/>
            <a:ext cx="10866683" cy="2381599"/>
            <a:chOff x="786302" y="3374308"/>
            <a:chExt cx="10866683" cy="2381599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0BBAE5F-BD82-3950-46C8-17B271360B45}"/>
                </a:ext>
              </a:extLst>
            </p:cNvPr>
            <p:cNvGrpSpPr/>
            <p:nvPr/>
          </p:nvGrpSpPr>
          <p:grpSpPr>
            <a:xfrm>
              <a:off x="786302" y="3374308"/>
              <a:ext cx="2351534" cy="2381599"/>
              <a:chOff x="1045166" y="3279727"/>
              <a:chExt cx="2608891" cy="2165090"/>
            </a:xfrm>
          </p:grpSpPr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78A18CC2-B38A-942F-2542-A8DBB7D2107A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黒川 恒一</a:t>
                </a:r>
              </a:p>
            </p:txBody>
          </p:sp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702D4F17-16E0-BE79-6700-F9E183FAD95A}"/>
                  </a:ext>
                </a:extLst>
              </p:cNvPr>
              <p:cNvSpPr/>
              <p:nvPr/>
            </p:nvSpPr>
            <p:spPr>
              <a:xfrm>
                <a:off x="1045166" y="327972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代表取締役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CEO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DE4BA9D5-B637-3BD7-AAAD-C2AACFA04362}"/>
                  </a:ext>
                </a:extLst>
              </p:cNvPr>
              <p:cNvSpPr/>
              <p:nvPr/>
            </p:nvSpPr>
            <p:spPr>
              <a:xfrm>
                <a:off x="1045166" y="4091525"/>
                <a:ext cx="2608891" cy="13532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大学卒業後、大手総合商社に入社し、国内外の新規事業開発に従事。東南アジアでの現地法人立ち上げや、スタートアップとの資本業務提携を担当し、複数のプロジェクトを黒字化へ導く。</a:t>
                </a:r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C1C81FCD-5FF3-FCA2-08D2-74C62E38F6FA}"/>
                </a:ext>
              </a:extLst>
            </p:cNvPr>
            <p:cNvGrpSpPr/>
            <p:nvPr/>
          </p:nvGrpSpPr>
          <p:grpSpPr>
            <a:xfrm>
              <a:off x="3624685" y="3374308"/>
              <a:ext cx="2351534" cy="2381599"/>
              <a:chOff x="1045166" y="3279727"/>
              <a:chExt cx="2608891" cy="2165090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191892F2-CCD4-D828-F4B2-7A4EECBDFF13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村瀬 祐樹</a:t>
                </a: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D387AED5-6C70-F84B-45BB-B0BA6FC400CF}"/>
                  </a:ext>
                </a:extLst>
              </p:cNvPr>
              <p:cNvSpPr/>
              <p:nvPr/>
            </p:nvSpPr>
            <p:spPr>
              <a:xfrm>
                <a:off x="1045166" y="327972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COO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53A03A2-16E2-C5F0-682E-D84307CFCE8C}"/>
                  </a:ext>
                </a:extLst>
              </p:cNvPr>
              <p:cNvSpPr/>
              <p:nvPr/>
            </p:nvSpPr>
            <p:spPr>
              <a:xfrm>
                <a:off x="1045166" y="4091525"/>
                <a:ext cx="2608891" cy="13532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理工系大学院修了後、外資系コンサルティングファームに入社。製造業や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IT</a:t>
                </a:r>
                <a:r>
                  <a:rPr kumimoji="1" lang="ja-JP" altLang="en-US" sz="1100" dirty="0">
                    <a:solidFill>
                      <a:schemeClr val="tx1"/>
                    </a:solidFill>
                  </a:rPr>
                  <a:t>企業を中心に業務改善プロジェクトを担当し、データ分析と現場改革を組み合わせた実行支援を行う。</a:t>
                </a: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CEE0390D-3918-5C29-95AE-5290F1AEAB11}"/>
                </a:ext>
              </a:extLst>
            </p:cNvPr>
            <p:cNvGrpSpPr/>
            <p:nvPr/>
          </p:nvGrpSpPr>
          <p:grpSpPr>
            <a:xfrm>
              <a:off x="6463068" y="3374308"/>
              <a:ext cx="2351534" cy="2381599"/>
              <a:chOff x="1045166" y="3279727"/>
              <a:chExt cx="2608891" cy="2165090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4F216DC2-48A6-A833-702B-5CC1696683E8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三宅 琢磨</a:t>
                </a: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EC2F9EC-0072-5787-3A37-68E8953DFC86}"/>
                  </a:ext>
                </a:extLst>
              </p:cNvPr>
              <p:cNvSpPr/>
              <p:nvPr/>
            </p:nvSpPr>
            <p:spPr>
              <a:xfrm>
                <a:off x="1045166" y="327972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執行役員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CFO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464030A9-764E-EC72-7E7D-35AC7234A370}"/>
                  </a:ext>
                </a:extLst>
              </p:cNvPr>
              <p:cNvSpPr/>
              <p:nvPr/>
            </p:nvSpPr>
            <p:spPr>
              <a:xfrm>
                <a:off x="1045166" y="4091525"/>
                <a:ext cx="2608891" cy="13532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公認会計士試験合格後、監査法人にて上場企業の監査業務および内部統制構築支援を担当。その後、事業会社へ転じ、経営企画部門にて中期経営計画の策定や資本政策の立案を担う。</a:t>
                </a:r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3C8DC89E-6646-C573-E94B-F502842FA4CA}"/>
                </a:ext>
              </a:extLst>
            </p:cNvPr>
            <p:cNvGrpSpPr/>
            <p:nvPr/>
          </p:nvGrpSpPr>
          <p:grpSpPr>
            <a:xfrm>
              <a:off x="9301451" y="3374308"/>
              <a:ext cx="2351534" cy="2381599"/>
              <a:chOff x="1045166" y="3279727"/>
              <a:chExt cx="2608891" cy="2165090"/>
            </a:xfrm>
          </p:grpSpPr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91406C64-28E6-8C5A-9763-C4BAC84CA335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藤崎 美月</a:t>
                </a:r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EDBD5F18-C4F7-AB57-DD84-AE50CA867AC3}"/>
                  </a:ext>
                </a:extLst>
              </p:cNvPr>
              <p:cNvSpPr/>
              <p:nvPr/>
            </p:nvSpPr>
            <p:spPr>
              <a:xfrm>
                <a:off x="1045166" y="327972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CMO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2A4CC2B5-1762-EF62-D1EB-AF1FDBF0D7F8}"/>
                  </a:ext>
                </a:extLst>
              </p:cNvPr>
              <p:cNvSpPr/>
              <p:nvPr/>
            </p:nvSpPr>
            <p:spPr>
              <a:xfrm>
                <a:off x="1045166" y="4091525"/>
                <a:ext cx="2608891" cy="13532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大学卒業後、大手広告代理店に入社し、消費財メーカーや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IT</a:t>
                </a:r>
                <a:r>
                  <a:rPr kumimoji="1" lang="ja-JP" altLang="en-US" sz="1100" dirty="0">
                    <a:solidFill>
                      <a:schemeClr val="tx1"/>
                    </a:solidFill>
                  </a:rPr>
                  <a:t>企業のブランド戦略立案を担当。市場調査からクリエイティブ制作、デジタル施策の実行までを一貫して推進し、複数の新商品をヒットへ導く。</a:t>
                </a:r>
              </a:p>
            </p:txBody>
          </p:sp>
        </p:grpSp>
      </p:grpSp>
      <p:pic>
        <p:nvPicPr>
          <p:cNvPr id="34" name="図 33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4FADAC26-7CDC-5EAC-2317-C2F242AB3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1" y="1768471"/>
            <a:ext cx="1336719" cy="1336719"/>
          </a:xfrm>
          <a:prstGeom prst="rect">
            <a:avLst/>
          </a:prstGeom>
        </p:spPr>
      </p:pic>
      <p:pic>
        <p:nvPicPr>
          <p:cNvPr id="35" name="図 34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F9873877-9269-43AC-3A76-84BC522F4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85" y="1768471"/>
            <a:ext cx="1336719" cy="1336719"/>
          </a:xfrm>
          <a:prstGeom prst="rect">
            <a:avLst/>
          </a:prstGeom>
        </p:spPr>
      </p:pic>
      <p:pic>
        <p:nvPicPr>
          <p:cNvPr id="36" name="図 35" descr="白いバックグラウンドの前に立っ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CC9FEAFD-5563-9FEF-2862-8F1838461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451" y="1768471"/>
            <a:ext cx="1336719" cy="1336719"/>
          </a:xfrm>
          <a:prstGeom prst="rect">
            <a:avLst/>
          </a:prstGeom>
        </p:spPr>
      </p:pic>
      <p:pic>
        <p:nvPicPr>
          <p:cNvPr id="37" name="図 36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9866D0D2-6B59-7BF3-66A5-CDED73CDE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68" y="1768472"/>
            <a:ext cx="1336720" cy="13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1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2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283</Words>
  <Application>Microsoft Office PowerPoint</Application>
  <PresentationFormat>ワイド画面</PresentationFormat>
  <Paragraphs>24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