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49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440A9-5D6F-4624-AEC1-0E31253BCE8F}" v="1" dt="2026-02-19T00:29:58.489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9:58.479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29:58.479" v="23773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0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B819A-6FC1-BD47-363C-3576DB7E9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F48E158-B78D-B3D2-7781-0464B95590A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B334630-00FA-064D-11C5-A8E77D3E2EE0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メンバー紹介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C3A66BA-6170-B82E-63CC-BFB2C13940EC}"/>
              </a:ext>
            </a:extLst>
          </p:cNvPr>
          <p:cNvGrpSpPr/>
          <p:nvPr/>
        </p:nvGrpSpPr>
        <p:grpSpPr>
          <a:xfrm>
            <a:off x="1" y="841770"/>
            <a:ext cx="12192000" cy="5867038"/>
            <a:chOff x="617568" y="841770"/>
            <a:chExt cx="11356083" cy="532802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14C25E65-BFD1-2D78-1504-97C6906246C3}"/>
                </a:ext>
              </a:extLst>
            </p:cNvPr>
            <p:cNvSpPr/>
            <p:nvPr/>
          </p:nvSpPr>
          <p:spPr>
            <a:xfrm>
              <a:off x="786302" y="4206857"/>
              <a:ext cx="2351534" cy="426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黒川 恒一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B0CCA87B-D392-A87E-8B99-F128CE32F84B}"/>
                </a:ext>
              </a:extLst>
            </p:cNvPr>
            <p:cNvSpPr/>
            <p:nvPr/>
          </p:nvSpPr>
          <p:spPr>
            <a:xfrm>
              <a:off x="786302" y="3948230"/>
              <a:ext cx="1296000" cy="240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代表取締役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CEO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3EE4D2E-BB21-D4B3-1018-7A76BD3EFCF9}"/>
                </a:ext>
              </a:extLst>
            </p:cNvPr>
            <p:cNvSpPr/>
            <p:nvPr/>
          </p:nvSpPr>
          <p:spPr>
            <a:xfrm>
              <a:off x="786301" y="4844801"/>
              <a:ext cx="2458959" cy="13249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bg1"/>
                  </a:solidFill>
                </a:rPr>
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B479E7C-9563-F841-2E10-DB713C8D94A5}"/>
                </a:ext>
              </a:extLst>
            </p:cNvPr>
            <p:cNvSpPr/>
            <p:nvPr/>
          </p:nvSpPr>
          <p:spPr>
            <a:xfrm>
              <a:off x="3624685" y="4206857"/>
              <a:ext cx="2351534" cy="426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村瀬 祐樹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50E49D8-4A18-CE43-A78F-5A974CC517E9}"/>
                </a:ext>
              </a:extLst>
            </p:cNvPr>
            <p:cNvSpPr/>
            <p:nvPr/>
          </p:nvSpPr>
          <p:spPr>
            <a:xfrm>
              <a:off x="3624685" y="3948230"/>
              <a:ext cx="1296000" cy="240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COO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C449B05-D9B2-E289-FEED-2FDB25E2E9A8}"/>
                </a:ext>
              </a:extLst>
            </p:cNvPr>
            <p:cNvSpPr/>
            <p:nvPr/>
          </p:nvSpPr>
          <p:spPr>
            <a:xfrm>
              <a:off x="3624684" y="4844801"/>
              <a:ext cx="2458959" cy="13249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bg1"/>
                  </a:solidFill>
                </a:rPr>
                <a:t>理工系大学院修了後、外資系コンサルティングファームに入社。製造業や</a:t>
              </a:r>
              <a:r>
                <a:rPr kumimoji="1" lang="en-US" altLang="ja-JP" sz="1100" dirty="0">
                  <a:solidFill>
                    <a:schemeClr val="bg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bg1"/>
                  </a:solidFill>
                </a:rPr>
                <a:t>企業を中心に業務改善プロジェクトを担当し、データ分析と現場改革を組み合わせた実行支援を行う。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5DB3DE36-9421-168D-D7F5-3E66FE0CF95B}"/>
                </a:ext>
              </a:extLst>
            </p:cNvPr>
            <p:cNvSpPr/>
            <p:nvPr/>
          </p:nvSpPr>
          <p:spPr>
            <a:xfrm>
              <a:off x="6463068" y="4206857"/>
              <a:ext cx="2351534" cy="426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三宅 琢磨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E3EF070-0597-C152-07F1-F1B4F84A6486}"/>
                </a:ext>
              </a:extLst>
            </p:cNvPr>
            <p:cNvSpPr/>
            <p:nvPr/>
          </p:nvSpPr>
          <p:spPr>
            <a:xfrm>
              <a:off x="6463068" y="3948230"/>
              <a:ext cx="1296000" cy="240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執行役員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CFO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F5B3CCF6-FB72-FA77-2576-DD53B3C2C1F9}"/>
                </a:ext>
              </a:extLst>
            </p:cNvPr>
            <p:cNvSpPr/>
            <p:nvPr/>
          </p:nvSpPr>
          <p:spPr>
            <a:xfrm>
              <a:off x="6463067" y="4844801"/>
              <a:ext cx="2458959" cy="13249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bg1"/>
                  </a:solidFill>
                </a:rPr>
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D75CD35A-60B9-1E0C-DC08-7E5D6F8DFF3C}"/>
                </a:ext>
              </a:extLst>
            </p:cNvPr>
            <p:cNvSpPr/>
            <p:nvPr/>
          </p:nvSpPr>
          <p:spPr>
            <a:xfrm>
              <a:off x="9301451" y="4206857"/>
              <a:ext cx="2351534" cy="426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藤崎 美月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0475A832-15BD-9244-562A-0B31C15B4014}"/>
                </a:ext>
              </a:extLst>
            </p:cNvPr>
            <p:cNvSpPr/>
            <p:nvPr/>
          </p:nvSpPr>
          <p:spPr>
            <a:xfrm>
              <a:off x="9301451" y="3948230"/>
              <a:ext cx="1296000" cy="240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CMO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9B09F94-A708-1B03-7725-E448524F4F8B}"/>
                </a:ext>
              </a:extLst>
            </p:cNvPr>
            <p:cNvSpPr/>
            <p:nvPr/>
          </p:nvSpPr>
          <p:spPr>
            <a:xfrm>
              <a:off x="9301450" y="4844801"/>
              <a:ext cx="2458959" cy="13249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bg1"/>
                  </a:solidFill>
                </a:rPr>
                <a:t>大学卒業後、大手広告代理店に入社し、消費財メーカーや</a:t>
              </a:r>
              <a:r>
                <a:rPr kumimoji="1" lang="en-US" altLang="ja-JP" sz="1100" dirty="0">
                  <a:solidFill>
                    <a:schemeClr val="bg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bg1"/>
                  </a:solidFill>
                </a:rPr>
                <a:t>企業のブランド戦略立案を担当。市場調査からクリエイティブ制作、デジタル施策の実行までを一貫して推進し、複数の新商品をヒットへ導く。</a:t>
              </a:r>
            </a:p>
          </p:txBody>
        </p:sp>
        <p:pic>
          <p:nvPicPr>
            <p:cNvPr id="34" name="図 33" descr="スーツを着て立っている男性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F8B281A-9616-4D00-3D75-AB2E54B6F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68" y="841772"/>
              <a:ext cx="2840933" cy="2840933"/>
            </a:xfrm>
            <a:prstGeom prst="rect">
              <a:avLst/>
            </a:prstGeom>
          </p:spPr>
        </p:pic>
        <p:pic>
          <p:nvPicPr>
            <p:cNvPr id="35" name="図 34" descr="スーツを着た男性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DD0B7B-6D75-A88C-9A46-1355765BC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952" y="841772"/>
              <a:ext cx="2840933" cy="2840933"/>
            </a:xfrm>
            <a:prstGeom prst="rect">
              <a:avLst/>
            </a:prstGeom>
          </p:spPr>
        </p:pic>
        <p:pic>
          <p:nvPicPr>
            <p:cNvPr id="36" name="図 35" descr="白いバックグラウンドの前に立っている女性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E09CE53-7D75-6BD8-0855-4DBFB0687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2718" y="841772"/>
              <a:ext cx="2840933" cy="2840933"/>
            </a:xfrm>
            <a:prstGeom prst="rect">
              <a:avLst/>
            </a:prstGeom>
          </p:spPr>
        </p:pic>
        <p:pic>
          <p:nvPicPr>
            <p:cNvPr id="37" name="図 36" descr="スーツを着た男性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B7F07AF-2739-A8A0-2522-E50DEC1FD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335" y="841771"/>
              <a:ext cx="2840935" cy="2840935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7BE3C41C-C766-EEA1-B967-80450DF27CF0}"/>
                </a:ext>
              </a:extLst>
            </p:cNvPr>
            <p:cNvGrpSpPr/>
            <p:nvPr/>
          </p:nvGrpSpPr>
          <p:grpSpPr>
            <a:xfrm>
              <a:off x="620120" y="841770"/>
              <a:ext cx="8517704" cy="4909353"/>
              <a:chOff x="620120" y="3682705"/>
              <a:chExt cx="8517704" cy="2068418"/>
            </a:xfrm>
          </p:grpSpPr>
          <p:cxnSp>
            <p:nvCxnSpPr>
              <p:cNvPr id="15" name="直線矢印コネクタ 14">
                <a:extLst>
                  <a:ext uri="{FF2B5EF4-FFF2-40B4-BE49-F238E27FC236}">
                    <a16:creationId xmlns:a16="http://schemas.microsoft.com/office/drawing/2014/main" id="{95D4CA05-B85F-5458-C273-85973F385D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120" y="3682705"/>
                <a:ext cx="0" cy="2068418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>
                <a:extLst>
                  <a:ext uri="{FF2B5EF4-FFF2-40B4-BE49-F238E27FC236}">
                    <a16:creationId xmlns:a16="http://schemas.microsoft.com/office/drawing/2014/main" id="{661D307E-B3E8-DC44-6572-306E524E0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8504" y="3682705"/>
                <a:ext cx="0" cy="2068418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>
                <a:extLst>
                  <a:ext uri="{FF2B5EF4-FFF2-40B4-BE49-F238E27FC236}">
                    <a16:creationId xmlns:a16="http://schemas.microsoft.com/office/drawing/2014/main" id="{9CFF9E93-582F-3C25-38A3-90132C079A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9441" y="3682705"/>
                <a:ext cx="0" cy="2068418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>
                <a:extLst>
                  <a:ext uri="{FF2B5EF4-FFF2-40B4-BE49-F238E27FC236}">
                    <a16:creationId xmlns:a16="http://schemas.microsoft.com/office/drawing/2014/main" id="{893E225B-5A8F-B8DE-97EB-718929488B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7824" y="3682705"/>
                <a:ext cx="0" cy="2068418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3677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283</Words>
  <Application>Microsoft Office PowerPoint</Application>
  <PresentationFormat>ワイド画面</PresentationFormat>
  <Paragraphs>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