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15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3B9C0-4F07-426D-B7EB-EB089E8EC7DE}" v="489" dt="2026-02-18T23:53:00.773"/>
    <p1510:client id="{DA37E36A-EFF7-4E6A-9BA9-505B9943A325}" v="1" dt="2026-02-19T00:30:17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0:17.996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30:17.996" v="23773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6CBD8-45B5-1F03-0661-0BB78DBF2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54EDA5B-0B16-80AE-9E20-3E4F292D9E38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BD22D0A-5F04-B31A-D4F7-FEF7EACEB820}"/>
              </a:ext>
            </a:extLst>
          </p:cNvPr>
          <p:cNvGrpSpPr/>
          <p:nvPr/>
        </p:nvGrpSpPr>
        <p:grpSpPr>
          <a:xfrm>
            <a:off x="786302" y="3403184"/>
            <a:ext cx="10619396" cy="2809064"/>
            <a:chOff x="786302" y="3403184"/>
            <a:chExt cx="10619396" cy="2809064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F0DCD495-EF2A-D8CE-10C7-12CF0AD86C90}"/>
                </a:ext>
              </a:extLst>
            </p:cNvPr>
            <p:cNvGrpSpPr/>
            <p:nvPr/>
          </p:nvGrpSpPr>
          <p:grpSpPr>
            <a:xfrm>
              <a:off x="786302" y="3403184"/>
              <a:ext cx="1750445" cy="2809064"/>
              <a:chOff x="1045166" y="3279727"/>
              <a:chExt cx="2608891" cy="2553695"/>
            </a:xfrm>
          </p:grpSpPr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B88F2512-152D-BB29-1DF6-56555EC0F2A3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黒川 恒一</a:t>
                </a:r>
              </a:p>
            </p:txBody>
          </p:sp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306C1672-ACCC-76CE-24BE-F94D46784485}"/>
                  </a:ext>
                </a:extLst>
              </p:cNvPr>
              <p:cNvSpPr/>
              <p:nvPr/>
            </p:nvSpPr>
            <p:spPr>
              <a:xfrm>
                <a:off x="1045166" y="327972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代表取締役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CEO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E65469D-FBBB-512F-3925-5F91F564E06B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17418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  </a: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1BFEF7FA-BAAD-9D7D-78A8-8BDCBE780085}"/>
                </a:ext>
              </a:extLst>
            </p:cNvPr>
            <p:cNvGrpSpPr/>
            <p:nvPr/>
          </p:nvGrpSpPr>
          <p:grpSpPr>
            <a:xfrm>
              <a:off x="3003540" y="3403184"/>
              <a:ext cx="1750445" cy="2809064"/>
              <a:chOff x="1045166" y="3279727"/>
              <a:chExt cx="2608891" cy="2553695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E116CB85-38CA-9390-FD4C-5024D4B35EB2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村瀬 祐樹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9983951-9060-736D-CEA4-DB8E54943736}"/>
                  </a:ext>
                </a:extLst>
              </p:cNvPr>
              <p:cNvSpPr/>
              <p:nvPr/>
            </p:nvSpPr>
            <p:spPr>
              <a:xfrm>
                <a:off x="1045166" y="327972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COO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4F58DF1F-96DE-EFE4-D875-6F38C2E63F15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17418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理工系大学院修了後、外資系コンサルティングファームに入社。製造業や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企業を中心に業務改善プロジェクトを担当し、データ分析と現場改革を組み合わせた実行支援を行う。</a:t>
                </a: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18EE1C52-71DC-0644-A4F3-6D47663764B1}"/>
                </a:ext>
              </a:extLst>
            </p:cNvPr>
            <p:cNvGrpSpPr/>
            <p:nvPr/>
          </p:nvGrpSpPr>
          <p:grpSpPr>
            <a:xfrm>
              <a:off x="5220778" y="3403184"/>
              <a:ext cx="1750445" cy="2809064"/>
              <a:chOff x="1045166" y="3279727"/>
              <a:chExt cx="2608891" cy="2553695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A523E220-4D6E-3722-EA0B-953A3DA27833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三宅 琢磨</a:t>
                </a: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9B477A0-52ED-B732-DE4C-61F512949930}"/>
                  </a:ext>
                </a:extLst>
              </p:cNvPr>
              <p:cNvSpPr/>
              <p:nvPr/>
            </p:nvSpPr>
            <p:spPr>
              <a:xfrm>
                <a:off x="1045166" y="327972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執行役員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CFO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5AEDC681-264E-1DE2-C6E1-AFBE3FE92369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17418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FB3D8BF2-1C28-D2C4-323E-DA2ED2CD6EC3}"/>
                </a:ext>
              </a:extLst>
            </p:cNvPr>
            <p:cNvGrpSpPr/>
            <p:nvPr/>
          </p:nvGrpSpPr>
          <p:grpSpPr>
            <a:xfrm>
              <a:off x="7438016" y="3403184"/>
              <a:ext cx="1750445" cy="2809064"/>
              <a:chOff x="1045166" y="3279727"/>
              <a:chExt cx="2608891" cy="2553695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7494B575-9B6A-91B2-7AE3-7C3B949C7243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藤崎 美月</a:t>
                </a: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E407153-ACC6-CCBC-D4C6-B2AA16431FA5}"/>
                  </a:ext>
                </a:extLst>
              </p:cNvPr>
              <p:cNvSpPr/>
              <p:nvPr/>
            </p:nvSpPr>
            <p:spPr>
              <a:xfrm>
                <a:off x="1045166" y="327972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CMO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A0B6BFF0-C7A7-22C9-86E2-03DC556375B3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17418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大学卒業後、大手広告代理店に入社し、消費財メーカーや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企業のブランド戦略立案を担当。市場調査からクリエイティブ制作、デジタル施策の実行までを一貫して推進し、複数の新商品をヒットへ導く。</a:t>
                </a: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8AE736C4-525D-096D-95ED-623FCD61AE1C}"/>
                </a:ext>
              </a:extLst>
            </p:cNvPr>
            <p:cNvGrpSpPr/>
            <p:nvPr/>
          </p:nvGrpSpPr>
          <p:grpSpPr>
            <a:xfrm>
              <a:off x="9655253" y="3403184"/>
              <a:ext cx="1750445" cy="2809064"/>
              <a:chOff x="1045166" y="3279727"/>
              <a:chExt cx="2608891" cy="2553695"/>
            </a:xfrm>
          </p:grpSpPr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E5A96622-B462-4057-80AA-C910CF786962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高橋 由梨</a:t>
                </a:r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38D6716B-3CFD-2EE2-A868-A0EE78F15170}"/>
                  </a:ext>
                </a:extLst>
              </p:cNvPr>
              <p:cNvSpPr/>
              <p:nvPr/>
            </p:nvSpPr>
            <p:spPr>
              <a:xfrm>
                <a:off x="1045166" y="327972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執行役員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CHRO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77EF71DF-FE6A-6ABB-CA6D-4C32911F180B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17418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人材系企業にて法人営業としてキャリアをスタートし、採用戦略や組織開発支援に従事。その後、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企業の人事部門へ転職し、新卒・中途採用の仕組み構築から評価制度設計、研修制度の整備までを主導。</a:t>
                </a:r>
              </a:p>
            </p:txBody>
          </p:sp>
        </p:grpSp>
      </p:grpSp>
      <p:pic>
        <p:nvPicPr>
          <p:cNvPr id="15" name="図 14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70AFD76D-5746-ABAF-EFC3-5743FDDE4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1" y="1768469"/>
            <a:ext cx="1336719" cy="1336719"/>
          </a:xfrm>
          <a:prstGeom prst="rect">
            <a:avLst/>
          </a:prstGeom>
        </p:spPr>
      </p:pic>
      <p:pic>
        <p:nvPicPr>
          <p:cNvPr id="29" name="図 28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191C754D-A737-0903-C506-0D45150A4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41" y="1768469"/>
            <a:ext cx="1336719" cy="1336719"/>
          </a:xfrm>
          <a:prstGeom prst="rect">
            <a:avLst/>
          </a:prstGeom>
        </p:spPr>
      </p:pic>
      <p:pic>
        <p:nvPicPr>
          <p:cNvPr id="30" name="図 29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8473DAD5-C35A-F713-6422-A11A477AE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16" y="1768469"/>
            <a:ext cx="1336719" cy="1336719"/>
          </a:xfrm>
          <a:prstGeom prst="rect">
            <a:avLst/>
          </a:prstGeom>
        </p:spPr>
      </p:pic>
      <p:pic>
        <p:nvPicPr>
          <p:cNvPr id="31" name="図 30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EEB6725B-206A-C028-2A98-3A1DB8806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78" y="1768470"/>
            <a:ext cx="1336720" cy="1336720"/>
          </a:xfrm>
          <a:prstGeom prst="rect">
            <a:avLst/>
          </a:prstGeom>
        </p:spPr>
      </p:pic>
      <p:pic>
        <p:nvPicPr>
          <p:cNvPr id="32" name="図 31" descr="黒いドレスを着た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68046778-5358-E514-AFEA-E173E5247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53" y="1768469"/>
            <a:ext cx="1336719" cy="13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8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342</Words>
  <Application>Microsoft Office PowerPoint</Application>
  <PresentationFormat>ワイド画面</PresentationFormat>
  <Paragraphs>27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