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28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309A5-CA98-4B0C-B131-2360A9862A1C}" v="1" dt="2026-02-19T00:30:35.822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0:35.822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30:35.822" v="23773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F7CF1-6FE6-011B-3615-ED0E13581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F50F3BC-CA87-441F-7CAA-153B95800D3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22F209F-CC88-F599-D29D-45AE06432126}"/>
              </a:ext>
            </a:extLst>
          </p:cNvPr>
          <p:cNvSpPr/>
          <p:nvPr/>
        </p:nvSpPr>
        <p:spPr>
          <a:xfrm>
            <a:off x="653401" y="3831277"/>
            <a:ext cx="3392422" cy="236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334E916-930E-D2B8-660A-F2B8049EBBFE}"/>
              </a:ext>
            </a:extLst>
          </p:cNvPr>
          <p:cNvSpPr/>
          <p:nvPr/>
        </p:nvSpPr>
        <p:spPr>
          <a:xfrm>
            <a:off x="4399788" y="3831277"/>
            <a:ext cx="3392422" cy="236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3DA1A8D-C37C-CD1A-3851-DCB821F2909A}"/>
              </a:ext>
            </a:extLst>
          </p:cNvPr>
          <p:cNvSpPr/>
          <p:nvPr/>
        </p:nvSpPr>
        <p:spPr>
          <a:xfrm>
            <a:off x="8146178" y="3831277"/>
            <a:ext cx="3392422" cy="236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0729D95-AAA2-D005-5C55-91E9E30EFE50}"/>
              </a:ext>
            </a:extLst>
          </p:cNvPr>
          <p:cNvSpPr/>
          <p:nvPr/>
        </p:nvSpPr>
        <p:spPr>
          <a:xfrm>
            <a:off x="653401" y="1087517"/>
            <a:ext cx="3392422" cy="236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6F921EE-BB80-C640-5AC0-EDD47168E6D4}"/>
              </a:ext>
            </a:extLst>
          </p:cNvPr>
          <p:cNvSpPr/>
          <p:nvPr/>
        </p:nvSpPr>
        <p:spPr>
          <a:xfrm>
            <a:off x="4399788" y="1087517"/>
            <a:ext cx="3392422" cy="236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997F41E6-2049-192A-8E5D-B1BFD8A54155}"/>
              </a:ext>
            </a:extLst>
          </p:cNvPr>
          <p:cNvSpPr/>
          <p:nvPr/>
        </p:nvSpPr>
        <p:spPr>
          <a:xfrm>
            <a:off x="8146178" y="1087517"/>
            <a:ext cx="3392422" cy="236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8D9E0F3-83EE-B970-CEED-736E876AA478}"/>
              </a:ext>
            </a:extLst>
          </p:cNvPr>
          <p:cNvGrpSpPr/>
          <p:nvPr/>
        </p:nvGrpSpPr>
        <p:grpSpPr>
          <a:xfrm>
            <a:off x="786302" y="1343380"/>
            <a:ext cx="3126620" cy="2032912"/>
            <a:chOff x="1045166" y="3200977"/>
            <a:chExt cx="2608891" cy="184810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823735DC-9D59-E82D-D299-E447080F3B5A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黒川 恒一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2820413-D851-0BF5-C730-6F74E07F7A49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代表取締役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CEO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2678281-07CF-8F2A-0DC5-1F53C4D85B28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E372F06-D443-7FB5-D2AC-A36B322BE294}"/>
              </a:ext>
            </a:extLst>
          </p:cNvPr>
          <p:cNvGrpSpPr/>
          <p:nvPr/>
        </p:nvGrpSpPr>
        <p:grpSpPr>
          <a:xfrm>
            <a:off x="4532691" y="1343380"/>
            <a:ext cx="3126620" cy="2032912"/>
            <a:chOff x="1045166" y="3200977"/>
            <a:chExt cx="2608891" cy="184810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F42A060-B09D-A920-1483-A3AF09598757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村瀬 祐樹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804A205-F910-E9C1-54A9-928C9CB6F45E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COO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B858199-1BA5-0F8A-ABDF-AC136964B9F3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理工系大学院修了後、外資系コンサルティングファームに入社。製造業や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企業を中心に業務改善プロジェクトを担当し、データ分析と現場改革を組み合わせた実行支援を行う。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C08F077-D72D-8588-B68C-9A8F6AFF353C}"/>
              </a:ext>
            </a:extLst>
          </p:cNvPr>
          <p:cNvGrpSpPr/>
          <p:nvPr/>
        </p:nvGrpSpPr>
        <p:grpSpPr>
          <a:xfrm>
            <a:off x="8279079" y="1343380"/>
            <a:ext cx="3126620" cy="2032912"/>
            <a:chOff x="1045166" y="3200977"/>
            <a:chExt cx="2608891" cy="1848102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366F9CF-0A85-ACB5-CB41-B68675B523D0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三宅 琢磨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A857E4C-EDDC-90AA-BA2F-F4F7A76DEA46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執行役員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CFO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5A66F3C-2E68-14F3-DBC2-BA7E831C0DF5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</a: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A4A68E1-DFEA-3ADA-256A-75D9D5922B17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28437CC-5AE9-1DEC-7DCA-753F85A5FE3C}"/>
              </a:ext>
            </a:extLst>
          </p:cNvPr>
          <p:cNvGrpSpPr/>
          <p:nvPr/>
        </p:nvGrpSpPr>
        <p:grpSpPr>
          <a:xfrm>
            <a:off x="786302" y="4054776"/>
            <a:ext cx="3126620" cy="2032912"/>
            <a:chOff x="1045166" y="3200977"/>
            <a:chExt cx="2608891" cy="1848102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3C6ACDC3-FC51-04D5-D9CD-EC5659D44E5D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藤崎 美月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F9BCAF30-F99E-66F5-FB30-A0FB234AAC9A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CMO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FDB57685-4B40-9AB9-893F-E8FEB4667A94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大学卒業後、大手広告代理店に入社し、消費財メーカーや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企業のブランド戦略立案を担当。市場調査からクリエイティブ制作、デジタル施策の実行までを一貫して推進し、複数の新商品をヒットへ導く。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96D2AB0-D17F-05A0-E803-3BBA87B28B40}"/>
              </a:ext>
            </a:extLst>
          </p:cNvPr>
          <p:cNvGrpSpPr/>
          <p:nvPr/>
        </p:nvGrpSpPr>
        <p:grpSpPr>
          <a:xfrm>
            <a:off x="4532691" y="4054776"/>
            <a:ext cx="3126620" cy="2032912"/>
            <a:chOff x="1045166" y="3200977"/>
            <a:chExt cx="2608891" cy="1848102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7EA7DF46-46B3-12E5-67C7-B6C40FFACDE5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高橋 由梨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B977EA60-9382-6E35-DB99-8101904EEA8F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執行役員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CHRO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3B971550-6C54-FE38-0CDE-959E5D4F2620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人材系企業にて法人営業としてキャリアをスタートし、採用戦略や組織開発支援に従事。その後、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企業の人事部門へ転職し、新卒・中途採用の仕組み構築から評価制度設計、研修制度の整備までを主導。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7E64648-8FCA-9512-D28C-53AE7E5116E2}"/>
              </a:ext>
            </a:extLst>
          </p:cNvPr>
          <p:cNvGrpSpPr/>
          <p:nvPr/>
        </p:nvGrpSpPr>
        <p:grpSpPr>
          <a:xfrm>
            <a:off x="8279079" y="4054776"/>
            <a:ext cx="3126620" cy="2032912"/>
            <a:chOff x="1045166" y="3200977"/>
            <a:chExt cx="2608891" cy="1848102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1F9B7469-B710-A355-97CA-6D98E53AC8EE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佐伯 菜摘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A3556DF-8F26-2C33-37FE-952EB4E7F6B2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tx1"/>
                  </a:solidFill>
                </a:rPr>
                <a:t>事業開発責任者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736931CA-39A3-28D5-8F2A-ED969EED607D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国際系学部卒業後、グローバル企業にて海外事業の企画業務に従事。現地パートナーとのアライアンス構築や新規市場調査を担当し、複数の海外拠点立ち上げに関与。</a:t>
              </a:r>
            </a:p>
          </p:txBody>
        </p:sp>
      </p:grpSp>
      <p:pic>
        <p:nvPicPr>
          <p:cNvPr id="2" name="図 1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93003683-2B52-85BA-FD4B-CAD6A975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58" y="1263948"/>
            <a:ext cx="912996" cy="912996"/>
          </a:xfrm>
          <a:prstGeom prst="rect">
            <a:avLst/>
          </a:prstGeom>
        </p:spPr>
      </p:pic>
      <p:pic>
        <p:nvPicPr>
          <p:cNvPr id="15" name="図 14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F9426532-8EB1-E80C-206F-3E016660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47" y="1263948"/>
            <a:ext cx="912996" cy="912996"/>
          </a:xfrm>
          <a:prstGeom prst="rect">
            <a:avLst/>
          </a:prstGeom>
        </p:spPr>
      </p:pic>
      <p:pic>
        <p:nvPicPr>
          <p:cNvPr id="29" name="図 28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2D124177-E9EF-8C0E-EDA3-01402E22E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62" y="3977390"/>
            <a:ext cx="912996" cy="912996"/>
          </a:xfrm>
          <a:prstGeom prst="rect">
            <a:avLst/>
          </a:prstGeom>
        </p:spPr>
      </p:pic>
      <p:pic>
        <p:nvPicPr>
          <p:cNvPr id="30" name="図 29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4783D369-0527-DD64-266F-8FAB8C874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36" y="1263950"/>
            <a:ext cx="912997" cy="912997"/>
          </a:xfrm>
          <a:prstGeom prst="rect">
            <a:avLst/>
          </a:prstGeom>
        </p:spPr>
      </p:pic>
      <p:pic>
        <p:nvPicPr>
          <p:cNvPr id="31" name="図 30" descr="黒いドレスを着た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5A8E14FE-B730-4D6E-DFB2-BAC6B9163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47" y="3977390"/>
            <a:ext cx="912996" cy="912996"/>
          </a:xfrm>
          <a:prstGeom prst="rect">
            <a:avLst/>
          </a:prstGeom>
        </p:spPr>
      </p:pic>
      <p:pic>
        <p:nvPicPr>
          <p:cNvPr id="32" name="図 31" descr="白いシャツを着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77BE7020-2710-78CA-9C0C-33A3ED018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36" y="3977392"/>
            <a:ext cx="912997" cy="9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9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2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385</Words>
  <Application>Microsoft Office PowerPoint</Application>
  <PresentationFormat>ワイド画面</PresentationFormat>
  <Paragraphs>30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