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7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8867C-D1F3-472B-B2F0-71B287D77380}" v="1" dt="2026-02-19T00:25:44.575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5:44.57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25:44.575" v="23773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8468-2251-A1BC-EDBE-E924B3CB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8E9B697-4BA8-AB5E-291C-0B580B1CEE95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8373958-EC83-BEAC-BB71-6FAB7D04D509}"/>
              </a:ext>
            </a:extLst>
          </p:cNvPr>
          <p:cNvGrpSpPr/>
          <p:nvPr/>
        </p:nvGrpSpPr>
        <p:grpSpPr>
          <a:xfrm>
            <a:off x="925586" y="1164155"/>
            <a:ext cx="10340829" cy="3932920"/>
            <a:chOff x="1565622" y="1067905"/>
            <a:chExt cx="10340829" cy="3932920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D665BC66-8B18-AA9F-8576-7DFC28DE6590}"/>
                </a:ext>
              </a:extLst>
            </p:cNvPr>
            <p:cNvGrpSpPr/>
            <p:nvPr/>
          </p:nvGrpSpPr>
          <p:grpSpPr>
            <a:xfrm>
              <a:off x="1565622" y="1067905"/>
              <a:ext cx="4755785" cy="3932920"/>
              <a:chOff x="2547399" y="1462540"/>
              <a:chExt cx="4755785" cy="3932920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D0BB23A6-848B-6940-7D08-5393C462681E}"/>
                  </a:ext>
                </a:extLst>
              </p:cNvPr>
              <p:cNvSpPr/>
              <p:nvPr/>
            </p:nvSpPr>
            <p:spPr>
              <a:xfrm>
                <a:off x="4821952" y="2984462"/>
                <a:ext cx="1778281" cy="469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黒川 恒一</a:t>
                </a:r>
              </a:p>
            </p:txBody>
          </p:sp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CE4B0F4-A50A-C885-5595-EFF121A066B1}"/>
                  </a:ext>
                </a:extLst>
              </p:cNvPr>
              <p:cNvSpPr/>
              <p:nvPr/>
            </p:nvSpPr>
            <p:spPr>
              <a:xfrm>
                <a:off x="4821952" y="2608636"/>
                <a:ext cx="1778281" cy="320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代表取締役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CEO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324D7FC-8745-604D-2715-BF53879E9518}"/>
                  </a:ext>
                </a:extLst>
              </p:cNvPr>
              <p:cNvSpPr/>
              <p:nvPr/>
            </p:nvSpPr>
            <p:spPr>
              <a:xfrm>
                <a:off x="2547400" y="3671509"/>
                <a:ext cx="4755784" cy="1723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ベンチャーに転職し、事業統括責任者として組織再編と収益構造の再設計を実行。売上規模を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3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年で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2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倍に拡大させた経験を持つ。現在は自ら創業した企業で、戦略設計から資金調達、組織づくりまでを主導している。</a:t>
                </a:r>
              </a:p>
            </p:txBody>
          </p:sp>
          <p:pic>
            <p:nvPicPr>
              <p:cNvPr id="6" name="図 5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D98C84C-CB8B-CDF4-0EDB-77C2DF0C7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7399" y="1462540"/>
                <a:ext cx="1991153" cy="1991153"/>
              </a:xfrm>
              <a:prstGeom prst="rect">
                <a:avLst/>
              </a:prstGeom>
            </p:spPr>
          </p:pic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06FC7D7-8D94-3D4D-B65E-247F87D72091}"/>
                </a:ext>
              </a:extLst>
            </p:cNvPr>
            <p:cNvGrpSpPr/>
            <p:nvPr/>
          </p:nvGrpSpPr>
          <p:grpSpPr>
            <a:xfrm>
              <a:off x="7150666" y="1067905"/>
              <a:ext cx="4755785" cy="3932920"/>
              <a:chOff x="7150666" y="1462540"/>
              <a:chExt cx="4755785" cy="3932920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C68E53-21F8-8C6A-77D0-6976EA026113}"/>
                  </a:ext>
                </a:extLst>
              </p:cNvPr>
              <p:cNvSpPr/>
              <p:nvPr/>
            </p:nvSpPr>
            <p:spPr>
              <a:xfrm>
                <a:off x="9425219" y="2984462"/>
                <a:ext cx="1778281" cy="4692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b="1" dirty="0">
                    <a:solidFill>
                      <a:schemeClr val="tx1"/>
                    </a:solidFill>
                  </a:rPr>
                  <a:t>村瀬 祐樹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F82F00A-4EC5-11DD-8789-52BB1BF17153}"/>
                  </a:ext>
                </a:extLst>
              </p:cNvPr>
              <p:cNvSpPr/>
              <p:nvPr/>
            </p:nvSpPr>
            <p:spPr>
              <a:xfrm>
                <a:off x="9425219" y="2608636"/>
                <a:ext cx="1778281" cy="3204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100" dirty="0">
                    <a:solidFill>
                      <a:schemeClr val="tx1"/>
                    </a:solidFill>
                  </a:rPr>
                  <a:t>取締役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COO</a:t>
                </a:r>
                <a:endParaRPr kumimoji="1" lang="ja-JP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267333B-EDE9-B3D4-B212-2F37107138B9}"/>
                  </a:ext>
                </a:extLst>
              </p:cNvPr>
              <p:cNvSpPr/>
              <p:nvPr/>
            </p:nvSpPr>
            <p:spPr>
              <a:xfrm>
                <a:off x="7150667" y="3671509"/>
                <a:ext cx="4755784" cy="1723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理工系大学院修了後、外資系コンサルティングファームに入社。製造業や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IT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企業を中心に業務改善プロジェクトを担当し、データ分析と現場改革を組み合わせた実行支援を行う。独立後はスタートアップ数社のオペレーション設計を支援し、</a:t>
                </a:r>
                <a:r>
                  <a:rPr kumimoji="1" lang="en-US" altLang="ja-JP" sz="1100" dirty="0">
                    <a:solidFill>
                      <a:schemeClr val="tx1"/>
                    </a:solidFill>
                  </a:rPr>
                  <a:t>KPI</a:t>
                </a:r>
                <a:r>
                  <a:rPr kumimoji="1" lang="ja-JP" altLang="en-US" sz="1100" dirty="0">
                    <a:solidFill>
                      <a:schemeClr val="tx1"/>
                    </a:solidFill>
                  </a:rPr>
                  <a:t>管理体制や評価制度の構築を手がけた。現職では全社の業務プロセス設計と組織マネジメントを統括し、効率化と成長基盤の両立を推進している。</a:t>
                </a:r>
              </a:p>
            </p:txBody>
          </p:sp>
          <p:pic>
            <p:nvPicPr>
              <p:cNvPr id="7" name="図 6" descr="スーツを着た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79B2619B-7F23-39CA-145D-7BA01343A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0666" y="1462540"/>
                <a:ext cx="1991153" cy="1991153"/>
              </a:xfrm>
              <a:prstGeom prst="rect">
                <a:avLst/>
              </a:prstGeom>
            </p:spPr>
          </p:pic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3878334-0835-DC2B-2264-817FE3F91148}"/>
              </a:ext>
            </a:extLst>
          </p:cNvPr>
          <p:cNvGrpSpPr/>
          <p:nvPr/>
        </p:nvGrpSpPr>
        <p:grpSpPr>
          <a:xfrm>
            <a:off x="925586" y="5420938"/>
            <a:ext cx="7991871" cy="1007549"/>
            <a:chOff x="988499" y="3563262"/>
            <a:chExt cx="7991871" cy="100754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998D5B1-6F62-137E-425A-70C654EB9520}"/>
                </a:ext>
              </a:extLst>
            </p:cNvPr>
            <p:cNvSpPr/>
            <p:nvPr/>
          </p:nvSpPr>
          <p:spPr>
            <a:xfrm>
              <a:off x="988499" y="3563262"/>
              <a:ext cx="7991871" cy="4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</a:rPr>
                <a:t>これまで数多くのクライアントを支援してきた私たちが</a:t>
              </a:r>
              <a:endParaRPr kumimoji="1" lang="en-US" altLang="ja-JP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4BD2003-2236-8024-A4DA-1F9FE849C6C9}"/>
                </a:ext>
              </a:extLst>
            </p:cNvPr>
            <p:cNvSpPr/>
            <p:nvPr/>
          </p:nvSpPr>
          <p:spPr>
            <a:xfrm>
              <a:off x="988500" y="4145323"/>
              <a:ext cx="7250726" cy="425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>
                <a:spcBef>
                  <a:spcPts val="6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</a:rPr>
                <a:t>本プロジェクトの成功と成果創出をお約束します。</a:t>
              </a:r>
              <a:endParaRPr kumimoji="1" lang="en-US" altLang="ja-JP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3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308</Words>
  <Application>Microsoft Office PowerPoint</Application>
  <PresentationFormat>ワイド画面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