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29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31086-59E9-4465-9FA0-163A132FAA54}" v="1" dt="2026-02-19T00:30:46.018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30:46.018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30:46.018" v="23773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1A364-595B-FE8F-DE9E-8741128AA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79A22FB-D211-0AE1-038D-CE917EF6718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BD3741B6-B44D-2E66-5A6D-A78B148FF093}"/>
              </a:ext>
            </a:extLst>
          </p:cNvPr>
          <p:cNvSpPr/>
          <p:nvPr/>
        </p:nvSpPr>
        <p:spPr>
          <a:xfrm>
            <a:off x="653401" y="3831277"/>
            <a:ext cx="3392422" cy="2368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74AA0859-968E-23BA-99D0-60FB7624F816}"/>
              </a:ext>
            </a:extLst>
          </p:cNvPr>
          <p:cNvSpPr/>
          <p:nvPr/>
        </p:nvSpPr>
        <p:spPr>
          <a:xfrm>
            <a:off x="4399788" y="3831277"/>
            <a:ext cx="3392422" cy="2368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2D1E2BA3-5B81-4879-5B04-415D8DA1DDD0}"/>
              </a:ext>
            </a:extLst>
          </p:cNvPr>
          <p:cNvSpPr/>
          <p:nvPr/>
        </p:nvSpPr>
        <p:spPr>
          <a:xfrm>
            <a:off x="8146178" y="3831277"/>
            <a:ext cx="3392422" cy="2368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0E099760-85A9-E013-044E-F585ADC9FF66}"/>
              </a:ext>
            </a:extLst>
          </p:cNvPr>
          <p:cNvSpPr/>
          <p:nvPr/>
        </p:nvSpPr>
        <p:spPr>
          <a:xfrm>
            <a:off x="653401" y="1087517"/>
            <a:ext cx="3392422" cy="2368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911AED75-9DB1-2D87-7E87-440552D15F91}"/>
              </a:ext>
            </a:extLst>
          </p:cNvPr>
          <p:cNvSpPr/>
          <p:nvPr/>
        </p:nvSpPr>
        <p:spPr>
          <a:xfrm>
            <a:off x="4399788" y="1087517"/>
            <a:ext cx="3392422" cy="2368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2634BABB-DB67-247F-D427-F65D0414709C}"/>
              </a:ext>
            </a:extLst>
          </p:cNvPr>
          <p:cNvSpPr/>
          <p:nvPr/>
        </p:nvSpPr>
        <p:spPr>
          <a:xfrm>
            <a:off x="8146178" y="1087517"/>
            <a:ext cx="3392422" cy="2368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ja-JP" altLang="en-US" sz="1100" dirty="0">
              <a:solidFill>
                <a:schemeClr val="tx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EECCD7B-BE27-FE07-42B9-2B30C125C197}"/>
              </a:ext>
            </a:extLst>
          </p:cNvPr>
          <p:cNvGrpSpPr/>
          <p:nvPr/>
        </p:nvGrpSpPr>
        <p:grpSpPr>
          <a:xfrm>
            <a:off x="786302" y="1343380"/>
            <a:ext cx="3126620" cy="2032912"/>
            <a:chOff x="1045166" y="3200977"/>
            <a:chExt cx="2608891" cy="184810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CE7614A-00B8-08BA-3FAA-B79B7B9DEFE2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黒川 恒一</a:t>
              </a: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707746C-F744-9179-56F9-507D8FDB5376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代表取締役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CEO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2CEDB74-8649-CBA6-A599-9705182F46A5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大学卒業後、大手総合商社に入社し、国内外の新規事業開発に従事。東南アジアでの現地法人立ち上げや、スタートアップとの資本業務提携を担当し、複数のプロジェクトを黒字化へ導く。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FDD7B65-FE79-C7B6-77D3-F4CE73F4C428}"/>
              </a:ext>
            </a:extLst>
          </p:cNvPr>
          <p:cNvGrpSpPr/>
          <p:nvPr/>
        </p:nvGrpSpPr>
        <p:grpSpPr>
          <a:xfrm>
            <a:off x="4532691" y="1343380"/>
            <a:ext cx="3126620" cy="2032912"/>
            <a:chOff x="1045166" y="3200977"/>
            <a:chExt cx="2608891" cy="184810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2F5BDCA-0A64-63FB-569B-7D651CB6C849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村瀬 祐樹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E7DB283-D28B-F375-8A11-DDCC1D7EA341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COO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0B20781-68D5-B622-CAA7-21A43BE6E82F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理工系大学院修了後、外資系コンサルティングファームに入社。製造業や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企業を中心に業務改善プロジェクトを担当し、データ分析と現場改革を組み合わせた実行支援を行う。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294102A-1B2A-59EA-498F-CAB1CB6913E8}"/>
              </a:ext>
            </a:extLst>
          </p:cNvPr>
          <p:cNvGrpSpPr/>
          <p:nvPr/>
        </p:nvGrpSpPr>
        <p:grpSpPr>
          <a:xfrm>
            <a:off x="8279079" y="1343380"/>
            <a:ext cx="3126620" cy="2032912"/>
            <a:chOff x="1045166" y="3200977"/>
            <a:chExt cx="2608891" cy="1848102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3B12B26-8496-F342-45B4-D40D5225407A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三宅 琢磨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2B2D1B70-9A5F-06D5-653C-2E7DE0EBD525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執行役員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CFO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7848E84-2CBA-F8A9-B7C2-C575A0434170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公認会計士試験合格後、監査法人にて上場企業の監査業務および内部統制構築支援を担当。その後、事業会社へ転じ、経営企画部門にて中期経営計画の策定や資本政策の立案を担う。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BDB5AF0-3AF2-13C0-8B52-95B440EF7A73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A4FFE14-C868-9913-E57C-7C0C57F9ED11}"/>
              </a:ext>
            </a:extLst>
          </p:cNvPr>
          <p:cNvGrpSpPr/>
          <p:nvPr/>
        </p:nvGrpSpPr>
        <p:grpSpPr>
          <a:xfrm>
            <a:off x="786302" y="4054776"/>
            <a:ext cx="3126620" cy="2032912"/>
            <a:chOff x="1045166" y="3200977"/>
            <a:chExt cx="2608891" cy="1848102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FD3A5B8F-3EA2-294F-A137-4ECD02727020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藤崎 美月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5C312FAD-164E-21C4-C0BD-5EC88849B19E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取締役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CMO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94D9A589-FE17-C1E6-CA68-0952E5CC7D54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大学卒業後、大手広告代理店に入社し、消費財メーカーや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企業のブランド戦略立案を担当。市場調査からクリエイティブ制作、デジタル施策の実行までを一貫して推進し、複数の新商品をヒットへ導く。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A680B57-090E-8213-E964-F68D9375F523}"/>
              </a:ext>
            </a:extLst>
          </p:cNvPr>
          <p:cNvGrpSpPr/>
          <p:nvPr/>
        </p:nvGrpSpPr>
        <p:grpSpPr>
          <a:xfrm>
            <a:off x="4532691" y="4054776"/>
            <a:ext cx="3126620" cy="2032912"/>
            <a:chOff x="1045166" y="3200977"/>
            <a:chExt cx="2608891" cy="1848102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AF7C0D33-0771-DA8B-6D16-FE4474BD1EC2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高橋 由梨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A33B292-38C7-69FF-9870-FBBCC18869DF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</a:rPr>
                <a:t>執行役員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CHRO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F469775B-8695-0BC0-EEA4-EF2D053B3BBA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人材系企業にて法人営業としてキャリアをスタートし、採用戦略や組織開発支援に従事。その後、</a:t>
              </a:r>
              <a:r>
                <a:rPr kumimoji="1" lang="en-US" altLang="ja-JP" sz="1100" dirty="0">
                  <a:solidFill>
                    <a:schemeClr val="tx1"/>
                  </a:solidFill>
                </a:rPr>
                <a:t>IT</a:t>
              </a:r>
              <a:r>
                <a:rPr kumimoji="1" lang="ja-JP" altLang="en-US" sz="1100" dirty="0">
                  <a:solidFill>
                    <a:schemeClr val="tx1"/>
                  </a:solidFill>
                </a:rPr>
                <a:t>企業の人事部門へ転職し、新卒・中途採用の仕組み構築から評価制度設計、研修制度の整備までを主導。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13B5402-0D4A-53D1-7957-953226139008}"/>
              </a:ext>
            </a:extLst>
          </p:cNvPr>
          <p:cNvGrpSpPr/>
          <p:nvPr/>
        </p:nvGrpSpPr>
        <p:grpSpPr>
          <a:xfrm>
            <a:off x="8279079" y="4054776"/>
            <a:ext cx="3126620" cy="2032912"/>
            <a:chOff x="1045166" y="3200977"/>
            <a:chExt cx="2608891" cy="1848102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2A05D67-AA43-650C-A48E-F3C17CDC5192}"/>
                </a:ext>
              </a:extLst>
            </p:cNvPr>
            <p:cNvSpPr/>
            <p:nvPr/>
          </p:nvSpPr>
          <p:spPr>
            <a:xfrm>
              <a:off x="1045166" y="3511577"/>
              <a:ext cx="2608891" cy="3877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b="1" dirty="0">
                  <a:solidFill>
                    <a:schemeClr val="tx1"/>
                  </a:solidFill>
                </a:rPr>
                <a:t>佐伯 菜摘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3AE9592-5E62-23DB-D285-42B161F9DAFD}"/>
                </a:ext>
              </a:extLst>
            </p:cNvPr>
            <p:cNvSpPr/>
            <p:nvPr/>
          </p:nvSpPr>
          <p:spPr>
            <a:xfrm>
              <a:off x="1045166" y="3200977"/>
              <a:ext cx="2608891" cy="264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tx1"/>
                  </a:solidFill>
                </a:rPr>
                <a:t>事業開発責任者</a:t>
              </a:r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0D0F685-8340-A6C6-40A1-99D435F62656}"/>
                </a:ext>
              </a:extLst>
            </p:cNvPr>
            <p:cNvSpPr/>
            <p:nvPr/>
          </p:nvSpPr>
          <p:spPr>
            <a:xfrm>
              <a:off x="1045166" y="4091525"/>
              <a:ext cx="2608891" cy="95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国際系学部卒業後、グローバル企業にて海外事業の企画業務に従事。現地パートナーとのアライアンス構築や新規市場調査を担当し、複数の海外拠点立ち上げに関与。</a:t>
              </a:r>
            </a:p>
          </p:txBody>
        </p:sp>
      </p:grpSp>
      <p:pic>
        <p:nvPicPr>
          <p:cNvPr id="2" name="図 1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448E82B1-7C0B-69E6-7B3C-E0BEDF8C1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58" y="1263948"/>
            <a:ext cx="912996" cy="912996"/>
          </a:xfrm>
          <a:prstGeom prst="ellipse">
            <a:avLst/>
          </a:prstGeom>
        </p:spPr>
      </p:pic>
      <p:pic>
        <p:nvPicPr>
          <p:cNvPr id="15" name="図 14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9D98C437-B8D4-8DE9-5EC3-844799C33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47" y="1263948"/>
            <a:ext cx="912996" cy="912996"/>
          </a:xfrm>
          <a:prstGeom prst="ellipse">
            <a:avLst/>
          </a:prstGeom>
        </p:spPr>
      </p:pic>
      <p:pic>
        <p:nvPicPr>
          <p:cNvPr id="29" name="図 28" descr="白いバックグラウンドの前に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D2A2C0C8-AA07-4A77-24C5-62702202C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2" y="3977390"/>
            <a:ext cx="912996" cy="912996"/>
          </a:xfrm>
          <a:prstGeom prst="ellipse">
            <a:avLst/>
          </a:prstGeom>
        </p:spPr>
      </p:pic>
      <p:pic>
        <p:nvPicPr>
          <p:cNvPr id="30" name="図 29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B02AE042-62FD-437E-AA96-54D123AEC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36" y="1263950"/>
            <a:ext cx="912997" cy="912997"/>
          </a:xfrm>
          <a:prstGeom prst="ellipse">
            <a:avLst/>
          </a:prstGeom>
        </p:spPr>
      </p:pic>
      <p:pic>
        <p:nvPicPr>
          <p:cNvPr id="31" name="図 30" descr="黒いドレスを着た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C5C6CCB9-1CFC-1793-7582-4B3A723D52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47" y="3977390"/>
            <a:ext cx="912996" cy="912996"/>
          </a:xfrm>
          <a:prstGeom prst="ellipse">
            <a:avLst/>
          </a:prstGeom>
        </p:spPr>
      </p:pic>
      <p:pic>
        <p:nvPicPr>
          <p:cNvPr id="32" name="図 31" descr="白いシャツを着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2F096E3D-4FE6-76B8-FFE5-C1BBDEC8A6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836" y="3977392"/>
            <a:ext cx="912997" cy="9129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930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385</Words>
  <Application>Microsoft Office PowerPoint</Application>
  <PresentationFormat>ワイド画面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