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21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F2DA94-B611-4D91-B6AD-D15D0D6C84AC}" v="1" dt="2026-02-19T00:31:23.758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31:23.757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31:23.757" v="23773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2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CF63A-8C24-DE72-6223-6F2FCD512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EB46EBD-9A1D-5C31-A3C9-3AB65698D51D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B158F30-C7FC-451B-08EB-6B37F78198C8}"/>
              </a:ext>
            </a:extLst>
          </p:cNvPr>
          <p:cNvGrpSpPr/>
          <p:nvPr/>
        </p:nvGrpSpPr>
        <p:grpSpPr>
          <a:xfrm>
            <a:off x="786302" y="5625347"/>
            <a:ext cx="10783265" cy="768234"/>
            <a:chOff x="786302" y="2998923"/>
            <a:chExt cx="10783265" cy="768234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7EC2B002-A48E-F9D3-2C4A-1C22F2D957B3}"/>
                </a:ext>
              </a:extLst>
            </p:cNvPr>
            <p:cNvGrpSpPr/>
            <p:nvPr/>
          </p:nvGrpSpPr>
          <p:grpSpPr>
            <a:xfrm>
              <a:off x="786302" y="2998923"/>
              <a:ext cx="1548315" cy="768234"/>
              <a:chOff x="1045166" y="3200977"/>
              <a:chExt cx="2608891" cy="698395"/>
            </a:xfrm>
          </p:grpSpPr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D2F34E37-A78C-5AEC-B959-0B2F63805A08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黒川 恒一</a:t>
                </a:r>
              </a:p>
            </p:txBody>
          </p:sp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B7B3BD98-8AAF-CDB9-30FA-0D0E3226524F}"/>
                  </a:ext>
                </a:extLst>
              </p:cNvPr>
              <p:cNvSpPr/>
              <p:nvPr/>
            </p:nvSpPr>
            <p:spPr>
              <a:xfrm>
                <a:off x="1045166" y="320097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代表取締役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CEO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BC845F63-4E58-386E-163C-4C9F76CE4435}"/>
                </a:ext>
              </a:extLst>
            </p:cNvPr>
            <p:cNvGrpSpPr/>
            <p:nvPr/>
          </p:nvGrpSpPr>
          <p:grpSpPr>
            <a:xfrm>
              <a:off x="2633292" y="2998923"/>
              <a:ext cx="1548315" cy="768234"/>
              <a:chOff x="1045166" y="3200977"/>
              <a:chExt cx="2608891" cy="698395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18AE674-A0C3-EF3D-0966-9C25C0F74222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村瀬 祐樹</a:t>
                </a: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790B18B7-D3A4-1D5A-346A-85EB3F09914B}"/>
                  </a:ext>
                </a:extLst>
              </p:cNvPr>
              <p:cNvSpPr/>
              <p:nvPr/>
            </p:nvSpPr>
            <p:spPr>
              <a:xfrm>
                <a:off x="1045166" y="320097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取締役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COO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2BBF7830-1AEE-C765-2842-B01B874E5E33}"/>
                </a:ext>
              </a:extLst>
            </p:cNvPr>
            <p:cNvGrpSpPr/>
            <p:nvPr/>
          </p:nvGrpSpPr>
          <p:grpSpPr>
            <a:xfrm>
              <a:off x="4480282" y="2998923"/>
              <a:ext cx="1548315" cy="768234"/>
              <a:chOff x="1045166" y="3200977"/>
              <a:chExt cx="2608891" cy="698395"/>
            </a:xfrm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B85B5840-FF83-D8BF-562D-C6E684705675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三宅 琢磨</a:t>
                </a: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6046ADCD-CF7E-BE59-8D79-D66A21CF7183}"/>
                  </a:ext>
                </a:extLst>
              </p:cNvPr>
              <p:cNvSpPr/>
              <p:nvPr/>
            </p:nvSpPr>
            <p:spPr>
              <a:xfrm>
                <a:off x="1045166" y="320097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執行役員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CFO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321471F6-5BC8-DB26-2658-57C509F68C7C}"/>
                </a:ext>
              </a:extLst>
            </p:cNvPr>
            <p:cNvGrpSpPr/>
            <p:nvPr/>
          </p:nvGrpSpPr>
          <p:grpSpPr>
            <a:xfrm>
              <a:off x="6327272" y="2998923"/>
              <a:ext cx="1548315" cy="768234"/>
              <a:chOff x="1045166" y="3200977"/>
              <a:chExt cx="2608891" cy="698395"/>
            </a:xfrm>
          </p:grpSpPr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383FA762-5E92-EBD2-59D0-9E473C26F1D0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藤崎 美月</a:t>
                </a:r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B4F20ECB-1871-4F8B-5CAA-8884042D1CE5}"/>
                  </a:ext>
                </a:extLst>
              </p:cNvPr>
              <p:cNvSpPr/>
              <p:nvPr/>
            </p:nvSpPr>
            <p:spPr>
              <a:xfrm>
                <a:off x="1045166" y="320097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取締役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CMO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6A164D55-89FD-C459-FF2B-8E160CF2F68D}"/>
                </a:ext>
              </a:extLst>
            </p:cNvPr>
            <p:cNvGrpSpPr/>
            <p:nvPr/>
          </p:nvGrpSpPr>
          <p:grpSpPr>
            <a:xfrm>
              <a:off x="8174262" y="2998923"/>
              <a:ext cx="1548315" cy="768234"/>
              <a:chOff x="1045166" y="3200977"/>
              <a:chExt cx="2608891" cy="698395"/>
            </a:xfrm>
          </p:grpSpPr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BB2325C1-F7AD-3432-08A4-FE91F92A07D8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高橋 由梨</a:t>
                </a:r>
              </a:p>
            </p:txBody>
          </p:sp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44C37472-FEFD-D4D5-A54D-34F8B635ED87}"/>
                  </a:ext>
                </a:extLst>
              </p:cNvPr>
              <p:cNvSpPr/>
              <p:nvPr/>
            </p:nvSpPr>
            <p:spPr>
              <a:xfrm>
                <a:off x="1045166" y="320097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執行役員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CHRO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2308DCB8-E2AF-11EF-E71D-992028272829}"/>
                </a:ext>
              </a:extLst>
            </p:cNvPr>
            <p:cNvGrpSpPr/>
            <p:nvPr/>
          </p:nvGrpSpPr>
          <p:grpSpPr>
            <a:xfrm>
              <a:off x="10021252" y="2998923"/>
              <a:ext cx="1548315" cy="768234"/>
              <a:chOff x="1045166" y="3200977"/>
              <a:chExt cx="2608891" cy="698395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FAA6A5B3-F9E2-A529-77B5-2A39AA7F8D84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佐伯 菜摘</a:t>
                </a: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8DD44AB9-19A4-7E98-D1C2-367FDF5F5E46}"/>
                  </a:ext>
                </a:extLst>
              </p:cNvPr>
              <p:cNvSpPr/>
              <p:nvPr/>
            </p:nvSpPr>
            <p:spPr>
              <a:xfrm>
                <a:off x="1045166" y="320097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1100" dirty="0">
                    <a:solidFill>
                      <a:schemeClr val="tx1"/>
                    </a:solidFill>
                  </a:rPr>
                  <a:t>事業開発責任者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4D87240-1407-5678-DB1D-70C7C02AABEB}"/>
              </a:ext>
            </a:extLst>
          </p:cNvPr>
          <p:cNvGrpSpPr/>
          <p:nvPr/>
        </p:nvGrpSpPr>
        <p:grpSpPr>
          <a:xfrm>
            <a:off x="786301" y="1381473"/>
            <a:ext cx="10783266" cy="1931104"/>
            <a:chOff x="786301" y="4103935"/>
            <a:chExt cx="10783266" cy="1931104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E0F98691-5009-E529-811A-D7894DFA07E8}"/>
                </a:ext>
              </a:extLst>
            </p:cNvPr>
            <p:cNvSpPr/>
            <p:nvPr/>
          </p:nvSpPr>
          <p:spPr>
            <a:xfrm>
              <a:off x="786301" y="4103935"/>
              <a:ext cx="10783266" cy="5611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600" b="1" dirty="0">
                  <a:solidFill>
                    <a:schemeClr val="tx1"/>
                  </a:solidFill>
                </a:rPr>
                <a:t>私たちは、それぞれ異なる専門領域と経験を持つ</a:t>
              </a:r>
              <a:r>
                <a:rPr kumimoji="1" lang="en-US" altLang="ja-JP" sz="1600" b="1" dirty="0">
                  <a:solidFill>
                    <a:schemeClr val="tx1"/>
                  </a:solidFill>
                </a:rPr>
                <a:t>6</a:t>
              </a:r>
              <a:r>
                <a:rPr kumimoji="1" lang="ja-JP" altLang="en-US" sz="1600" b="1" dirty="0">
                  <a:solidFill>
                    <a:schemeClr val="tx1"/>
                  </a:solidFill>
                </a:rPr>
                <a:t>名のチームです。</a:t>
              </a:r>
              <a:endParaRPr kumimoji="1" lang="en-US" altLang="ja-JP" sz="1600" b="1" dirty="0">
                <a:solidFill>
                  <a:schemeClr val="tx1"/>
                </a:solidFill>
              </a:endParaRPr>
            </a:p>
            <a:p>
              <a:r>
                <a:rPr kumimoji="1" lang="ja-JP" altLang="en-US" sz="1600" b="1" dirty="0">
                  <a:solidFill>
                    <a:schemeClr val="tx1"/>
                  </a:solidFill>
                </a:rPr>
                <a:t>戦略・財務・組織・マーケティング・事業開発までを横断し、構想から実行まで一貫して伴走します。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14F2F6F1-AAC5-7390-2A18-FD0E919906AB}"/>
                </a:ext>
              </a:extLst>
            </p:cNvPr>
            <p:cNvSpPr/>
            <p:nvPr/>
          </p:nvSpPr>
          <p:spPr>
            <a:xfrm>
              <a:off x="786301" y="4760759"/>
              <a:ext cx="10783266" cy="1274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kumimoji="1" lang="ja-JP" altLang="en-US" sz="1200" dirty="0">
                  <a:solidFill>
                    <a:schemeClr val="tx1"/>
                  </a:solidFill>
                </a:rPr>
                <a:t>本チームは、経営戦略、財務設計、組織構築、マーケティング、オペレーション改善、新規事業開発など、異なる専門分野を担う</a:t>
              </a:r>
              <a:r>
                <a:rPr kumimoji="1" lang="en-US" altLang="ja-JP" sz="1200" dirty="0">
                  <a:solidFill>
                    <a:schemeClr val="tx1"/>
                  </a:solidFill>
                </a:rPr>
                <a:t>6</a:t>
              </a:r>
              <a:r>
                <a:rPr kumimoji="1" lang="ja-JP" altLang="en-US" sz="1200" dirty="0">
                  <a:solidFill>
                    <a:schemeClr val="tx1"/>
                  </a:solidFill>
                </a:rPr>
                <a:t>名で構成されています。</a:t>
              </a:r>
              <a:endParaRPr kumimoji="1" lang="en-US" altLang="ja-JP" sz="1200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200" dirty="0">
                  <a:solidFill>
                    <a:schemeClr val="tx1"/>
                  </a:solidFill>
                </a:rPr>
                <a:t>大手企業での実務経験やスタートアップでの成長フェーズ経験を持つメンバーが集まり、机上の理論ではなく実行可能性を重視した支援を行います。</a:t>
              </a:r>
              <a:endParaRPr kumimoji="1" lang="en-US" altLang="ja-JP" sz="1200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200" dirty="0">
                  <a:solidFill>
                    <a:schemeClr val="tx1"/>
                  </a:solidFill>
                </a:rPr>
                <a:t>それぞれが独立した専門性を持ちながらも、プロジェクトごとに密に連携し、課題の本質を多角的に分析。</a:t>
              </a:r>
              <a:endParaRPr kumimoji="1" lang="en-US" altLang="ja-JP" sz="1200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200" dirty="0">
                  <a:solidFill>
                    <a:schemeClr val="tx1"/>
                  </a:solidFill>
                </a:rPr>
                <a:t>戦略立案から具体的なアクション設計、現場実装までを一体で推進する体制を強みとしています。</a:t>
              </a:r>
            </a:p>
          </p:txBody>
        </p:sp>
      </p:grpSp>
      <p:pic>
        <p:nvPicPr>
          <p:cNvPr id="31" name="図 30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FCD81932-777B-6A08-F0D7-B0A3DF60E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1" y="4153547"/>
            <a:ext cx="1336719" cy="1336719"/>
          </a:xfrm>
          <a:prstGeom prst="rect">
            <a:avLst/>
          </a:prstGeom>
        </p:spPr>
      </p:pic>
      <p:pic>
        <p:nvPicPr>
          <p:cNvPr id="32" name="図 31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153F34F6-DF2F-BE50-A976-59D1D21A7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92" y="4153547"/>
            <a:ext cx="1336719" cy="1336719"/>
          </a:xfrm>
          <a:prstGeom prst="rect">
            <a:avLst/>
          </a:prstGeom>
        </p:spPr>
      </p:pic>
      <p:pic>
        <p:nvPicPr>
          <p:cNvPr id="34" name="図 33" descr="白いバックグラウンドの前に立っ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0B191B9C-810D-EC9E-1674-EA618C2A9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72" y="4153547"/>
            <a:ext cx="1336719" cy="1336719"/>
          </a:xfrm>
          <a:prstGeom prst="rect">
            <a:avLst/>
          </a:prstGeom>
        </p:spPr>
      </p:pic>
      <p:pic>
        <p:nvPicPr>
          <p:cNvPr id="36" name="図 35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1203F517-3B43-864C-1C31-03D8A434B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83" y="4153548"/>
            <a:ext cx="1336720" cy="1336720"/>
          </a:xfrm>
          <a:prstGeom prst="rect">
            <a:avLst/>
          </a:prstGeom>
        </p:spPr>
      </p:pic>
      <p:pic>
        <p:nvPicPr>
          <p:cNvPr id="38" name="図 37" descr="黒いドレスを着た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A80D772E-864A-ACAE-029B-BD2B6688D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260" y="4153547"/>
            <a:ext cx="1336719" cy="1336719"/>
          </a:xfrm>
          <a:prstGeom prst="rect">
            <a:avLst/>
          </a:prstGeom>
        </p:spPr>
      </p:pic>
      <p:pic>
        <p:nvPicPr>
          <p:cNvPr id="40" name="図 39" descr="白いシャツを着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9E625E3D-0A0F-B68A-3172-455E255D30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49" y="4153548"/>
            <a:ext cx="1336720" cy="13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275</Words>
  <Application>Microsoft Office PowerPoint</Application>
  <PresentationFormat>ワイド画面</PresentationFormat>
  <Paragraphs>30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