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1A09E-B609-459C-AF37-9A3D5E8D1150}" v="1" dt="2026-02-19T00:31:32.483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32.47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31:32.478" v="23773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44545-9D41-223E-318D-23C21F89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BB5451A-49E7-7180-B1CA-BD08BF08D3A4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8648C69-D0E1-E80C-617B-3FD3A8A17554}"/>
              </a:ext>
            </a:extLst>
          </p:cNvPr>
          <p:cNvGrpSpPr/>
          <p:nvPr/>
        </p:nvGrpSpPr>
        <p:grpSpPr>
          <a:xfrm>
            <a:off x="350649" y="1263948"/>
            <a:ext cx="11490702" cy="4823740"/>
            <a:chOff x="396259" y="1263948"/>
            <a:chExt cx="11490702" cy="482374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5A6E8719-6D75-5F64-9926-16AF530C8605}"/>
                </a:ext>
              </a:extLst>
            </p:cNvPr>
            <p:cNvGrpSpPr/>
            <p:nvPr/>
          </p:nvGrpSpPr>
          <p:grpSpPr>
            <a:xfrm>
              <a:off x="396259" y="1263948"/>
              <a:ext cx="2583984" cy="2112344"/>
              <a:chOff x="1057620" y="1263948"/>
              <a:chExt cx="2583984" cy="2112344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1036E3E-7006-48F9-9815-EC4AF1AF9B10}"/>
                  </a:ext>
                </a:extLst>
              </p:cNvPr>
              <p:cNvGrpSpPr/>
              <p:nvPr/>
            </p:nvGrpSpPr>
            <p:grpSpPr>
              <a:xfrm>
                <a:off x="1057620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5E544212-3556-5323-113F-545090AA39D1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黒川 恒一</a:t>
                  </a: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A5AEEBA0-3C8B-61E0-3804-A4111CF77B90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代表取締役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CEO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93A2E121-C8C4-8B2D-6B6B-2E1500C82670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  </a:r>
                </a:p>
              </p:txBody>
            </p:sp>
          </p:grpSp>
          <p:pic>
            <p:nvPicPr>
              <p:cNvPr id="2" name="図 1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E13E1AE-6DD3-8CBE-D924-850551F6F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5" y="1263948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ED1C334-035C-E3F4-1655-29FC03B90C2C}"/>
                </a:ext>
              </a:extLst>
            </p:cNvPr>
            <p:cNvGrpSpPr/>
            <p:nvPr/>
          </p:nvGrpSpPr>
          <p:grpSpPr>
            <a:xfrm>
              <a:off x="3365165" y="1263948"/>
              <a:ext cx="2583984" cy="2112344"/>
              <a:chOff x="4804009" y="1263948"/>
              <a:chExt cx="2583984" cy="2112344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2F37372E-20FD-A254-32F2-5A857FEE6B73}"/>
                  </a:ext>
                </a:extLst>
              </p:cNvPr>
              <p:cNvGrpSpPr/>
              <p:nvPr/>
            </p:nvGrpSpPr>
            <p:grpSpPr>
              <a:xfrm>
                <a:off x="4804009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4F7BA4E7-70F2-1B04-D166-C428E32C79BE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村瀬 祐樹</a:t>
                  </a:r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1DECF03A-EA61-1DBA-2446-18B141F4551F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COO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12A2086A-9889-CBA9-1F37-83710A86A7EC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理工系大学院修了後、外資系コンサルティングファームに入社。製造業や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企業を中心に業務改善プロジェクトを担当し、データ分析と現場改革を組み合わせた実行支援を行う。</a:t>
                  </a:r>
                </a:p>
              </p:txBody>
            </p:sp>
          </p:grpSp>
          <p:pic>
            <p:nvPicPr>
              <p:cNvPr id="15" name="図 14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2E02338-9268-F513-C380-DF74F368A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1263948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5338E40D-F753-FB36-0D8D-ACD8937D955F}"/>
                </a:ext>
              </a:extLst>
            </p:cNvPr>
            <p:cNvGrpSpPr/>
            <p:nvPr/>
          </p:nvGrpSpPr>
          <p:grpSpPr>
            <a:xfrm>
              <a:off x="9302977" y="1263948"/>
              <a:ext cx="2583984" cy="2110298"/>
              <a:chOff x="1057620" y="3977390"/>
              <a:chExt cx="2583984" cy="2110298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A5DF15BF-BADB-02C5-FC3D-1BB1075A34B7}"/>
                  </a:ext>
                </a:extLst>
              </p:cNvPr>
              <p:cNvGrpSpPr/>
              <p:nvPr/>
            </p:nvGrpSpPr>
            <p:grpSpPr>
              <a:xfrm>
                <a:off x="1057620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88CFD565-61DA-001E-78E8-22A1A7EA43B3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藤崎 美月</a:t>
                  </a: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AA65B444-8FAF-FBFA-563B-2DD7C4ED68E3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CMO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7B0FC804-2452-6944-FFF7-23A6A67A3A46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大学卒業後、大手広告代理店に入社し、消費財メーカーや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企業のブランド戦略立案を担当。市場調査からクリエイティブ制作、デジタル施策の実行までを一貫して推進し、複数の新商品をヒットへ導く。</a:t>
                  </a:r>
                </a:p>
              </p:txBody>
            </p:sp>
          </p:grpSp>
          <p:pic>
            <p:nvPicPr>
              <p:cNvPr id="29" name="図 28" descr="白いバックグラウンドの前に立っ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736DD85-3CDA-639C-FF24-5BA6A936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9" y="3977390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49AAA26-2672-5809-5291-B23799485DD3}"/>
                </a:ext>
              </a:extLst>
            </p:cNvPr>
            <p:cNvGrpSpPr/>
            <p:nvPr/>
          </p:nvGrpSpPr>
          <p:grpSpPr>
            <a:xfrm>
              <a:off x="6334071" y="1263950"/>
              <a:ext cx="2583984" cy="2112342"/>
              <a:chOff x="8550397" y="1263950"/>
              <a:chExt cx="2583984" cy="2112342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21A4DA9A-AAFE-0B91-1CC6-9C600A3DEB9A}"/>
                  </a:ext>
                </a:extLst>
              </p:cNvPr>
              <p:cNvGrpSpPr/>
              <p:nvPr/>
            </p:nvGrpSpPr>
            <p:grpSpPr>
              <a:xfrm>
                <a:off x="8550397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23CF4637-406A-EA25-E38E-7A0D7020483A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三宅 琢磨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B78F6B84-4326-6335-D4E1-092C01BDEBF4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CFO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3986F7F-2997-5298-E6D9-D7A860A8A316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  </a:r>
                </a:p>
              </p:txBody>
            </p:sp>
          </p:grpSp>
          <p:pic>
            <p:nvPicPr>
              <p:cNvPr id="30" name="図 29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8E44BC7-8757-495B-6657-D50240031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3" y="1263950"/>
                <a:ext cx="912997" cy="912997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B88AC33C-2CCF-1F58-27FA-6ED79FEDBC53}"/>
                </a:ext>
              </a:extLst>
            </p:cNvPr>
            <p:cNvGrpSpPr/>
            <p:nvPr/>
          </p:nvGrpSpPr>
          <p:grpSpPr>
            <a:xfrm>
              <a:off x="396259" y="3977390"/>
              <a:ext cx="2583984" cy="2110298"/>
              <a:chOff x="4804009" y="3977390"/>
              <a:chExt cx="2583984" cy="2110298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11637D76-FBEC-23F5-9F0C-32039CC462E7}"/>
                  </a:ext>
                </a:extLst>
              </p:cNvPr>
              <p:cNvGrpSpPr/>
              <p:nvPr/>
            </p:nvGrpSpPr>
            <p:grpSpPr>
              <a:xfrm>
                <a:off x="4804009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97229686-E637-916D-61D8-1C725E174CD5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高橋 由梨</a:t>
                  </a: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46D1A4BA-2FF2-06AB-2B46-9C97C16ADA88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CHRO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717697B0-79F5-BFA9-EE38-79AC3F10BF47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人材系企業にて法人営業としてキャリアをスタートし、採用戦略や組織開発支援に従事。その後、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企業の人事部門へ転職し、新卒・中途採用の仕組み構築から評価制度設計、研修制度の整備までを主導。</a:t>
                  </a:r>
                </a:p>
              </p:txBody>
            </p:sp>
          </p:grpSp>
          <p:pic>
            <p:nvPicPr>
              <p:cNvPr id="31" name="図 30" descr="黒いドレスを着た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3E385C5-0077-1BF5-4060-32A2E86FC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3977390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5CE00CC0-E7ED-F3A1-E4A2-7CBC2E6847FF}"/>
                </a:ext>
              </a:extLst>
            </p:cNvPr>
            <p:cNvGrpSpPr/>
            <p:nvPr/>
          </p:nvGrpSpPr>
          <p:grpSpPr>
            <a:xfrm>
              <a:off x="3365165" y="3977392"/>
              <a:ext cx="2583984" cy="2110296"/>
              <a:chOff x="8550397" y="3977392"/>
              <a:chExt cx="2583984" cy="2110296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B2E53058-F8CD-B512-58E3-8FCB5BF27AFA}"/>
                  </a:ext>
                </a:extLst>
              </p:cNvPr>
              <p:cNvGrpSpPr/>
              <p:nvPr/>
            </p:nvGrpSpPr>
            <p:grpSpPr>
              <a:xfrm>
                <a:off x="8550397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CBD70F8B-2F03-E9B9-9FAF-78F3FB279B7C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佐伯 菜摘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28EC16BC-734C-8E3B-BE50-9A2C6DB63AB0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事業開発責任者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474BC954-6A11-7EFC-0459-8399AD93144A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国際系学部卒業後、グローバル企業にて海外事業の企画業務に従事。現地パートナーとのアライアンス構築や新規市場調査を担当し、複数の海外拠点立ち上げに関与。</a:t>
                  </a:r>
                </a:p>
              </p:txBody>
            </p:sp>
          </p:grpSp>
          <p:pic>
            <p:nvPicPr>
              <p:cNvPr id="32" name="図 31" descr="白いシャ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85973E-EAAA-3932-3A5D-6B6D438E2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3" y="3977392"/>
                <a:ext cx="912997" cy="912997"/>
              </a:xfrm>
              <a:prstGeom prst="rect">
                <a:avLst/>
              </a:prstGeom>
            </p:spPr>
          </p:pic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483FB097-FADE-E03E-E4AC-3990C0D64099}"/>
                </a:ext>
              </a:extLst>
            </p:cNvPr>
            <p:cNvGrpSpPr/>
            <p:nvPr/>
          </p:nvGrpSpPr>
          <p:grpSpPr>
            <a:xfrm>
              <a:off x="6334071" y="3977390"/>
              <a:ext cx="2583984" cy="2110298"/>
              <a:chOff x="6334071" y="3977390"/>
              <a:chExt cx="2583984" cy="2110298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EE0DD703-F38E-34A6-2CA6-B423DECAB895}"/>
                  </a:ext>
                </a:extLst>
              </p:cNvPr>
              <p:cNvGrpSpPr/>
              <p:nvPr/>
            </p:nvGrpSpPr>
            <p:grpSpPr>
              <a:xfrm>
                <a:off x="6334071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ECEF6680-0070-A699-CB6A-4A729944798C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森田 亮</a:t>
                  </a: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CB48728A-25B0-ED6C-8337-B743F39C8E9D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営業部長</a:t>
                  </a:r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AF22F0F3-08F1-A2EE-A50F-A7D659E3E3BE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大手商社にて法人営業を担当し、国内外の新規顧客開拓と既存取引拡大を推進。年間売上を大幅に伸ばした実績を持つ。東南アジア駐在を経験し、現地法人の立ち上げと営業組織の構築を主導。</a:t>
                  </a:r>
                </a:p>
              </p:txBody>
            </p:sp>
          </p:grpSp>
          <p:pic>
            <p:nvPicPr>
              <p:cNvPr id="54" name="図 53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BA72FA4-AFED-549D-57D5-574F1F4A7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377" y="3977390"/>
                <a:ext cx="911695" cy="9116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51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439</Words>
  <Application>Microsoft Office PowerPoint</Application>
  <PresentationFormat>ワイド画面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