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24E86-D298-4A7D-9CF8-AE81F14E580F}" v="1" dt="2026-02-19T00:31:41.808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41.802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1:41.802" v="23773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B754-A85F-B4F5-E384-9A371CAD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13D5FB-11EE-51D4-0462-8EFE2E550E9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9B2A0DF-0726-6366-1D17-55BF93473560}"/>
              </a:ext>
            </a:extLst>
          </p:cNvPr>
          <p:cNvGrpSpPr/>
          <p:nvPr/>
        </p:nvGrpSpPr>
        <p:grpSpPr>
          <a:xfrm>
            <a:off x="510163" y="924276"/>
            <a:ext cx="11171674" cy="5549047"/>
            <a:chOff x="441070" y="924276"/>
            <a:chExt cx="11171674" cy="5549047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59E683-4969-0145-B6A8-3F52D0ECB798}"/>
                </a:ext>
              </a:extLst>
            </p:cNvPr>
            <p:cNvGrpSpPr/>
            <p:nvPr/>
          </p:nvGrpSpPr>
          <p:grpSpPr>
            <a:xfrm>
              <a:off x="441070" y="924279"/>
              <a:ext cx="5409150" cy="1253413"/>
              <a:chOff x="2486731" y="924279"/>
              <a:chExt cx="5409150" cy="1253413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67A9D076-9E0B-1015-E9CD-6F8DC82FED99}"/>
                  </a:ext>
                </a:extLst>
              </p:cNvPr>
              <p:cNvGrpSpPr/>
              <p:nvPr/>
            </p:nvGrpSpPr>
            <p:grpSpPr>
              <a:xfrm>
                <a:off x="2486731" y="924279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3" name="正方形/長方形 2">
                  <a:extLst>
                    <a:ext uri="{FF2B5EF4-FFF2-40B4-BE49-F238E27FC236}">
                      <a16:creationId xmlns:a16="http://schemas.microsoft.com/office/drawing/2014/main" id="{37526535-C330-E03A-CC4F-483D7B7AD9B8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黒川 恒一</a:t>
                  </a:r>
                </a:p>
              </p:txBody>
            </p:sp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2492F740-0003-CC87-4478-84D9FB6A1F4A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代表取締役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CEO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41A926B8-092B-3DB6-90BF-5BCAD404170A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  </a:r>
                </a:p>
              </p:txBody>
            </p:sp>
          </p:grpSp>
          <p:pic>
            <p:nvPicPr>
              <p:cNvPr id="2" name="図 1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521C094F-EE51-A3C7-BA84-971F7D42A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5" y="1263948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AAADB624-EB71-F377-4209-E656946F146C}"/>
                </a:ext>
              </a:extLst>
            </p:cNvPr>
            <p:cNvGrpSpPr/>
            <p:nvPr/>
          </p:nvGrpSpPr>
          <p:grpSpPr>
            <a:xfrm>
              <a:off x="6203581" y="924276"/>
              <a:ext cx="5409163" cy="1253411"/>
              <a:chOff x="6233108" y="924276"/>
              <a:chExt cx="5409163" cy="1253411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54724EA2-44D7-B95E-D742-853B41458C72}"/>
                  </a:ext>
                </a:extLst>
              </p:cNvPr>
              <p:cNvGrpSpPr/>
              <p:nvPr/>
            </p:nvGrpSpPr>
            <p:grpSpPr>
              <a:xfrm>
                <a:off x="6233108" y="924276"/>
                <a:ext cx="5409163" cy="1253411"/>
                <a:chOff x="2488033" y="2819975"/>
                <a:chExt cx="5461294" cy="1139466"/>
              </a:xfrm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51622203-4161-D1A1-1D4F-9912F1902378}"/>
                    </a:ext>
                  </a:extLst>
                </p:cNvPr>
                <p:cNvSpPr/>
                <p:nvPr/>
              </p:nvSpPr>
              <p:spPr>
                <a:xfrm>
                  <a:off x="3654057" y="2819984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村瀬 祐樹</a:t>
                  </a:r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E70A1A3A-AA02-238B-11AD-47FE6D644D17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COO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C86A472E-C1CC-1EDF-597A-2D1F2B31B32E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理工系大学院修了後、外資系コンサルティングファームに入社。製造業や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企業を中心に業務改善プロジェクトを担当し、データ分析と現場改革を組み合わせた実行支援を行う。</a:t>
                  </a:r>
                </a:p>
              </p:txBody>
            </p:sp>
          </p:grpSp>
          <p:pic>
            <p:nvPicPr>
              <p:cNvPr id="15" name="図 14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C433DCFE-983D-175F-3B1E-7CA466867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1263948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67210A5-915D-9403-123D-A402D0AFBC6B}"/>
                </a:ext>
              </a:extLst>
            </p:cNvPr>
            <p:cNvGrpSpPr/>
            <p:nvPr/>
          </p:nvGrpSpPr>
          <p:grpSpPr>
            <a:xfrm>
              <a:off x="6203581" y="2355292"/>
              <a:ext cx="5409163" cy="1253413"/>
              <a:chOff x="2486719" y="3635675"/>
              <a:chExt cx="5409163" cy="1253413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39310F74-9A6E-F63E-E32B-1F7CCC2B72EE}"/>
                  </a:ext>
                </a:extLst>
              </p:cNvPr>
              <p:cNvGrpSpPr/>
              <p:nvPr/>
            </p:nvGrpSpPr>
            <p:grpSpPr>
              <a:xfrm>
                <a:off x="2486719" y="3635675"/>
                <a:ext cx="5409163" cy="1253413"/>
                <a:chOff x="2488033" y="2819975"/>
                <a:chExt cx="5461294" cy="1139466"/>
              </a:xfrm>
            </p:grpSpPr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A4967CDB-044B-B80A-AFAB-20126ECCED6A}"/>
                    </a:ext>
                  </a:extLst>
                </p:cNvPr>
                <p:cNvSpPr/>
                <p:nvPr/>
              </p:nvSpPr>
              <p:spPr>
                <a:xfrm>
                  <a:off x="3654057" y="281998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藤崎 美月</a:t>
                  </a: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C3445796-33DF-EA1C-B5A4-1D5A513BDB64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CMO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789779F1-B8E9-B72C-C38E-579316ACE7C4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大学卒業後、大手広告代理店に入社し、消費財メーカーや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企業のブランド戦略立案を担当。市場調査からクリエイティブ制作、デジタル施策の実行までを一貫して推進し、複数の新商品をヒットへ導く。</a:t>
                  </a:r>
                </a:p>
              </p:txBody>
            </p:sp>
          </p:grpSp>
          <p:pic>
            <p:nvPicPr>
              <p:cNvPr id="29" name="図 28" descr="白いバックグラウンドの前に立っ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35C4E47C-8864-AD08-E720-13C9BBD0B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9" y="3977390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CDCE8796-9710-318B-2751-29B92BD0BF83}"/>
                </a:ext>
              </a:extLst>
            </p:cNvPr>
            <p:cNvGrpSpPr/>
            <p:nvPr/>
          </p:nvGrpSpPr>
          <p:grpSpPr>
            <a:xfrm>
              <a:off x="441070" y="2355725"/>
              <a:ext cx="5409150" cy="1253413"/>
              <a:chOff x="9979508" y="924279"/>
              <a:chExt cx="5409150" cy="1253413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6D781641-38D3-E826-90AD-B7488581A9E1}"/>
                  </a:ext>
                </a:extLst>
              </p:cNvPr>
              <p:cNvGrpSpPr/>
              <p:nvPr/>
            </p:nvGrpSpPr>
            <p:grpSpPr>
              <a:xfrm>
                <a:off x="9979508" y="924279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BEF16415-E8E3-C8B0-36EE-4FF3ECF61E60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三宅 琢磨</a:t>
                  </a:r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F30ED135-DA78-428A-EAB4-8D8B984A6005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CFO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275180E9-BA97-8CCA-CC57-8BD305A3031C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  </a:r>
                </a:p>
              </p:txBody>
            </p:sp>
          </p:grpSp>
          <p:pic>
            <p:nvPicPr>
              <p:cNvPr id="30" name="図 29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C9B2B2B-636C-1D45-9320-6F19F6D6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4" y="1263951"/>
                <a:ext cx="770214" cy="770214"/>
              </a:xfrm>
              <a:prstGeom prst="rect">
                <a:avLst/>
              </a:prstGeom>
            </p:spPr>
          </p:pic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60035833-6E71-0BF9-9C5F-EFE98DAE298D}"/>
                </a:ext>
              </a:extLst>
            </p:cNvPr>
            <p:cNvGrpSpPr/>
            <p:nvPr/>
          </p:nvGrpSpPr>
          <p:grpSpPr>
            <a:xfrm>
              <a:off x="441070" y="3787171"/>
              <a:ext cx="5409150" cy="1253413"/>
              <a:chOff x="6233120" y="3635675"/>
              <a:chExt cx="5409150" cy="1253413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43FE0A7E-FE70-A7A7-8D39-29429F26724D}"/>
                  </a:ext>
                </a:extLst>
              </p:cNvPr>
              <p:cNvGrpSpPr/>
              <p:nvPr/>
            </p:nvGrpSpPr>
            <p:grpSpPr>
              <a:xfrm>
                <a:off x="6233120" y="3635675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DBB39915-B444-6659-9951-E17839C75FE5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高橋 由梨</a:t>
                  </a: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AB8183F7-FA3F-950E-1C5F-D755BD0540A0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CHRO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DC256409-DBB0-7A66-4275-5CE75A532268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人材系企業にて法人営業としてキャリアをスタートし、採用戦略や組織開発支援に従事。その後、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企業の人事部門へ転職し、新卒・中途採用の仕組み構築から評価制度設計、研修制度の整備までを主導。</a:t>
                  </a:r>
                </a:p>
              </p:txBody>
            </p:sp>
          </p:grpSp>
          <p:pic>
            <p:nvPicPr>
              <p:cNvPr id="31" name="図 30" descr="黒いドレスを着た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4303E5-9384-73DF-A6A8-219899F07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3977390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07AFE009-DE04-F0A9-2C14-DEAEFDD4D244}"/>
                </a:ext>
              </a:extLst>
            </p:cNvPr>
            <p:cNvGrpSpPr/>
            <p:nvPr/>
          </p:nvGrpSpPr>
          <p:grpSpPr>
            <a:xfrm>
              <a:off x="6203581" y="3787599"/>
              <a:ext cx="5409163" cy="1253413"/>
              <a:chOff x="9979496" y="3635675"/>
              <a:chExt cx="5409163" cy="1253413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D5BF96E8-B5F4-C565-D815-0D7E48C10972}"/>
                  </a:ext>
                </a:extLst>
              </p:cNvPr>
              <p:cNvGrpSpPr/>
              <p:nvPr/>
            </p:nvGrpSpPr>
            <p:grpSpPr>
              <a:xfrm>
                <a:off x="9979496" y="3635675"/>
                <a:ext cx="5409163" cy="1253413"/>
                <a:chOff x="2488033" y="2819975"/>
                <a:chExt cx="5461294" cy="1139466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6453DE79-714D-916C-A2CC-391EBED87AE6}"/>
                    </a:ext>
                  </a:extLst>
                </p:cNvPr>
                <p:cNvSpPr/>
                <p:nvPr/>
              </p:nvSpPr>
              <p:spPr>
                <a:xfrm>
                  <a:off x="3654057" y="281998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佐伯 菜摘</a:t>
                  </a: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6F38C0AA-09CB-B1A0-0998-E0CF9835B86B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1050" dirty="0">
                      <a:solidFill>
                        <a:schemeClr val="tx1"/>
                      </a:solidFill>
                    </a:rPr>
                    <a:t>事業開発責任者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7B995092-4FFF-4619-DC17-C17382478562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国際系学部卒業後、グローバル企業にて海外事業の企画業務に従事。現地パートナーとのアライアンス構築や新規市場調査を担当し、複数の海外拠点立ち上げに関与。</a:t>
                  </a:r>
                </a:p>
              </p:txBody>
            </p:sp>
          </p:grpSp>
          <p:pic>
            <p:nvPicPr>
              <p:cNvPr id="32" name="図 31" descr="白いシャツを着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04CBFEC9-A262-90C2-024B-5BBFF71F5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4" y="3977393"/>
                <a:ext cx="770214" cy="770214"/>
              </a:xfrm>
              <a:prstGeom prst="rect">
                <a:avLst/>
              </a:prstGeom>
            </p:spPr>
          </p:pic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5A55204E-E2A5-F258-EA43-FD7C2A375119}"/>
                </a:ext>
              </a:extLst>
            </p:cNvPr>
            <p:cNvGrpSpPr/>
            <p:nvPr/>
          </p:nvGrpSpPr>
          <p:grpSpPr>
            <a:xfrm>
              <a:off x="441070" y="5219910"/>
              <a:ext cx="5409150" cy="1253413"/>
              <a:chOff x="7763182" y="3635675"/>
              <a:chExt cx="5409150" cy="1253413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1341D254-2577-CBE3-5FBC-95A7BA77DC6C}"/>
                  </a:ext>
                </a:extLst>
              </p:cNvPr>
              <p:cNvGrpSpPr/>
              <p:nvPr/>
            </p:nvGrpSpPr>
            <p:grpSpPr>
              <a:xfrm>
                <a:off x="7763182" y="3635675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45BBADD8-8466-0841-6994-D077470105AE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森田 亮</a:t>
                  </a: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7BCDB92F-7DE8-EAD4-26A6-908EE645EE7E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営業部長</a:t>
                  </a:r>
                </a:p>
              </p:txBody>
            </p:sp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CCF87F91-6A52-E2A8-2D65-FB089B31702F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大手商社にて法人営業を担当し、国内外の新規顧客開拓と既存取引拡大を推進。年間売上を大幅に伸ばした実績を持つ。東南アジア駐在を経験し、現地法人の立ち上げと営業組織の構築を主導。</a:t>
                  </a:r>
                </a:p>
              </p:txBody>
            </p:sp>
          </p:grpSp>
          <p:pic>
            <p:nvPicPr>
              <p:cNvPr id="54" name="図 53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1528E764-BEAD-221F-9A18-7E55A749B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1377" y="3977390"/>
                <a:ext cx="769115" cy="7691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418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439</Words>
  <Application>Microsoft Office PowerPoint</Application>
  <PresentationFormat>ワイド画面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