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42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E3B9C0-4F07-426D-B7EB-EB089E8EC7DE}" v="489" dt="2026-02-18T23:53:00.773"/>
    <p1510:client id="{D9A44289-7D26-4818-8053-46318DBD17ED}" v="1" dt="2026-02-19T00:31:59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31:59.796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31:59.796" v="23773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4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E8252-B5E1-C6ED-061D-9DB310C23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8BDD41A-E8BF-CFC7-600B-833655280F9B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AA837C11-A13A-CEFF-4666-8DDC87AA9A46}"/>
              </a:ext>
            </a:extLst>
          </p:cNvPr>
          <p:cNvGrpSpPr/>
          <p:nvPr/>
        </p:nvGrpSpPr>
        <p:grpSpPr>
          <a:xfrm>
            <a:off x="350649" y="1263948"/>
            <a:ext cx="11490702" cy="4823740"/>
            <a:chOff x="396259" y="1263948"/>
            <a:chExt cx="11490702" cy="4823740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CC16238E-A15E-AC89-53C3-B654E320BDB0}"/>
                </a:ext>
              </a:extLst>
            </p:cNvPr>
            <p:cNvGrpSpPr/>
            <p:nvPr/>
          </p:nvGrpSpPr>
          <p:grpSpPr>
            <a:xfrm>
              <a:off x="396259" y="1263948"/>
              <a:ext cx="2583984" cy="2112344"/>
              <a:chOff x="1057620" y="1263948"/>
              <a:chExt cx="2583984" cy="2112344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1D0D374B-4B66-B102-59E8-82BE5CFC9ECE}"/>
                  </a:ext>
                </a:extLst>
              </p:cNvPr>
              <p:cNvGrpSpPr/>
              <p:nvPr/>
            </p:nvGrpSpPr>
            <p:grpSpPr>
              <a:xfrm>
                <a:off x="1057620" y="1343380"/>
                <a:ext cx="2583984" cy="2032912"/>
                <a:chOff x="1045166" y="3200977"/>
                <a:chExt cx="2608891" cy="1848102"/>
              </a:xfrm>
            </p:grpSpPr>
            <p:sp>
              <p:nvSpPr>
                <p:cNvPr id="3" name="正方形/長方形 2">
                  <a:extLst>
                    <a:ext uri="{FF2B5EF4-FFF2-40B4-BE49-F238E27FC236}">
                      <a16:creationId xmlns:a16="http://schemas.microsoft.com/office/drawing/2014/main" id="{3CB7D747-9953-38AF-3FFA-95B1AE1B66DD}"/>
                    </a:ext>
                  </a:extLst>
                </p:cNvPr>
                <p:cNvSpPr/>
                <p:nvPr/>
              </p:nvSpPr>
              <p:spPr>
                <a:xfrm>
                  <a:off x="1045166" y="3511577"/>
                  <a:ext cx="2608891" cy="387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黒川 恒一</a:t>
                  </a:r>
                </a:p>
              </p:txBody>
            </p:sp>
            <p:sp>
              <p:nvSpPr>
                <p:cNvPr id="4" name="正方形/長方形 3">
                  <a:extLst>
                    <a:ext uri="{FF2B5EF4-FFF2-40B4-BE49-F238E27FC236}">
                      <a16:creationId xmlns:a16="http://schemas.microsoft.com/office/drawing/2014/main" id="{2A9869C0-D810-347F-4870-8C6AE239A194}"/>
                    </a:ext>
                  </a:extLst>
                </p:cNvPr>
                <p:cNvSpPr/>
                <p:nvPr/>
              </p:nvSpPr>
              <p:spPr>
                <a:xfrm>
                  <a:off x="1045166" y="3200977"/>
                  <a:ext cx="2608891" cy="2648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代表取締役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CEO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正方形/長方形 4">
                  <a:extLst>
                    <a:ext uri="{FF2B5EF4-FFF2-40B4-BE49-F238E27FC236}">
                      <a16:creationId xmlns:a16="http://schemas.microsoft.com/office/drawing/2014/main" id="{F894BBEF-80B9-6E8D-B07C-2436134ADAEC}"/>
                    </a:ext>
                  </a:extLst>
                </p:cNvPr>
                <p:cNvSpPr/>
                <p:nvPr/>
              </p:nvSpPr>
              <p:spPr>
                <a:xfrm>
                  <a:off x="1045166" y="4091525"/>
                  <a:ext cx="2608891" cy="957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just"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大学卒業後、大手総合商社に入社し、国内外の新規事業開発に従事。東南アジアでの現地法人立ち上げや、スタートアップとの資本業務提携を担当し、複数のプロジェクトを黒字化へ導く。</a:t>
                  </a:r>
                </a:p>
              </p:txBody>
            </p:sp>
          </p:grpSp>
          <p:pic>
            <p:nvPicPr>
              <p:cNvPr id="2" name="図 1" descr="スーツを着て立っている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5AFF8ED3-F95E-D12E-FD2C-940E979AA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925" y="1263948"/>
                <a:ext cx="912996" cy="912996"/>
              </a:xfrm>
              <a:prstGeom prst="rect">
                <a:avLst/>
              </a:prstGeom>
            </p:spPr>
          </p:pic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5D38132E-DC4B-9B8F-1662-C24762BC01E6}"/>
                </a:ext>
              </a:extLst>
            </p:cNvPr>
            <p:cNvGrpSpPr/>
            <p:nvPr/>
          </p:nvGrpSpPr>
          <p:grpSpPr>
            <a:xfrm>
              <a:off x="3365165" y="1263948"/>
              <a:ext cx="2583984" cy="2112344"/>
              <a:chOff x="4804009" y="1263948"/>
              <a:chExt cx="2583984" cy="2112344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DF2746CD-1C3B-7CD9-1A9D-E7AC91A9DAB9}"/>
                  </a:ext>
                </a:extLst>
              </p:cNvPr>
              <p:cNvGrpSpPr/>
              <p:nvPr/>
            </p:nvGrpSpPr>
            <p:grpSpPr>
              <a:xfrm>
                <a:off x="4804009" y="1343380"/>
                <a:ext cx="2583984" cy="2032912"/>
                <a:chOff x="1045166" y="3200977"/>
                <a:chExt cx="2608891" cy="1848102"/>
              </a:xfrm>
            </p:grpSpPr>
            <p:sp>
              <p:nvSpPr>
                <p:cNvPr id="8" name="正方形/長方形 7">
                  <a:extLst>
                    <a:ext uri="{FF2B5EF4-FFF2-40B4-BE49-F238E27FC236}">
                      <a16:creationId xmlns:a16="http://schemas.microsoft.com/office/drawing/2014/main" id="{5C58C310-1C46-F47D-C66C-051A2F55AABC}"/>
                    </a:ext>
                  </a:extLst>
                </p:cNvPr>
                <p:cNvSpPr/>
                <p:nvPr/>
              </p:nvSpPr>
              <p:spPr>
                <a:xfrm>
                  <a:off x="1045166" y="3511577"/>
                  <a:ext cx="2608891" cy="387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村瀬 祐樹</a:t>
                  </a:r>
                </a:p>
              </p:txBody>
            </p:sp>
            <p:sp>
              <p:nvSpPr>
                <p:cNvPr id="9" name="正方形/長方形 8">
                  <a:extLst>
                    <a:ext uri="{FF2B5EF4-FFF2-40B4-BE49-F238E27FC236}">
                      <a16:creationId xmlns:a16="http://schemas.microsoft.com/office/drawing/2014/main" id="{ABE2A0E1-FCD6-664B-8993-73E5C68B27DE}"/>
                    </a:ext>
                  </a:extLst>
                </p:cNvPr>
                <p:cNvSpPr/>
                <p:nvPr/>
              </p:nvSpPr>
              <p:spPr>
                <a:xfrm>
                  <a:off x="1045166" y="3200977"/>
                  <a:ext cx="2608891" cy="2648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取締役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COO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EC15CFF9-77F8-6DCB-9B1F-6E60AE09F080}"/>
                    </a:ext>
                  </a:extLst>
                </p:cNvPr>
                <p:cNvSpPr/>
                <p:nvPr/>
              </p:nvSpPr>
              <p:spPr>
                <a:xfrm>
                  <a:off x="1045166" y="4091525"/>
                  <a:ext cx="2608891" cy="957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just"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理工系大学院修了後、外資系コンサルティングファームに入社。製造業や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IT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企業を中心に業務改善プロジェクトを担当し、データ分析と現場改革を組み合わせた実行支援を行う。</a:t>
                  </a:r>
                </a:p>
              </p:txBody>
            </p:sp>
          </p:grpSp>
          <p:pic>
            <p:nvPicPr>
              <p:cNvPr id="15" name="図 14" descr="スーツを着た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0886C5B2-B20C-BC64-ACFA-FC4C80D5C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1314" y="1263948"/>
                <a:ext cx="912996" cy="912996"/>
              </a:xfrm>
              <a:prstGeom prst="rect">
                <a:avLst/>
              </a:prstGeom>
            </p:spPr>
          </p:pic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B9C58ACF-8841-E1FB-3B88-D6FE7F50197A}"/>
                </a:ext>
              </a:extLst>
            </p:cNvPr>
            <p:cNvGrpSpPr/>
            <p:nvPr/>
          </p:nvGrpSpPr>
          <p:grpSpPr>
            <a:xfrm>
              <a:off x="9302977" y="1263948"/>
              <a:ext cx="2583984" cy="2110298"/>
              <a:chOff x="1057620" y="3977390"/>
              <a:chExt cx="2583984" cy="2110298"/>
            </a:xfrm>
          </p:grpSpPr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B007EB96-073D-FA32-F076-6142F40FA992}"/>
                  </a:ext>
                </a:extLst>
              </p:cNvPr>
              <p:cNvGrpSpPr/>
              <p:nvPr/>
            </p:nvGrpSpPr>
            <p:grpSpPr>
              <a:xfrm>
                <a:off x="1057620" y="4054776"/>
                <a:ext cx="2583984" cy="2032912"/>
                <a:chOff x="1045166" y="3200977"/>
                <a:chExt cx="2608891" cy="1848102"/>
              </a:xfrm>
            </p:grpSpPr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967C25B9-8D4C-A156-15AE-382272B77B52}"/>
                    </a:ext>
                  </a:extLst>
                </p:cNvPr>
                <p:cNvSpPr/>
                <p:nvPr/>
              </p:nvSpPr>
              <p:spPr>
                <a:xfrm>
                  <a:off x="1045166" y="3511577"/>
                  <a:ext cx="2608891" cy="387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藤崎 美月</a:t>
                  </a:r>
                </a:p>
              </p:txBody>
            </p:sp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13BFF313-A5AD-ABAE-8797-DEFF12859F7B}"/>
                    </a:ext>
                  </a:extLst>
                </p:cNvPr>
                <p:cNvSpPr/>
                <p:nvPr/>
              </p:nvSpPr>
              <p:spPr>
                <a:xfrm>
                  <a:off x="1045166" y="3200977"/>
                  <a:ext cx="2608891" cy="2648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取締役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CMO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40D61892-8ECE-E085-7C91-BBDD583A05D3}"/>
                    </a:ext>
                  </a:extLst>
                </p:cNvPr>
                <p:cNvSpPr/>
                <p:nvPr/>
              </p:nvSpPr>
              <p:spPr>
                <a:xfrm>
                  <a:off x="1045166" y="4091525"/>
                  <a:ext cx="2608891" cy="957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just"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大学卒業後、大手広告代理店に入社し、消費財メーカーや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IT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企業のブランド戦略立案を担当。市場調査からクリエイティブ制作、デジタル施策の実行までを一貫して推進し、複数の新商品をヒットへ導く。</a:t>
                  </a:r>
                </a:p>
              </p:txBody>
            </p:sp>
          </p:grpSp>
          <p:pic>
            <p:nvPicPr>
              <p:cNvPr id="29" name="図 28" descr="白いバックグラウンドの前に立っている女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FF90298E-1C56-DD66-2A9C-A8745FC76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929" y="3977390"/>
                <a:ext cx="912996" cy="912996"/>
              </a:xfrm>
              <a:prstGeom prst="rect">
                <a:avLst/>
              </a:prstGeom>
            </p:spPr>
          </p:pic>
        </p:grp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5655ACC7-38D8-EBDD-4A90-2C5EE27E9C58}"/>
                </a:ext>
              </a:extLst>
            </p:cNvPr>
            <p:cNvGrpSpPr/>
            <p:nvPr/>
          </p:nvGrpSpPr>
          <p:grpSpPr>
            <a:xfrm>
              <a:off x="6334071" y="1263950"/>
              <a:ext cx="2583984" cy="2112342"/>
              <a:chOff x="8550397" y="1263950"/>
              <a:chExt cx="2583984" cy="2112342"/>
            </a:xfrm>
          </p:grpSpPr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070B1FA1-05B7-4D9D-EFDD-4631DB4A2FE0}"/>
                  </a:ext>
                </a:extLst>
              </p:cNvPr>
              <p:cNvGrpSpPr/>
              <p:nvPr/>
            </p:nvGrpSpPr>
            <p:grpSpPr>
              <a:xfrm>
                <a:off x="8550397" y="1343380"/>
                <a:ext cx="2583984" cy="2032912"/>
                <a:chOff x="1045166" y="3200977"/>
                <a:chExt cx="2608891" cy="1848102"/>
              </a:xfrm>
            </p:grpSpPr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054CB498-2851-91AB-8164-3EF3119460D3}"/>
                    </a:ext>
                  </a:extLst>
                </p:cNvPr>
                <p:cNvSpPr/>
                <p:nvPr/>
              </p:nvSpPr>
              <p:spPr>
                <a:xfrm>
                  <a:off x="1045166" y="3511577"/>
                  <a:ext cx="2608891" cy="387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三宅 琢磨</a:t>
                  </a:r>
                </a:p>
              </p:txBody>
            </p:sp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CD7B71B9-3BBE-DFC2-98F3-9F59238929C4}"/>
                    </a:ext>
                  </a:extLst>
                </p:cNvPr>
                <p:cNvSpPr/>
                <p:nvPr/>
              </p:nvSpPr>
              <p:spPr>
                <a:xfrm>
                  <a:off x="1045166" y="3200977"/>
                  <a:ext cx="2608891" cy="2648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執行役員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CFO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7CFCB606-E30C-399E-D68B-5DBD6A1680D4}"/>
                    </a:ext>
                  </a:extLst>
                </p:cNvPr>
                <p:cNvSpPr/>
                <p:nvPr/>
              </p:nvSpPr>
              <p:spPr>
                <a:xfrm>
                  <a:off x="1045166" y="4091525"/>
                  <a:ext cx="2608891" cy="957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just"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公認会計士試験合格後、監査法人にて上場企業の監査業務および内部統制構築支援を担当。その後、事業会社へ転じ、経営企画部門にて中期経営計画の策定や資本政策の立案を担う。</a:t>
                  </a:r>
                </a:p>
              </p:txBody>
            </p:sp>
          </p:grpSp>
          <p:pic>
            <p:nvPicPr>
              <p:cNvPr id="30" name="図 29" descr="スーツを着た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EE514EB8-5D5E-FFC8-B21B-5309937258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7703" y="1263950"/>
                <a:ext cx="912997" cy="912997"/>
              </a:xfrm>
              <a:prstGeom prst="rect">
                <a:avLst/>
              </a:prstGeom>
            </p:spPr>
          </p:pic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7D770C1A-EB5E-46C2-AB27-D0E7D420A75D}"/>
                </a:ext>
              </a:extLst>
            </p:cNvPr>
            <p:cNvGrpSpPr/>
            <p:nvPr/>
          </p:nvGrpSpPr>
          <p:grpSpPr>
            <a:xfrm>
              <a:off x="396259" y="3977390"/>
              <a:ext cx="2583984" cy="2110298"/>
              <a:chOff x="4804009" y="3977390"/>
              <a:chExt cx="2583984" cy="2110298"/>
            </a:xfrm>
          </p:grpSpPr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1DF14335-3D4E-6DDD-FB76-80B16662B575}"/>
                  </a:ext>
                </a:extLst>
              </p:cNvPr>
              <p:cNvGrpSpPr/>
              <p:nvPr/>
            </p:nvGrpSpPr>
            <p:grpSpPr>
              <a:xfrm>
                <a:off x="4804009" y="4054776"/>
                <a:ext cx="2583984" cy="2032912"/>
                <a:chOff x="1045166" y="3200977"/>
                <a:chExt cx="2608891" cy="1848102"/>
              </a:xfrm>
            </p:grpSpPr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D117C52B-2112-CA56-C6F6-8D555BBE2BAF}"/>
                    </a:ext>
                  </a:extLst>
                </p:cNvPr>
                <p:cNvSpPr/>
                <p:nvPr/>
              </p:nvSpPr>
              <p:spPr>
                <a:xfrm>
                  <a:off x="1045166" y="3511577"/>
                  <a:ext cx="2608891" cy="387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高橋 由梨</a:t>
                  </a:r>
                </a:p>
              </p:txBody>
            </p:sp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9D98337A-378C-852D-FD61-3F4EE078FAF7}"/>
                    </a:ext>
                  </a:extLst>
                </p:cNvPr>
                <p:cNvSpPr/>
                <p:nvPr/>
              </p:nvSpPr>
              <p:spPr>
                <a:xfrm>
                  <a:off x="1045166" y="3200977"/>
                  <a:ext cx="2608891" cy="2648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執行役員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CHRO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9B830DA0-39A4-1B98-6C0D-EEEB07858369}"/>
                    </a:ext>
                  </a:extLst>
                </p:cNvPr>
                <p:cNvSpPr/>
                <p:nvPr/>
              </p:nvSpPr>
              <p:spPr>
                <a:xfrm>
                  <a:off x="1045166" y="4091525"/>
                  <a:ext cx="2608891" cy="957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just"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人材系企業にて法人営業としてキャリアをスタートし、採用戦略や組織開発支援に従事。その後、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IT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企業の人事部門へ転職し、新卒・中途採用の仕組み構築から評価制度設計、研修制度の整備までを主導。</a:t>
                  </a:r>
                </a:p>
              </p:txBody>
            </p:sp>
          </p:grpSp>
          <p:pic>
            <p:nvPicPr>
              <p:cNvPr id="31" name="図 30" descr="黒いドレスを着た女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146FAF73-6684-AC88-91B3-59505F77F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1314" y="3977390"/>
                <a:ext cx="912996" cy="912996"/>
              </a:xfrm>
              <a:prstGeom prst="rect">
                <a:avLst/>
              </a:prstGeom>
            </p:spPr>
          </p:pic>
        </p:grp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3869051D-F739-5F01-F666-0C9A72FF0449}"/>
                </a:ext>
              </a:extLst>
            </p:cNvPr>
            <p:cNvGrpSpPr/>
            <p:nvPr/>
          </p:nvGrpSpPr>
          <p:grpSpPr>
            <a:xfrm>
              <a:off x="3365165" y="3977392"/>
              <a:ext cx="2583984" cy="2110296"/>
              <a:chOff x="8550397" y="3977392"/>
              <a:chExt cx="2583984" cy="2110296"/>
            </a:xfrm>
          </p:grpSpPr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2DAED8B8-6FBC-E712-1043-256287B9E49F}"/>
                  </a:ext>
                </a:extLst>
              </p:cNvPr>
              <p:cNvGrpSpPr/>
              <p:nvPr/>
            </p:nvGrpSpPr>
            <p:grpSpPr>
              <a:xfrm>
                <a:off x="8550397" y="4054776"/>
                <a:ext cx="2583984" cy="2032912"/>
                <a:chOff x="1045166" y="3200977"/>
                <a:chExt cx="2608891" cy="1848102"/>
              </a:xfrm>
            </p:grpSpPr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D4658FFE-C2DF-1B11-112E-C11BAB2616C0}"/>
                    </a:ext>
                  </a:extLst>
                </p:cNvPr>
                <p:cNvSpPr/>
                <p:nvPr/>
              </p:nvSpPr>
              <p:spPr>
                <a:xfrm>
                  <a:off x="1045166" y="3511577"/>
                  <a:ext cx="2608891" cy="387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佐伯 菜摘</a:t>
                  </a:r>
                </a:p>
              </p:txBody>
            </p:sp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6019FB36-C7C5-F8FE-E554-D9D80706F739}"/>
                    </a:ext>
                  </a:extLst>
                </p:cNvPr>
                <p:cNvSpPr/>
                <p:nvPr/>
              </p:nvSpPr>
              <p:spPr>
                <a:xfrm>
                  <a:off x="1045166" y="3200977"/>
                  <a:ext cx="2608891" cy="2648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ja-JP" altLang="en-US" sz="1050" dirty="0">
                      <a:solidFill>
                        <a:schemeClr val="tx1"/>
                      </a:solidFill>
                    </a:rPr>
                    <a:t>事業開発責任者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BB7E266E-0662-30E5-4CCC-6793EF56914E}"/>
                    </a:ext>
                  </a:extLst>
                </p:cNvPr>
                <p:cNvSpPr/>
                <p:nvPr/>
              </p:nvSpPr>
              <p:spPr>
                <a:xfrm>
                  <a:off x="1045166" y="4091525"/>
                  <a:ext cx="2608891" cy="957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just"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国際系学部卒業後、グローバル企業にて海外事業の企画業務に従事。現地パートナーとのアライアンス構築や新規市場調査を担当し、複数の海外拠点立ち上げに関与。</a:t>
                  </a:r>
                </a:p>
              </p:txBody>
            </p:sp>
          </p:grpSp>
          <p:pic>
            <p:nvPicPr>
              <p:cNvPr id="32" name="図 31" descr="白いシャツを着ている女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596FFD9B-3BB9-90B8-14F5-42E0B0D1D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7703" y="3977392"/>
                <a:ext cx="912997" cy="912997"/>
              </a:xfrm>
              <a:prstGeom prst="rect">
                <a:avLst/>
              </a:prstGeom>
            </p:spPr>
          </p:pic>
        </p:grp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915FD156-1CC4-12B4-6588-AB3AA5FA4AF4}"/>
                </a:ext>
              </a:extLst>
            </p:cNvPr>
            <p:cNvGrpSpPr/>
            <p:nvPr/>
          </p:nvGrpSpPr>
          <p:grpSpPr>
            <a:xfrm>
              <a:off x="9302977" y="3977390"/>
              <a:ext cx="2583984" cy="2110298"/>
              <a:chOff x="9302977" y="3977390"/>
              <a:chExt cx="2583984" cy="2110298"/>
            </a:xfrm>
          </p:grpSpPr>
          <p:pic>
            <p:nvPicPr>
              <p:cNvPr id="52" name="図 51" descr="スーツを着ている女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99598DF3-A577-BBFF-D0A7-8E50200624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0286" y="3977390"/>
                <a:ext cx="911695" cy="911695"/>
              </a:xfrm>
              <a:prstGeom prst="rect">
                <a:avLst/>
              </a:prstGeom>
            </p:spPr>
          </p:pic>
          <p:grpSp>
            <p:nvGrpSpPr>
              <p:cNvPr id="46" name="グループ化 45">
                <a:extLst>
                  <a:ext uri="{FF2B5EF4-FFF2-40B4-BE49-F238E27FC236}">
                    <a16:creationId xmlns:a16="http://schemas.microsoft.com/office/drawing/2014/main" id="{D963E204-DB1E-FB90-3FA1-CADFD66E6159}"/>
                  </a:ext>
                </a:extLst>
              </p:cNvPr>
              <p:cNvGrpSpPr/>
              <p:nvPr/>
            </p:nvGrpSpPr>
            <p:grpSpPr>
              <a:xfrm>
                <a:off x="9302977" y="4054776"/>
                <a:ext cx="2583984" cy="2032912"/>
                <a:chOff x="1045166" y="3200977"/>
                <a:chExt cx="2608891" cy="1848102"/>
              </a:xfrm>
            </p:grpSpPr>
            <p:sp>
              <p:nvSpPr>
                <p:cNvPr id="48" name="正方形/長方形 47">
                  <a:extLst>
                    <a:ext uri="{FF2B5EF4-FFF2-40B4-BE49-F238E27FC236}">
                      <a16:creationId xmlns:a16="http://schemas.microsoft.com/office/drawing/2014/main" id="{FA7DF0FE-7944-E8C5-30AC-F1CA8BE18DE0}"/>
                    </a:ext>
                  </a:extLst>
                </p:cNvPr>
                <p:cNvSpPr/>
                <p:nvPr/>
              </p:nvSpPr>
              <p:spPr>
                <a:xfrm>
                  <a:off x="1045166" y="3511577"/>
                  <a:ext cx="2608891" cy="387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ja-JP" altLang="en-US" sz="1600" b="1" dirty="0">
                      <a:solidFill>
                        <a:schemeClr val="tx1"/>
                      </a:solidFill>
                    </a:rPr>
                    <a:t>小林 真央</a:t>
                  </a:r>
                </a:p>
              </p:txBody>
            </p:sp>
            <p:sp>
              <p:nvSpPr>
                <p:cNvPr id="49" name="正方形/長方形 48">
                  <a:extLst>
                    <a:ext uri="{FF2B5EF4-FFF2-40B4-BE49-F238E27FC236}">
                      <a16:creationId xmlns:a16="http://schemas.microsoft.com/office/drawing/2014/main" id="{05AB4731-37F6-FFAB-C204-E06C276E827E}"/>
                    </a:ext>
                  </a:extLst>
                </p:cNvPr>
                <p:cNvSpPr/>
                <p:nvPr/>
              </p:nvSpPr>
              <p:spPr>
                <a:xfrm>
                  <a:off x="1045166" y="3200977"/>
                  <a:ext cx="2608891" cy="2648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ja-JP" altLang="en-US" sz="1050" dirty="0">
                      <a:solidFill>
                        <a:schemeClr val="tx1"/>
                      </a:solidFill>
                    </a:rPr>
                    <a:t>企画責任者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正方形/長方形 49">
                  <a:extLst>
                    <a:ext uri="{FF2B5EF4-FFF2-40B4-BE49-F238E27FC236}">
                      <a16:creationId xmlns:a16="http://schemas.microsoft.com/office/drawing/2014/main" id="{ED4F94BF-E463-39CC-DD9F-6142B3CA249E}"/>
                    </a:ext>
                  </a:extLst>
                </p:cNvPr>
                <p:cNvSpPr/>
                <p:nvPr/>
              </p:nvSpPr>
              <p:spPr>
                <a:xfrm>
                  <a:off x="1045166" y="4091525"/>
                  <a:ext cx="2608891" cy="957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ja-JP" altLang="en-US" sz="1050" dirty="0">
                      <a:solidFill>
                        <a:schemeClr val="tx1"/>
                      </a:solidFill>
                    </a:rPr>
                    <a:t>外資系企業で市場分析と事業企画を担当。データに基づく戦略立案を強みとする。新規事業立ち上げプロジェクトを主導し、サービス設計から収益モデル構築までを一貫して推進。</a:t>
                  </a:r>
                </a:p>
              </p:txBody>
            </p:sp>
          </p:grpSp>
        </p:grp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E73D248C-A353-A969-56F4-35BA18EAE543}"/>
                </a:ext>
              </a:extLst>
            </p:cNvPr>
            <p:cNvGrpSpPr/>
            <p:nvPr/>
          </p:nvGrpSpPr>
          <p:grpSpPr>
            <a:xfrm>
              <a:off x="6334071" y="3977390"/>
              <a:ext cx="2583984" cy="2110298"/>
              <a:chOff x="6334071" y="3977390"/>
              <a:chExt cx="2583984" cy="2110298"/>
            </a:xfrm>
          </p:grpSpPr>
          <p:grpSp>
            <p:nvGrpSpPr>
              <p:cNvPr id="40" name="グループ化 39">
                <a:extLst>
                  <a:ext uri="{FF2B5EF4-FFF2-40B4-BE49-F238E27FC236}">
                    <a16:creationId xmlns:a16="http://schemas.microsoft.com/office/drawing/2014/main" id="{CABCB81B-9CBD-15E7-9EE8-C2851881C4F9}"/>
                  </a:ext>
                </a:extLst>
              </p:cNvPr>
              <p:cNvGrpSpPr/>
              <p:nvPr/>
            </p:nvGrpSpPr>
            <p:grpSpPr>
              <a:xfrm>
                <a:off x="6334071" y="4054776"/>
                <a:ext cx="2583984" cy="2032912"/>
                <a:chOff x="1045166" y="3200977"/>
                <a:chExt cx="2608891" cy="1848102"/>
              </a:xfrm>
            </p:grpSpPr>
            <p:sp>
              <p:nvSpPr>
                <p:cNvPr id="42" name="正方形/長方形 41">
                  <a:extLst>
                    <a:ext uri="{FF2B5EF4-FFF2-40B4-BE49-F238E27FC236}">
                      <a16:creationId xmlns:a16="http://schemas.microsoft.com/office/drawing/2014/main" id="{7DAFFFC1-3832-5E0C-6AF6-EFA6C1903F12}"/>
                    </a:ext>
                  </a:extLst>
                </p:cNvPr>
                <p:cNvSpPr/>
                <p:nvPr/>
              </p:nvSpPr>
              <p:spPr>
                <a:xfrm>
                  <a:off x="1045166" y="3511577"/>
                  <a:ext cx="2608891" cy="3877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kumimoji="1" lang="ja-JP" altLang="en-US" sz="1600" b="1" dirty="0">
                      <a:solidFill>
                        <a:schemeClr val="tx1"/>
                      </a:solidFill>
                    </a:rPr>
                    <a:t>森田 亮</a:t>
                  </a:r>
                </a:p>
              </p:txBody>
            </p:sp>
            <p:sp>
              <p:nvSpPr>
                <p:cNvPr id="43" name="正方形/長方形 42">
                  <a:extLst>
                    <a:ext uri="{FF2B5EF4-FFF2-40B4-BE49-F238E27FC236}">
                      <a16:creationId xmlns:a16="http://schemas.microsoft.com/office/drawing/2014/main" id="{626119DB-692E-63C4-40D5-A773FDCBF2D2}"/>
                    </a:ext>
                  </a:extLst>
                </p:cNvPr>
                <p:cNvSpPr/>
                <p:nvPr/>
              </p:nvSpPr>
              <p:spPr>
                <a:xfrm>
                  <a:off x="1045166" y="3200977"/>
                  <a:ext cx="2608891" cy="2648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営業部長</a:t>
                  </a:r>
                </a:p>
              </p:txBody>
            </p:sp>
            <p:sp>
              <p:nvSpPr>
                <p:cNvPr id="44" name="正方形/長方形 43">
                  <a:extLst>
                    <a:ext uri="{FF2B5EF4-FFF2-40B4-BE49-F238E27FC236}">
                      <a16:creationId xmlns:a16="http://schemas.microsoft.com/office/drawing/2014/main" id="{AC9AB5E1-9247-1233-E201-9E5F8292C2B3}"/>
                    </a:ext>
                  </a:extLst>
                </p:cNvPr>
                <p:cNvSpPr/>
                <p:nvPr/>
              </p:nvSpPr>
              <p:spPr>
                <a:xfrm>
                  <a:off x="1045166" y="4091525"/>
                  <a:ext cx="2608891" cy="957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just">
                    <a:lnSpc>
                      <a:spcPct val="120000"/>
                    </a:lnSpc>
                  </a:pP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大手商社にて法人営業を担当し、国内外の新規顧客開拓と既存取引拡大を推進。年間売上を大幅に伸ばした実績を持つ。東南アジア駐在を経験し、現地法人の立ち上げと営業組織の構築を主導。</a:t>
                  </a:r>
                </a:p>
              </p:txBody>
            </p:sp>
          </p:grpSp>
          <p:pic>
            <p:nvPicPr>
              <p:cNvPr id="54" name="図 53" descr="スーツを着た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1548058E-0847-3387-E108-378481A447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1377" y="3977390"/>
                <a:ext cx="911695" cy="9116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7343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2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486</Words>
  <Application>Microsoft Office PowerPoint</Application>
  <PresentationFormat>ワイド画面</PresentationFormat>
  <Paragraphs>36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