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45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B36FA6-B99E-470E-ACB2-F013A46DEAA6}" v="1" dt="2026-02-19T00:32:09.165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2:09.165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32:09.165" v="23773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4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30A24-5205-A166-811D-C27E41846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02C859-4707-DEEF-04C6-CF64E7DC4EAD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pic>
        <p:nvPicPr>
          <p:cNvPr id="2" name="図 1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2FDBDFD3-90E0-E5CB-1D81-77581C6A8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6" y="1263948"/>
            <a:ext cx="2234184" cy="2234184"/>
          </a:xfrm>
          <a:prstGeom prst="rect">
            <a:avLst/>
          </a:prstGeom>
        </p:spPr>
      </p:pic>
      <p:pic>
        <p:nvPicPr>
          <p:cNvPr id="15" name="図 14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F48C57FF-98FD-A323-BE42-CD0B1F09E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73" y="1263948"/>
            <a:ext cx="2234184" cy="2234184"/>
          </a:xfrm>
          <a:prstGeom prst="rect">
            <a:avLst/>
          </a:prstGeom>
        </p:spPr>
      </p:pic>
      <p:pic>
        <p:nvPicPr>
          <p:cNvPr id="29" name="図 28" descr="白いバックグラウンドの前に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EDA35664-9C3E-EF76-4096-227CF3D5D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488" y="1263948"/>
            <a:ext cx="2234184" cy="2234184"/>
          </a:xfrm>
          <a:prstGeom prst="rect">
            <a:avLst/>
          </a:prstGeom>
        </p:spPr>
      </p:pic>
      <p:pic>
        <p:nvPicPr>
          <p:cNvPr id="30" name="図 29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902BE220-1EE5-5EFC-5A17-9E783D868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579" y="1263950"/>
            <a:ext cx="2234186" cy="2234186"/>
          </a:xfrm>
          <a:prstGeom prst="rect">
            <a:avLst/>
          </a:prstGeom>
        </p:spPr>
      </p:pic>
      <p:pic>
        <p:nvPicPr>
          <p:cNvPr id="31" name="図 30" descr="黒いドレスを着た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8DAB37C7-EBC6-B46F-E328-DD78F09C1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6" y="3977390"/>
            <a:ext cx="2234184" cy="2234184"/>
          </a:xfrm>
          <a:prstGeom prst="rect">
            <a:avLst/>
          </a:prstGeom>
        </p:spPr>
      </p:pic>
      <p:pic>
        <p:nvPicPr>
          <p:cNvPr id="32" name="図 31" descr="白いシャツを着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4B45D5A0-9148-90A0-3655-E6143F14C7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72" y="3977392"/>
            <a:ext cx="2234186" cy="2234186"/>
          </a:xfrm>
          <a:prstGeom prst="rect">
            <a:avLst/>
          </a:prstGeom>
        </p:spPr>
      </p:pic>
      <p:pic>
        <p:nvPicPr>
          <p:cNvPr id="52" name="図 51" descr="スーツを着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E61A1303-24E5-815F-54AC-4A3E22F405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80" y="3977390"/>
            <a:ext cx="2231000" cy="2231000"/>
          </a:xfrm>
          <a:prstGeom prst="rect">
            <a:avLst/>
          </a:prstGeom>
        </p:spPr>
      </p:pic>
      <p:pic>
        <p:nvPicPr>
          <p:cNvPr id="54" name="図 53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6A24EF0C-5161-D283-0A6B-46DB03C5FF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72" y="3977390"/>
            <a:ext cx="2231000" cy="2231000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2FE7A67-251E-8A58-3114-8C1C28D1792D}"/>
              </a:ext>
            </a:extLst>
          </p:cNvPr>
          <p:cNvSpPr/>
          <p:nvPr/>
        </p:nvSpPr>
        <p:spPr>
          <a:xfrm>
            <a:off x="743166" y="2707208"/>
            <a:ext cx="1941385" cy="6870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6BB9EA3-018F-89B0-F574-4E90DB753C51}"/>
              </a:ext>
            </a:extLst>
          </p:cNvPr>
          <p:cNvSpPr/>
          <p:nvPr/>
        </p:nvSpPr>
        <p:spPr>
          <a:xfrm>
            <a:off x="3712072" y="2707208"/>
            <a:ext cx="1941385" cy="6870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87AA46D-D5CB-0B11-5F30-B65A530FF549}"/>
              </a:ext>
            </a:extLst>
          </p:cNvPr>
          <p:cNvSpPr/>
          <p:nvPr/>
        </p:nvSpPr>
        <p:spPr>
          <a:xfrm>
            <a:off x="6680979" y="2707208"/>
            <a:ext cx="1941385" cy="6870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8FFFF0F5-0963-4A6A-B857-96DA56DE4226}"/>
              </a:ext>
            </a:extLst>
          </p:cNvPr>
          <p:cNvSpPr/>
          <p:nvPr/>
        </p:nvSpPr>
        <p:spPr>
          <a:xfrm>
            <a:off x="9653849" y="2707208"/>
            <a:ext cx="1941385" cy="6870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AB64958-4526-09A1-06EC-DD842657B0F0}"/>
              </a:ext>
            </a:extLst>
          </p:cNvPr>
          <p:cNvSpPr/>
          <p:nvPr/>
        </p:nvSpPr>
        <p:spPr>
          <a:xfrm>
            <a:off x="743166" y="5420650"/>
            <a:ext cx="1941385" cy="6870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CAD9145C-A85D-FE9D-8450-8985BA9863E9}"/>
              </a:ext>
            </a:extLst>
          </p:cNvPr>
          <p:cNvSpPr/>
          <p:nvPr/>
        </p:nvSpPr>
        <p:spPr>
          <a:xfrm>
            <a:off x="3712072" y="5420650"/>
            <a:ext cx="1941385" cy="6870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710FC481-BA96-D591-8445-9E98D9DA2921}"/>
              </a:ext>
            </a:extLst>
          </p:cNvPr>
          <p:cNvSpPr/>
          <p:nvPr/>
        </p:nvSpPr>
        <p:spPr>
          <a:xfrm>
            <a:off x="6680979" y="5420650"/>
            <a:ext cx="1941385" cy="6870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CAAC7BAA-1384-5227-E2B1-4DDFC1C7A83D}"/>
              </a:ext>
            </a:extLst>
          </p:cNvPr>
          <p:cNvSpPr/>
          <p:nvPr/>
        </p:nvSpPr>
        <p:spPr>
          <a:xfrm>
            <a:off x="9653849" y="5420650"/>
            <a:ext cx="1941385" cy="6870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45304A9-1EBC-BD7F-84AE-CED50479C4C7}"/>
              </a:ext>
            </a:extLst>
          </p:cNvPr>
          <p:cNvGrpSpPr/>
          <p:nvPr/>
        </p:nvGrpSpPr>
        <p:grpSpPr>
          <a:xfrm>
            <a:off x="911633" y="2796062"/>
            <a:ext cx="1604450" cy="577186"/>
            <a:chOff x="1045166" y="3200977"/>
            <a:chExt cx="2608891" cy="69839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47639037-4880-7C7C-D156-F6FF4FD9FC21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黒川 恒一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FAD7FDE2-755B-AE84-999E-337FF1B3F061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dirty="0">
                  <a:solidFill>
                    <a:schemeClr val="bg1"/>
                  </a:solidFill>
                </a:rPr>
                <a:t>代表取締役</a:t>
              </a:r>
              <a:r>
                <a:rPr kumimoji="1" lang="en-US" altLang="ja-JP" sz="1050" dirty="0">
                  <a:solidFill>
                    <a:schemeClr val="bg1"/>
                  </a:solidFill>
                </a:rPr>
                <a:t>CEO</a:t>
              </a:r>
              <a:endParaRPr kumimoji="1" lang="ja-JP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F3FF8FC-FE53-FD40-CFA9-D947C532A1CE}"/>
              </a:ext>
            </a:extLst>
          </p:cNvPr>
          <p:cNvGrpSpPr/>
          <p:nvPr/>
        </p:nvGrpSpPr>
        <p:grpSpPr>
          <a:xfrm>
            <a:off x="3880540" y="2796062"/>
            <a:ext cx="1604450" cy="577186"/>
            <a:chOff x="1045166" y="3200977"/>
            <a:chExt cx="2608891" cy="69839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54163F5-C811-B3C3-57D7-905B0ED11082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村瀬 祐樹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14F7449F-F67E-35E1-21D0-6D8DF70F3D4A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dirty="0">
                  <a:solidFill>
                    <a:schemeClr val="bg1"/>
                  </a:solidFill>
                </a:rPr>
                <a:t>取締役</a:t>
              </a:r>
              <a:r>
                <a:rPr kumimoji="1" lang="en-US" altLang="ja-JP" sz="1050" dirty="0">
                  <a:solidFill>
                    <a:schemeClr val="bg1"/>
                  </a:solidFill>
                </a:rPr>
                <a:t>COO</a:t>
              </a:r>
              <a:endParaRPr kumimoji="1" lang="ja-JP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A2975E7-3CFB-DD3A-CDF3-369188B19EB5}"/>
              </a:ext>
            </a:extLst>
          </p:cNvPr>
          <p:cNvGrpSpPr/>
          <p:nvPr/>
        </p:nvGrpSpPr>
        <p:grpSpPr>
          <a:xfrm>
            <a:off x="9818355" y="2794016"/>
            <a:ext cx="1604450" cy="577186"/>
            <a:chOff x="1045166" y="3200977"/>
            <a:chExt cx="2608891" cy="698395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8C42731E-767E-A63A-F567-B8A3BA04B2C2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藤崎 美月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3D0D3C3D-9F31-F4C8-C135-FBB19B651EEB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dirty="0">
                  <a:solidFill>
                    <a:schemeClr val="bg1"/>
                  </a:solidFill>
                </a:rPr>
                <a:t>取締役</a:t>
              </a:r>
              <a:r>
                <a:rPr kumimoji="1" lang="en-US" altLang="ja-JP" sz="1050" dirty="0">
                  <a:solidFill>
                    <a:schemeClr val="bg1"/>
                  </a:solidFill>
                </a:rPr>
                <a:t>CMO</a:t>
              </a:r>
              <a:endParaRPr kumimoji="1" lang="ja-JP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7B91BE6-6A22-5CFE-1215-A477CB7BAEAC}"/>
              </a:ext>
            </a:extLst>
          </p:cNvPr>
          <p:cNvGrpSpPr/>
          <p:nvPr/>
        </p:nvGrpSpPr>
        <p:grpSpPr>
          <a:xfrm>
            <a:off x="6849447" y="2796062"/>
            <a:ext cx="1604450" cy="577186"/>
            <a:chOff x="1045166" y="3200977"/>
            <a:chExt cx="2608891" cy="698395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5A66CD1D-815F-FDA4-4E2A-C7D040A20806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三宅 琢磨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FCA5501-86F0-BBC9-C7D1-E99014DB5750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dirty="0">
                  <a:solidFill>
                    <a:schemeClr val="bg1"/>
                  </a:solidFill>
                </a:rPr>
                <a:t>執行役員</a:t>
              </a:r>
              <a:r>
                <a:rPr kumimoji="1" lang="en-US" altLang="ja-JP" sz="1050" dirty="0">
                  <a:solidFill>
                    <a:schemeClr val="bg1"/>
                  </a:solidFill>
                </a:rPr>
                <a:t>CFO</a:t>
              </a:r>
              <a:endParaRPr kumimoji="1" lang="ja-JP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30802F1-0AF5-4D00-F3D4-4237D877235F}"/>
              </a:ext>
            </a:extLst>
          </p:cNvPr>
          <p:cNvGrpSpPr/>
          <p:nvPr/>
        </p:nvGrpSpPr>
        <p:grpSpPr>
          <a:xfrm>
            <a:off x="911633" y="5507458"/>
            <a:ext cx="1604450" cy="577186"/>
            <a:chOff x="1045166" y="3200977"/>
            <a:chExt cx="2608891" cy="698395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D5584F49-CA17-BBD6-F72D-D83E80864627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高橋 由梨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23EB1576-1B21-33FD-C710-4699B23859AE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dirty="0">
                  <a:solidFill>
                    <a:schemeClr val="bg1"/>
                  </a:solidFill>
                </a:rPr>
                <a:t>執行役員</a:t>
              </a:r>
              <a:r>
                <a:rPr kumimoji="1" lang="en-US" altLang="ja-JP" sz="1050" dirty="0">
                  <a:solidFill>
                    <a:schemeClr val="bg1"/>
                  </a:solidFill>
                </a:rPr>
                <a:t>CHRO</a:t>
              </a:r>
              <a:endParaRPr kumimoji="1" lang="ja-JP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1161109-27CE-84AD-EB7C-CC98A8FDEEE1}"/>
              </a:ext>
            </a:extLst>
          </p:cNvPr>
          <p:cNvGrpSpPr/>
          <p:nvPr/>
        </p:nvGrpSpPr>
        <p:grpSpPr>
          <a:xfrm>
            <a:off x="3880540" y="5507458"/>
            <a:ext cx="1604450" cy="577186"/>
            <a:chOff x="1045166" y="3200977"/>
            <a:chExt cx="2608891" cy="698395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D4D32A51-A160-3113-592E-029A5D420B6C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佐伯 菜摘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857C75C-2DCE-850E-7883-5BB7A4CAF410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50" dirty="0">
                  <a:solidFill>
                    <a:schemeClr val="bg1"/>
                  </a:solidFill>
                </a:rPr>
                <a:t>事業開発責任者</a:t>
              </a:r>
              <a:endParaRPr kumimoji="1" lang="ja-JP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E3C408D8-DD42-66FD-D1E9-6FD3DE2A0999}"/>
              </a:ext>
            </a:extLst>
          </p:cNvPr>
          <p:cNvGrpSpPr/>
          <p:nvPr/>
        </p:nvGrpSpPr>
        <p:grpSpPr>
          <a:xfrm>
            <a:off x="9818355" y="5507458"/>
            <a:ext cx="1604450" cy="577186"/>
            <a:chOff x="1045166" y="3200977"/>
            <a:chExt cx="2608891" cy="698395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B512200B-7C48-9F5B-DDC4-CE6AB7DD0D0E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</a:rPr>
                <a:t>小林 真央</a:t>
              </a: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D621A935-7053-C7BC-23BB-6FF93552D623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50" dirty="0">
                  <a:solidFill>
                    <a:schemeClr val="bg1"/>
                  </a:solidFill>
                </a:rPr>
                <a:t>企画責任者</a:t>
              </a:r>
              <a:endParaRPr kumimoji="1" lang="ja-JP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88EC35B2-A56B-BACB-8CE9-51F9CE7312FD}"/>
              </a:ext>
            </a:extLst>
          </p:cNvPr>
          <p:cNvGrpSpPr/>
          <p:nvPr/>
        </p:nvGrpSpPr>
        <p:grpSpPr>
          <a:xfrm>
            <a:off x="6849447" y="5507458"/>
            <a:ext cx="1604450" cy="577186"/>
            <a:chOff x="1045166" y="3200977"/>
            <a:chExt cx="2608891" cy="698395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BF19F18C-D310-DC3C-1EAE-BCCFC89C60A4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森田 亮</a:t>
              </a: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6B15BEC4-4735-FD8A-AC06-F5185487A06F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dirty="0">
                  <a:solidFill>
                    <a:schemeClr val="bg1"/>
                  </a:solidFill>
                </a:rPr>
                <a:t>営業部長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16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128</Words>
  <Application>Microsoft Office PowerPoint</Application>
  <PresentationFormat>ワイド画面</PresentationFormat>
  <Paragraphs>28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