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A612F-C1A2-4074-9FFA-6B1135B31FB3}" v="1" dt="2026-02-19T00:32:30.424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2:30.420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32:30.420" v="23773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7ED03-A150-FAD7-AB53-C0E03803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6AC079F-DF65-839B-90C9-8BF1F633AE4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601F129-A4DD-98C3-A5E0-49502C902F8B}"/>
              </a:ext>
            </a:extLst>
          </p:cNvPr>
          <p:cNvGrpSpPr/>
          <p:nvPr/>
        </p:nvGrpSpPr>
        <p:grpSpPr>
          <a:xfrm>
            <a:off x="510163" y="924276"/>
            <a:ext cx="11171674" cy="5549047"/>
            <a:chOff x="441070" y="924276"/>
            <a:chExt cx="11171674" cy="5549047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EC9379C2-BCD7-4CF1-3113-B393AA476C34}"/>
                </a:ext>
              </a:extLst>
            </p:cNvPr>
            <p:cNvGrpSpPr/>
            <p:nvPr/>
          </p:nvGrpSpPr>
          <p:grpSpPr>
            <a:xfrm>
              <a:off x="441070" y="924279"/>
              <a:ext cx="5409150" cy="1253413"/>
              <a:chOff x="2486731" y="924279"/>
              <a:chExt cx="5409150" cy="1253413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24CD8CE-1486-EA03-D922-8AA8A697AEAB}"/>
                  </a:ext>
                </a:extLst>
              </p:cNvPr>
              <p:cNvGrpSpPr/>
              <p:nvPr/>
            </p:nvGrpSpPr>
            <p:grpSpPr>
              <a:xfrm>
                <a:off x="2486731" y="924279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93D78301-DFBE-BD4A-8752-34F2B85E83D1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黒川 恒一</a:t>
                  </a: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3D3351B6-525F-7333-9E7B-A6C2DAD5F373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代表取締役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CEO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5A3A88EC-5077-642F-216E-3351F3234EAF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  </a:r>
                </a:p>
              </p:txBody>
            </p:sp>
          </p:grpSp>
          <p:pic>
            <p:nvPicPr>
              <p:cNvPr id="2" name="図 1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02D44C8F-1A25-2245-8AC9-9AC0A2796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5" y="1263948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5DEBD37-9E87-9E80-CD4D-40674B839CD4}"/>
                </a:ext>
              </a:extLst>
            </p:cNvPr>
            <p:cNvGrpSpPr/>
            <p:nvPr/>
          </p:nvGrpSpPr>
          <p:grpSpPr>
            <a:xfrm>
              <a:off x="6203581" y="924276"/>
              <a:ext cx="5409163" cy="1253411"/>
              <a:chOff x="6233108" y="924276"/>
              <a:chExt cx="5409163" cy="1253411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4F046441-0CC4-6251-CA9F-62DBF616D980}"/>
                  </a:ext>
                </a:extLst>
              </p:cNvPr>
              <p:cNvGrpSpPr/>
              <p:nvPr/>
            </p:nvGrpSpPr>
            <p:grpSpPr>
              <a:xfrm>
                <a:off x="6233108" y="924276"/>
                <a:ext cx="5409163" cy="1253411"/>
                <a:chOff x="2488033" y="2819975"/>
                <a:chExt cx="5461294" cy="1139466"/>
              </a:xfrm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1B44016F-5B5E-0CEF-22E7-09D352596B56}"/>
                    </a:ext>
                  </a:extLst>
                </p:cNvPr>
                <p:cNvSpPr/>
                <p:nvPr/>
              </p:nvSpPr>
              <p:spPr>
                <a:xfrm>
                  <a:off x="3654057" y="2819984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村瀬 祐樹</a:t>
                  </a:r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70DF0A58-6A6C-C3A6-1B1D-98F43C604F05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COO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F3C93E13-64E8-79E0-D49D-B971E92D8559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理工系大学院修了後、外資系コンサルティングファームに入社。製造業や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企業を中心に業務改善プロジェクトを担当し、データ分析と現場改革を組み合わせた実行支援を行う。</a:t>
                  </a:r>
                </a:p>
              </p:txBody>
            </p:sp>
          </p:grpSp>
          <p:pic>
            <p:nvPicPr>
              <p:cNvPr id="15" name="図 14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009B6251-257F-E5F1-36E8-CD69F7D9C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1263948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810DAF8-5707-7EA5-CD85-A732CA9308C7}"/>
                </a:ext>
              </a:extLst>
            </p:cNvPr>
            <p:cNvGrpSpPr/>
            <p:nvPr/>
          </p:nvGrpSpPr>
          <p:grpSpPr>
            <a:xfrm>
              <a:off x="6203581" y="2355292"/>
              <a:ext cx="5409163" cy="1253413"/>
              <a:chOff x="2486719" y="3635675"/>
              <a:chExt cx="5409163" cy="1253413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F383859D-E480-EE99-22D0-D7C59A9A5906}"/>
                  </a:ext>
                </a:extLst>
              </p:cNvPr>
              <p:cNvGrpSpPr/>
              <p:nvPr/>
            </p:nvGrpSpPr>
            <p:grpSpPr>
              <a:xfrm>
                <a:off x="2486719" y="3635675"/>
                <a:ext cx="5409163" cy="1253413"/>
                <a:chOff x="2488033" y="2819975"/>
                <a:chExt cx="5461294" cy="1139466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8AD3210E-9210-9870-B180-C40C0B19F625}"/>
                    </a:ext>
                  </a:extLst>
                </p:cNvPr>
                <p:cNvSpPr/>
                <p:nvPr/>
              </p:nvSpPr>
              <p:spPr>
                <a:xfrm>
                  <a:off x="3654057" y="281998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藤崎 美月</a:t>
                  </a: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3D27356A-BF22-BABB-428F-6D743D653A4A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CMO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062FBCF1-7D2F-7DBD-8D34-9267D0650A49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大学卒業後、大手広告代理店に入社し、消費財メーカーや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企業のブランド戦略立案を担当。市場調査からクリエイティブ制作、デジタル施策の実行までを一貫して推進し、複数の新商品をヒットへ導く。</a:t>
                  </a:r>
                </a:p>
              </p:txBody>
            </p:sp>
          </p:grpSp>
          <p:pic>
            <p:nvPicPr>
              <p:cNvPr id="29" name="図 28" descr="白いバックグラウンドの前に立っ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630A6F3-9B11-7070-9354-C09080C36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9" y="3977390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CDD887EE-8659-28EC-4CD4-EC1B5241858A}"/>
                </a:ext>
              </a:extLst>
            </p:cNvPr>
            <p:cNvGrpSpPr/>
            <p:nvPr/>
          </p:nvGrpSpPr>
          <p:grpSpPr>
            <a:xfrm>
              <a:off x="441070" y="2355725"/>
              <a:ext cx="5409150" cy="1253413"/>
              <a:chOff x="9979508" y="924279"/>
              <a:chExt cx="5409150" cy="1253413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B92F95D9-D5CB-FEF5-D0CB-F1A173800C09}"/>
                  </a:ext>
                </a:extLst>
              </p:cNvPr>
              <p:cNvGrpSpPr/>
              <p:nvPr/>
            </p:nvGrpSpPr>
            <p:grpSpPr>
              <a:xfrm>
                <a:off x="9979508" y="924279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FD827A39-ADA5-4D24-38CA-6C7DBBF0EA5F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三宅 琢磨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33BA5373-BB8F-4E81-E6AF-EE366E5CF7EF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CFO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51D24BF6-62C9-FE24-A85B-D0729007FB64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  </a:r>
                </a:p>
              </p:txBody>
            </p:sp>
          </p:grpSp>
          <p:pic>
            <p:nvPicPr>
              <p:cNvPr id="30" name="図 29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CDA4383C-37F1-01FA-2821-3348C0411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4" y="1263951"/>
                <a:ext cx="770214" cy="770214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C05705AE-F0AF-87B2-730D-BE441B0BE4FE}"/>
                </a:ext>
              </a:extLst>
            </p:cNvPr>
            <p:cNvGrpSpPr/>
            <p:nvPr/>
          </p:nvGrpSpPr>
          <p:grpSpPr>
            <a:xfrm>
              <a:off x="441070" y="3787171"/>
              <a:ext cx="5409150" cy="1253413"/>
              <a:chOff x="6233120" y="3635675"/>
              <a:chExt cx="5409150" cy="1253413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F732576F-0B39-2F74-7218-80D1E11D2441}"/>
                  </a:ext>
                </a:extLst>
              </p:cNvPr>
              <p:cNvGrpSpPr/>
              <p:nvPr/>
            </p:nvGrpSpPr>
            <p:grpSpPr>
              <a:xfrm>
                <a:off x="6233120" y="3635675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1E8B727E-DB5E-10CC-ECC6-0510F791129D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高橋 由梨</a:t>
                  </a: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43D65945-1B54-1414-F981-19AE8231FB3B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CHRO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F86E59E2-8F0F-D073-1657-94605EFBD105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人材系企業にて法人営業としてキャリアをスタートし、採用戦略や組織開発支援に従事。その後、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企業の人事部門へ転職し、新卒・中途採用の仕組み構築から評価制度設計、研修制度の整備までを主導。</a:t>
                  </a:r>
                </a:p>
              </p:txBody>
            </p:sp>
          </p:grpSp>
          <p:pic>
            <p:nvPicPr>
              <p:cNvPr id="31" name="図 30" descr="黒いドレスを着た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CB855B16-F29E-3722-03D2-B3AEBF975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3977390"/>
                <a:ext cx="770213" cy="770213"/>
              </a:xfrm>
              <a:prstGeom prst="rect">
                <a:avLst/>
              </a:prstGeom>
            </p:spPr>
          </p:pic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2A300BCF-D0A4-F11E-8276-B81BCF03E705}"/>
                </a:ext>
              </a:extLst>
            </p:cNvPr>
            <p:cNvGrpSpPr/>
            <p:nvPr/>
          </p:nvGrpSpPr>
          <p:grpSpPr>
            <a:xfrm>
              <a:off x="6203581" y="3787599"/>
              <a:ext cx="5409163" cy="1253413"/>
              <a:chOff x="9979496" y="3635675"/>
              <a:chExt cx="5409163" cy="1253413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1015BC77-4DFE-DAE3-FCF1-3942BB61FC49}"/>
                  </a:ext>
                </a:extLst>
              </p:cNvPr>
              <p:cNvGrpSpPr/>
              <p:nvPr/>
            </p:nvGrpSpPr>
            <p:grpSpPr>
              <a:xfrm>
                <a:off x="9979496" y="3635675"/>
                <a:ext cx="5409163" cy="1253413"/>
                <a:chOff x="2488033" y="2819975"/>
                <a:chExt cx="5461294" cy="1139466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07412EA-2218-A35F-7207-F64E251CA1AE}"/>
                    </a:ext>
                  </a:extLst>
                </p:cNvPr>
                <p:cNvSpPr/>
                <p:nvPr/>
              </p:nvSpPr>
              <p:spPr>
                <a:xfrm>
                  <a:off x="3654057" y="281998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佐伯 菜摘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2097D194-36A1-52B9-1215-BF6F40E428D9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事業開発責任者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84331855-3606-9497-760A-F7B8B9BBBCAE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国際系学部卒業後、グローバル企業にて海外事業の企画業務に従事。現地パートナーとのアライアンス構築や新規市場調査を担当し、複数の海外拠点立ち上げに関与。</a:t>
                  </a:r>
                </a:p>
              </p:txBody>
            </p:sp>
          </p:grpSp>
          <p:pic>
            <p:nvPicPr>
              <p:cNvPr id="32" name="図 31" descr="白いシャ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921B5AA-553D-B221-E237-5D91D56A9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4" y="3977393"/>
                <a:ext cx="770214" cy="770214"/>
              </a:xfrm>
              <a:prstGeom prst="rect">
                <a:avLst/>
              </a:prstGeom>
            </p:spPr>
          </p:pic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5DA3A96D-A98B-6E60-D9D1-6145680F1ED9}"/>
                </a:ext>
              </a:extLst>
            </p:cNvPr>
            <p:cNvGrpSpPr/>
            <p:nvPr/>
          </p:nvGrpSpPr>
          <p:grpSpPr>
            <a:xfrm>
              <a:off x="6203581" y="5219907"/>
              <a:ext cx="5409163" cy="1253411"/>
              <a:chOff x="10732076" y="3635672"/>
              <a:chExt cx="5409163" cy="1253411"/>
            </a:xfrm>
          </p:grpSpPr>
          <p:pic>
            <p:nvPicPr>
              <p:cNvPr id="52" name="図 51" descr="スー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606864B5-EDE3-F8D2-0D65-672A47A87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286" y="3977390"/>
                <a:ext cx="769115" cy="769115"/>
              </a:xfrm>
              <a:prstGeom prst="rect">
                <a:avLst/>
              </a:prstGeom>
            </p:spPr>
          </p:pic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27B9F22C-D272-7BA3-9E61-5169E30D17CA}"/>
                  </a:ext>
                </a:extLst>
              </p:cNvPr>
              <p:cNvGrpSpPr/>
              <p:nvPr/>
            </p:nvGrpSpPr>
            <p:grpSpPr>
              <a:xfrm>
                <a:off x="10732076" y="3635672"/>
                <a:ext cx="5409163" cy="1253411"/>
                <a:chOff x="2488033" y="2819975"/>
                <a:chExt cx="5461294" cy="1139466"/>
              </a:xfrm>
            </p:grpSpPr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314030A9-AC9B-D846-796B-575F0C29B817}"/>
                    </a:ext>
                  </a:extLst>
                </p:cNvPr>
                <p:cNvSpPr/>
                <p:nvPr/>
              </p:nvSpPr>
              <p:spPr>
                <a:xfrm>
                  <a:off x="3654057" y="2819984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600" b="1" dirty="0">
                      <a:solidFill>
                        <a:schemeClr val="tx1"/>
                      </a:solidFill>
                    </a:rPr>
                    <a:t>小林 真央</a:t>
                  </a:r>
                </a:p>
              </p:txBody>
            </p:sp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859E6B2F-548B-04AB-13B1-26EC58BEC474}"/>
                    </a:ext>
                  </a:extLst>
                </p:cNvPr>
                <p:cNvSpPr/>
                <p:nvPr/>
              </p:nvSpPr>
              <p:spPr>
                <a:xfrm>
                  <a:off x="2488033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企画責任者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5D772DA0-5026-A269-2BDB-24BAED62A07D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70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1050" dirty="0">
                      <a:solidFill>
                        <a:schemeClr val="tx1"/>
                      </a:solidFill>
                    </a:rPr>
                    <a:t>外資系企業で市場分析と事業企画を担当。データに基づく戦略立案を強みとする。新規事業立ち上げプロジェクトを主導し、サービス設計から収益モデル構築までを一貫して推進。</a:t>
                  </a:r>
                </a:p>
              </p:txBody>
            </p:sp>
          </p:grp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18E88D15-07FA-7682-D320-5E439C68F9F8}"/>
                </a:ext>
              </a:extLst>
            </p:cNvPr>
            <p:cNvGrpSpPr/>
            <p:nvPr/>
          </p:nvGrpSpPr>
          <p:grpSpPr>
            <a:xfrm>
              <a:off x="441070" y="5219910"/>
              <a:ext cx="5409150" cy="1253413"/>
              <a:chOff x="7763182" y="3635675"/>
              <a:chExt cx="5409150" cy="1253413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4F4F0965-D0F2-75BE-E433-79CBD4B739BA}"/>
                  </a:ext>
                </a:extLst>
              </p:cNvPr>
              <p:cNvGrpSpPr/>
              <p:nvPr/>
            </p:nvGrpSpPr>
            <p:grpSpPr>
              <a:xfrm>
                <a:off x="7763182" y="3635675"/>
                <a:ext cx="5409150" cy="1253413"/>
                <a:chOff x="2488045" y="2819975"/>
                <a:chExt cx="5461281" cy="1139466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BE9AE9E2-7CD8-E55C-BD94-52C7C3B29165}"/>
                    </a:ext>
                  </a:extLst>
                </p:cNvPr>
                <p:cNvSpPr/>
                <p:nvPr/>
              </p:nvSpPr>
              <p:spPr>
                <a:xfrm>
                  <a:off x="3654057" y="2819975"/>
                  <a:ext cx="1338770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森田 亮</a:t>
                  </a: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D9B88E45-0E3B-EC65-21B3-21511CC09881}"/>
                    </a:ext>
                  </a:extLst>
                </p:cNvPr>
                <p:cNvSpPr/>
                <p:nvPr/>
              </p:nvSpPr>
              <p:spPr>
                <a:xfrm>
                  <a:off x="2488045" y="2819975"/>
                  <a:ext cx="1338771" cy="2618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営業部長</a:t>
                  </a:r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DAE71B05-C923-9B28-16AD-96E0EEDDA355}"/>
                    </a:ext>
                  </a:extLst>
                </p:cNvPr>
                <p:cNvSpPr/>
                <p:nvPr/>
              </p:nvSpPr>
              <p:spPr>
                <a:xfrm>
                  <a:off x="3654057" y="3130627"/>
                  <a:ext cx="4295269" cy="8288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大手商社にて法人営業を担当し、国内外の新規顧客開拓と既存取引拡大を推進。年間売上を大幅に伸ばした実績を持つ。東南アジア駐在を経験し、現地法人の立ち上げと営業組織の構築を主導。</a:t>
                  </a:r>
                </a:p>
              </p:txBody>
            </p:sp>
          </p:grpSp>
          <p:pic>
            <p:nvPicPr>
              <p:cNvPr id="54" name="図 53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81B69A0-6550-31C8-80EF-918C3655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377" y="3977390"/>
                <a:ext cx="769115" cy="7691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73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486</Words>
  <Application>Microsoft Office PowerPoint</Application>
  <PresentationFormat>ワイド画面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